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8ED"/>
    <a:srgbClr val="E21A1C"/>
    <a:srgbClr val="3CC5F9"/>
    <a:srgbClr val="31C9B7"/>
    <a:srgbClr val="00ADEE"/>
    <a:srgbClr val="BF3D35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7FB2-A84B-88CC-CC30-4D54A00A9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FB3E0-0ACC-4925-AA15-020A89369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FECB6-F5E6-395A-E814-E82CC904F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F454B-ABDA-0FCE-5D86-BF60B382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8891B-2231-0091-74BB-126C6B93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6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EED-C945-A6B1-48A3-D0AE0F825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73D6A-70A9-1F34-4DB5-4F4517F47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46163-0B97-40D2-CCB5-BC21C8EF3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12D0C-C79F-BB86-4E88-D77F856DC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0DE6D-5864-87E9-0DE7-FE732A3B0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3A2DF8-FAE9-D50D-DC52-6B69E6AAB9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8F976-BFBA-43CC-B9F8-EFCBD7EEF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DAF75-A72B-7AD4-4D35-5FE843969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3D9A5-74F1-51E3-D1EB-7DF63D20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5B64E-8CCD-C2BC-213C-F4149B941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121A9-5B35-00E2-F6C3-F8E75D0B5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5BB48-E284-C95D-51BF-F65370472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57FDA-1A1E-7319-1853-3434EB84B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6B3B1-E684-204B-AA42-8F9BB02C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118E4-6114-5600-41A3-E3FFC368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4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EA60B-88F4-EE40-1B2E-7892633C8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3BDA6-3F64-C07C-1A54-F393E566E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2D1E8-8F16-D889-B1ED-ECA00E7EF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A32BB-A3F7-0AB1-FBA7-F274CD237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9B458-9265-166A-58C0-D8478778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E39D0-56B1-1EBB-D7DE-D913E91E8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3CDD1-E5EA-4665-5C33-67AF85970C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43AF57-F50A-3533-41DE-EC0DAED1C4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546C1-7FF5-4BBF-BD20-01C78CBB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CDAF2-76AA-78E2-D394-6382DFEC5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0E3B8-EF5A-24F1-AF94-2C1282C4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44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4E47-78F6-AAB0-9983-EA3EAAF85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505A97-3061-754F-3A3C-76927AF34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0A2D36-879C-300B-CF4F-321712632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23FD57-6933-30F1-4AF7-A9E6B3CF62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DE2567-25A7-FFD1-3E07-90B92A5DF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7CBEE1-3563-1930-C87F-9F80DA7B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9FB781-F244-F916-3A1D-3BDB1B645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F753ED-1185-598F-4B65-B0F16A1D4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00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F4CD-4CBC-07EF-AC66-AB9EB60C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B1227-FB38-E4BF-ED85-7A8F18A5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CA605-34D4-67E2-76FA-5FC7BA27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84990D-99BD-1D1C-9836-D8E81014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8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C6CD5A-19B8-DFC1-04D0-24F247584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9B561E-FDF7-A41A-8D3C-C7DA5592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18E925-A2DA-E6C3-B320-E99E36AD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0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2071D-19E9-2FD4-5588-0836753DB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BF61A-5C33-514B-9F9F-D5292BCB0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4733F6-F544-50F5-22C2-8451F70B12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464877-0100-3576-FE5F-12A75F68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878226-A781-9067-C5BB-D8774F1A7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CA108-986B-A818-B030-F4F299E07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84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A844E-198D-D129-3CBF-69ADA867D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68C4B1-22D0-03CF-2E86-A25BB79B46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F1DA9-5D3C-9E38-1890-880CB8026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94689-F4FD-5A33-0A51-6937D6EDD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09F4A-A1B1-E0E9-F30B-019C8720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87734-74C1-1DB3-4889-3DBE6E07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2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2CE0CA-76F4-43BB-B844-2607E7358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D8B23-B888-8866-B93F-124D92C38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A29B5-475F-0574-A68A-56501DCBA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7A19F-0A48-4315-8E79-9C75346C74B3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317FC-9539-D44A-F513-B206C7581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8DCE3-D7FB-E0D2-D099-5659F1818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8DFC2-74CC-4607-AAA7-4109D3675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9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, map&#10;&#10;Description automatically generated">
            <a:extLst>
              <a:ext uri="{FF2B5EF4-FFF2-40B4-BE49-F238E27FC236}">
                <a16:creationId xmlns:a16="http://schemas.microsoft.com/office/drawing/2014/main" id="{E604AD4E-AF37-5AA6-6CA7-E9A2BE7711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" r="19050"/>
          <a:stretch/>
        </p:blipFill>
        <p:spPr>
          <a:xfrm>
            <a:off x="154495" y="125267"/>
            <a:ext cx="8940956" cy="651117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43D15E6C-D0E1-A688-1F6C-19E02591D67E}"/>
              </a:ext>
            </a:extLst>
          </p:cNvPr>
          <p:cNvGrpSpPr/>
          <p:nvPr/>
        </p:nvGrpSpPr>
        <p:grpSpPr>
          <a:xfrm>
            <a:off x="2672265" y="6665268"/>
            <a:ext cx="3764241" cy="259120"/>
            <a:chOff x="2672265" y="6627168"/>
            <a:chExt cx="3764241" cy="25912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2DA3D96-345B-297E-DBCF-4970493C91E4}"/>
                </a:ext>
              </a:extLst>
            </p:cNvPr>
            <p:cNvGrpSpPr/>
            <p:nvPr/>
          </p:nvGrpSpPr>
          <p:grpSpPr>
            <a:xfrm>
              <a:off x="2869278" y="6642631"/>
              <a:ext cx="3378199" cy="45721"/>
              <a:chOff x="4602649" y="6670622"/>
              <a:chExt cx="3378199" cy="45721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090954E-E477-2ED4-E0D6-51D69A334CB0}"/>
                  </a:ext>
                </a:extLst>
              </p:cNvPr>
              <p:cNvSpPr/>
              <p:nvPr/>
            </p:nvSpPr>
            <p:spPr>
              <a:xfrm>
                <a:off x="5275748" y="6670624"/>
                <a:ext cx="676275" cy="45719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E806EF-8AFC-ED9E-862E-A9917BEF365B}"/>
                  </a:ext>
                </a:extLst>
              </p:cNvPr>
              <p:cNvSpPr/>
              <p:nvPr/>
            </p:nvSpPr>
            <p:spPr>
              <a:xfrm>
                <a:off x="5952023" y="6670624"/>
                <a:ext cx="676275" cy="457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3869761-D74C-A014-1E12-CDAF2F32EFB3}"/>
                  </a:ext>
                </a:extLst>
              </p:cNvPr>
              <p:cNvSpPr/>
              <p:nvPr/>
            </p:nvSpPr>
            <p:spPr>
              <a:xfrm>
                <a:off x="6628298" y="6670624"/>
                <a:ext cx="676275" cy="45719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A8FE89D-20F2-BF05-DEC0-40C1FABF26BB}"/>
                  </a:ext>
                </a:extLst>
              </p:cNvPr>
              <p:cNvSpPr/>
              <p:nvPr/>
            </p:nvSpPr>
            <p:spPr>
              <a:xfrm>
                <a:off x="7304573" y="6670624"/>
                <a:ext cx="676275" cy="457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797E771-B8CD-BF86-9394-32F5503336E6}"/>
                  </a:ext>
                </a:extLst>
              </p:cNvPr>
              <p:cNvSpPr/>
              <p:nvPr/>
            </p:nvSpPr>
            <p:spPr>
              <a:xfrm>
                <a:off x="4602649" y="6670623"/>
                <a:ext cx="337652" cy="45719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86504DF-60F8-60C4-32B5-44CD76080523}"/>
                  </a:ext>
                </a:extLst>
              </p:cNvPr>
              <p:cNvSpPr/>
              <p:nvPr/>
            </p:nvSpPr>
            <p:spPr>
              <a:xfrm>
                <a:off x="4940301" y="6670622"/>
                <a:ext cx="337652" cy="457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2B80FD4-2F49-A866-8469-C9936DF1A4F0}"/>
                </a:ext>
              </a:extLst>
            </p:cNvPr>
            <p:cNvSpPr txBox="1"/>
            <p:nvPr/>
          </p:nvSpPr>
          <p:spPr>
            <a:xfrm>
              <a:off x="2672265" y="6627168"/>
              <a:ext cx="3930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0km</a:t>
              </a:r>
              <a:endParaRPr lang="en-US" sz="9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F05A43-D774-3A7C-A970-29C993DC3D4D}"/>
                </a:ext>
              </a:extLst>
            </p:cNvPr>
            <p:cNvSpPr txBox="1"/>
            <p:nvPr/>
          </p:nvSpPr>
          <p:spPr>
            <a:xfrm>
              <a:off x="3403943" y="6627168"/>
              <a:ext cx="3930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1km</a:t>
              </a:r>
              <a:endParaRPr lang="en-US" sz="9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921B5F-DD92-CBB5-2E66-3E40AEA41C60}"/>
                </a:ext>
              </a:extLst>
            </p:cNvPr>
            <p:cNvSpPr txBox="1"/>
            <p:nvPr/>
          </p:nvSpPr>
          <p:spPr>
            <a:xfrm>
              <a:off x="4022124" y="6643896"/>
              <a:ext cx="3930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2km</a:t>
              </a:r>
              <a:endParaRPr lang="en-US" sz="9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443E8C5-9FF9-23CC-AFAD-C4770F276058}"/>
                </a:ext>
              </a:extLst>
            </p:cNvPr>
            <p:cNvSpPr txBox="1"/>
            <p:nvPr/>
          </p:nvSpPr>
          <p:spPr>
            <a:xfrm>
              <a:off x="4698399" y="6655456"/>
              <a:ext cx="39305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3km</a:t>
              </a:r>
              <a:endParaRPr lang="en-US" sz="9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8F2A7D-B8B0-2118-D6D4-103885D6377D}"/>
                </a:ext>
              </a:extLst>
            </p:cNvPr>
            <p:cNvSpPr txBox="1"/>
            <p:nvPr/>
          </p:nvSpPr>
          <p:spPr>
            <a:xfrm>
              <a:off x="5371983" y="6655456"/>
              <a:ext cx="3882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4km</a:t>
              </a:r>
              <a:endParaRPr lang="en-US" sz="9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EBD1119-C9D9-6DC8-636A-015D0B1A60BD}"/>
                </a:ext>
              </a:extLst>
            </p:cNvPr>
            <p:cNvSpPr txBox="1"/>
            <p:nvPr/>
          </p:nvSpPr>
          <p:spPr>
            <a:xfrm>
              <a:off x="6048258" y="6655456"/>
              <a:ext cx="3882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5km</a:t>
              </a:r>
              <a:endParaRPr lang="en-US" sz="90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653BD2B-E811-4E37-A64E-FA1153E093C5}"/>
              </a:ext>
            </a:extLst>
          </p:cNvPr>
          <p:cNvSpPr txBox="1"/>
          <p:nvPr/>
        </p:nvSpPr>
        <p:spPr>
          <a:xfrm>
            <a:off x="9272239" y="858022"/>
            <a:ext cx="26887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КАРТА НА РАЗПОЛОЖЕНИЕ НА 18 ПОТЕНЦИАЛНИ ПЕРИМЕТРИ (КОНТУРИ) НА ЕКСПЛОАТАЦИОННИ И НАБЛЮДАТЕЛНИ СОНДАЖИ</a:t>
            </a:r>
            <a:endParaRPr 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731E2A-9C9F-6621-034F-7DE8772FAC1C}"/>
              </a:ext>
            </a:extLst>
          </p:cNvPr>
          <p:cNvSpPr txBox="1"/>
          <p:nvPr/>
        </p:nvSpPr>
        <p:spPr>
          <a:xfrm>
            <a:off x="3880514" y="4884420"/>
            <a:ext cx="454218" cy="2419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bg-BG" sz="1100" b="1" dirty="0">
                <a:solidFill>
                  <a:schemeClr val="bg1"/>
                </a:solidFill>
              </a:rPr>
              <a:t>Чирен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B0F28BD-3958-0B72-D6C3-8642FFB96007}"/>
              </a:ext>
            </a:extLst>
          </p:cNvPr>
          <p:cNvSpPr txBox="1"/>
          <p:nvPr/>
        </p:nvSpPr>
        <p:spPr>
          <a:xfrm>
            <a:off x="5594040" y="185171"/>
            <a:ext cx="526353" cy="2419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bg-BG" sz="1100" b="1" dirty="0">
                <a:solidFill>
                  <a:schemeClr val="bg1"/>
                </a:solidFill>
              </a:rPr>
              <a:t>Девене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BCA917-A5DF-8225-B936-DD8C6D7100D4}"/>
              </a:ext>
            </a:extLst>
          </p:cNvPr>
          <p:cNvSpPr txBox="1"/>
          <p:nvPr/>
        </p:nvSpPr>
        <p:spPr>
          <a:xfrm>
            <a:off x="2943753" y="858022"/>
            <a:ext cx="375671" cy="2419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bg-BG" sz="1100" b="1" dirty="0">
                <a:solidFill>
                  <a:schemeClr val="bg1"/>
                </a:solidFill>
              </a:rPr>
              <a:t>Осен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E12D68-9D6A-E69C-0919-A6B5CE32A47A}"/>
              </a:ext>
            </a:extLst>
          </p:cNvPr>
          <p:cNvSpPr txBox="1"/>
          <p:nvPr/>
        </p:nvSpPr>
        <p:spPr>
          <a:xfrm>
            <a:off x="884361" y="5687270"/>
            <a:ext cx="523147" cy="2419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bg-BG" sz="1100" b="1" dirty="0">
                <a:solidFill>
                  <a:schemeClr val="bg1"/>
                </a:solidFill>
              </a:rPr>
              <a:t>Лиляче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6A8736-0544-4BEF-DD5F-57AD55C5576C}"/>
              </a:ext>
            </a:extLst>
          </p:cNvPr>
          <p:cNvSpPr txBox="1"/>
          <p:nvPr/>
        </p:nvSpPr>
        <p:spPr>
          <a:xfrm>
            <a:off x="9103576" y="4459291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b="1" u="sng" dirty="0"/>
              <a:t>ЛЕГЕНДА</a:t>
            </a:r>
            <a:endParaRPr lang="en-US" sz="1200" b="1" u="sng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F8A0560-FC09-60B4-3A15-FDA453C60044}"/>
              </a:ext>
            </a:extLst>
          </p:cNvPr>
          <p:cNvGrpSpPr/>
          <p:nvPr/>
        </p:nvGrpSpPr>
        <p:grpSpPr>
          <a:xfrm>
            <a:off x="9157588" y="4830451"/>
            <a:ext cx="2972168" cy="1719683"/>
            <a:chOff x="9134008" y="4341089"/>
            <a:chExt cx="2972168" cy="171968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B72E56A-6AD3-9213-9CED-40965CAAA554}"/>
                </a:ext>
              </a:extLst>
            </p:cNvPr>
            <p:cNvSpPr txBox="1"/>
            <p:nvPr/>
          </p:nvSpPr>
          <p:spPr>
            <a:xfrm>
              <a:off x="9351815" y="4611739"/>
              <a:ext cx="25106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sz="1000" i="1" dirty="0"/>
                <a:t>Периметър на Експлоатационен сондаж </a:t>
              </a:r>
            </a:p>
            <a:p>
              <a:r>
                <a:rPr lang="bg-BG" sz="1000" i="1" dirty="0"/>
                <a:t>(проект)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2697619-5794-1068-41C7-28F0B989B45C}"/>
                </a:ext>
              </a:extLst>
            </p:cNvPr>
            <p:cNvGrpSpPr/>
            <p:nvPr/>
          </p:nvGrpSpPr>
          <p:grpSpPr>
            <a:xfrm>
              <a:off x="9134008" y="4412353"/>
              <a:ext cx="258341" cy="530722"/>
              <a:chOff x="9134008" y="4412353"/>
              <a:chExt cx="258341" cy="53072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138CC20E-484F-4820-EEBE-6CF6585139E9}"/>
                  </a:ext>
                </a:extLst>
              </p:cNvPr>
              <p:cNvSpPr/>
              <p:nvPr/>
            </p:nvSpPr>
            <p:spPr>
              <a:xfrm>
                <a:off x="9211332" y="4764788"/>
                <a:ext cx="103695" cy="103695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76B57691-396B-AA7D-AFDC-08F1F0E0A70F}"/>
                  </a:ext>
                </a:extLst>
              </p:cNvPr>
              <p:cNvSpPr/>
              <p:nvPr/>
            </p:nvSpPr>
            <p:spPr>
              <a:xfrm>
                <a:off x="9134008" y="4684734"/>
                <a:ext cx="258341" cy="258341"/>
              </a:xfrm>
              <a:prstGeom prst="ellipse">
                <a:avLst/>
              </a:prstGeom>
              <a:noFill/>
              <a:ln w="19050">
                <a:solidFill>
                  <a:srgbClr val="31C9B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B715124-35ED-F09F-4A08-9E7728765C45}"/>
                  </a:ext>
                </a:extLst>
              </p:cNvPr>
              <p:cNvSpPr/>
              <p:nvPr/>
            </p:nvSpPr>
            <p:spPr>
              <a:xfrm>
                <a:off x="9210037" y="4412353"/>
                <a:ext cx="103695" cy="103695"/>
              </a:xfrm>
              <a:prstGeom prst="ellipse">
                <a:avLst/>
              </a:prstGeom>
              <a:solidFill>
                <a:srgbClr val="EEC8ED"/>
              </a:solidFill>
              <a:ln>
                <a:solidFill>
                  <a:srgbClr val="EEC8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38F04AB-173A-9EE3-0026-7C0C9F30B1E7}"/>
                </a:ext>
              </a:extLst>
            </p:cNvPr>
            <p:cNvGrpSpPr/>
            <p:nvPr/>
          </p:nvGrpSpPr>
          <p:grpSpPr>
            <a:xfrm>
              <a:off x="9134008" y="5084349"/>
              <a:ext cx="258341" cy="258341"/>
              <a:chOff x="9134008" y="4684734"/>
              <a:chExt cx="258341" cy="25834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EE9ADFA0-4F5E-89A3-919D-A8A2905E675E}"/>
                  </a:ext>
                </a:extLst>
              </p:cNvPr>
              <p:cNvSpPr/>
              <p:nvPr/>
            </p:nvSpPr>
            <p:spPr>
              <a:xfrm>
                <a:off x="9211332" y="4766293"/>
                <a:ext cx="103695" cy="103695"/>
              </a:xfrm>
              <a:prstGeom prst="ellipse">
                <a:avLst/>
              </a:prstGeom>
              <a:solidFill>
                <a:srgbClr val="3CC5F9"/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328D2181-3C24-FAF4-F172-BEEEA5FD3A4F}"/>
                  </a:ext>
                </a:extLst>
              </p:cNvPr>
              <p:cNvSpPr/>
              <p:nvPr/>
            </p:nvSpPr>
            <p:spPr>
              <a:xfrm>
                <a:off x="9134008" y="4684734"/>
                <a:ext cx="258341" cy="258341"/>
              </a:xfrm>
              <a:prstGeom prst="ellipse">
                <a:avLst/>
              </a:prstGeom>
              <a:noFill/>
              <a:ln w="19050">
                <a:solidFill>
                  <a:srgbClr val="31C9B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2698A94-C755-1530-0F21-95E2B17A004A}"/>
                </a:ext>
              </a:extLst>
            </p:cNvPr>
            <p:cNvSpPr txBox="1"/>
            <p:nvPr/>
          </p:nvSpPr>
          <p:spPr>
            <a:xfrm>
              <a:off x="9351815" y="5007278"/>
              <a:ext cx="2371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sz="1000" i="1" dirty="0"/>
                <a:t>Периметър на Наблюдателен сондаж </a:t>
              </a:r>
            </a:p>
            <a:p>
              <a:r>
                <a:rPr lang="bg-BG" sz="1000" i="1" dirty="0"/>
                <a:t>(проект)</a:t>
              </a:r>
            </a:p>
          </p:txBody>
        </p:sp>
        <p:sp>
          <p:nvSpPr>
            <p:cNvPr id="44" name="Diamond 43">
              <a:extLst>
                <a:ext uri="{FF2B5EF4-FFF2-40B4-BE49-F238E27FC236}">
                  <a16:creationId xmlns:a16="http://schemas.microsoft.com/office/drawing/2014/main" id="{59E050C8-174D-572A-CCFC-182349128EF0}"/>
                </a:ext>
              </a:extLst>
            </p:cNvPr>
            <p:cNvSpPr/>
            <p:nvPr/>
          </p:nvSpPr>
          <p:spPr>
            <a:xfrm>
              <a:off x="9215841" y="5508308"/>
              <a:ext cx="121920" cy="121920"/>
            </a:xfrm>
            <a:prstGeom prst="diamond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9EA58F7-DD42-68B5-1B67-ED1B26A8A8D4}"/>
                </a:ext>
              </a:extLst>
            </p:cNvPr>
            <p:cNvSpPr/>
            <p:nvPr/>
          </p:nvSpPr>
          <p:spPr>
            <a:xfrm rot="19989656">
              <a:off x="9203907" y="5702868"/>
              <a:ext cx="202293" cy="357904"/>
            </a:xfrm>
            <a:custGeom>
              <a:avLst/>
              <a:gdLst>
                <a:gd name="connsiteX0" fmla="*/ 30480 w 297180"/>
                <a:gd name="connsiteY0" fmla="*/ 365760 h 525780"/>
                <a:gd name="connsiteX1" fmla="*/ 0 w 297180"/>
                <a:gd name="connsiteY1" fmla="*/ 236220 h 525780"/>
                <a:gd name="connsiteX2" fmla="*/ 68580 w 297180"/>
                <a:gd name="connsiteY2" fmla="*/ 137160 h 525780"/>
                <a:gd name="connsiteX3" fmla="*/ 30480 w 297180"/>
                <a:gd name="connsiteY3" fmla="*/ 68580 h 525780"/>
                <a:gd name="connsiteX4" fmla="*/ 7620 w 297180"/>
                <a:gd name="connsiteY4" fmla="*/ 30480 h 525780"/>
                <a:gd name="connsiteX5" fmla="*/ 60960 w 297180"/>
                <a:gd name="connsiteY5" fmla="*/ 0 h 525780"/>
                <a:gd name="connsiteX6" fmla="*/ 137160 w 297180"/>
                <a:gd name="connsiteY6" fmla="*/ 22860 h 525780"/>
                <a:gd name="connsiteX7" fmla="*/ 152400 w 297180"/>
                <a:gd name="connsiteY7" fmla="*/ 144780 h 525780"/>
                <a:gd name="connsiteX8" fmla="*/ 213360 w 297180"/>
                <a:gd name="connsiteY8" fmla="*/ 236220 h 525780"/>
                <a:gd name="connsiteX9" fmla="*/ 266700 w 297180"/>
                <a:gd name="connsiteY9" fmla="*/ 312420 h 525780"/>
                <a:gd name="connsiteX10" fmla="*/ 228600 w 297180"/>
                <a:gd name="connsiteY10" fmla="*/ 342900 h 525780"/>
                <a:gd name="connsiteX11" fmla="*/ 297180 w 297180"/>
                <a:gd name="connsiteY11" fmla="*/ 411480 h 525780"/>
                <a:gd name="connsiteX12" fmla="*/ 228600 w 297180"/>
                <a:gd name="connsiteY12" fmla="*/ 434340 h 525780"/>
                <a:gd name="connsiteX13" fmla="*/ 144780 w 297180"/>
                <a:gd name="connsiteY13" fmla="*/ 457200 h 525780"/>
                <a:gd name="connsiteX14" fmla="*/ 91440 w 297180"/>
                <a:gd name="connsiteY14" fmla="*/ 525780 h 525780"/>
                <a:gd name="connsiteX15" fmla="*/ 15240 w 297180"/>
                <a:gd name="connsiteY15" fmla="*/ 487680 h 525780"/>
                <a:gd name="connsiteX16" fmla="*/ 7620 w 297180"/>
                <a:gd name="connsiteY16" fmla="*/ 426720 h 525780"/>
                <a:gd name="connsiteX17" fmla="*/ 30480 w 297180"/>
                <a:gd name="connsiteY17" fmla="*/ 36576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180" h="525780">
                  <a:moveTo>
                    <a:pt x="30480" y="365760"/>
                  </a:moveTo>
                  <a:lnTo>
                    <a:pt x="0" y="236220"/>
                  </a:lnTo>
                  <a:lnTo>
                    <a:pt x="68580" y="137160"/>
                  </a:lnTo>
                  <a:lnTo>
                    <a:pt x="30480" y="68580"/>
                  </a:lnTo>
                  <a:lnTo>
                    <a:pt x="7620" y="30480"/>
                  </a:lnTo>
                  <a:lnTo>
                    <a:pt x="60960" y="0"/>
                  </a:lnTo>
                  <a:lnTo>
                    <a:pt x="137160" y="22860"/>
                  </a:lnTo>
                  <a:lnTo>
                    <a:pt x="152400" y="144780"/>
                  </a:lnTo>
                  <a:lnTo>
                    <a:pt x="213360" y="236220"/>
                  </a:lnTo>
                  <a:lnTo>
                    <a:pt x="266700" y="312420"/>
                  </a:lnTo>
                  <a:lnTo>
                    <a:pt x="228600" y="342900"/>
                  </a:lnTo>
                  <a:lnTo>
                    <a:pt x="297180" y="411480"/>
                  </a:lnTo>
                  <a:lnTo>
                    <a:pt x="228600" y="434340"/>
                  </a:lnTo>
                  <a:lnTo>
                    <a:pt x="144780" y="457200"/>
                  </a:lnTo>
                  <a:lnTo>
                    <a:pt x="91440" y="525780"/>
                  </a:lnTo>
                  <a:lnTo>
                    <a:pt x="15240" y="487680"/>
                  </a:lnTo>
                  <a:lnTo>
                    <a:pt x="7620" y="426720"/>
                  </a:lnTo>
                  <a:lnTo>
                    <a:pt x="30480" y="365760"/>
                  </a:lnTo>
                  <a:close/>
                </a:path>
              </a:pathLst>
            </a:custGeom>
            <a:solidFill>
              <a:srgbClr val="E21A1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95B2695-7166-6EA2-58DD-0ACB71D54E02}"/>
                </a:ext>
              </a:extLst>
            </p:cNvPr>
            <p:cNvSpPr txBox="1"/>
            <p:nvPr/>
          </p:nvSpPr>
          <p:spPr>
            <a:xfrm>
              <a:off x="9315027" y="5429455"/>
              <a:ext cx="279114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sz="1000" i="1" dirty="0"/>
                <a:t>Обекти на културно историческо наследство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8A73668-3BAA-9789-4EFD-792689C4CA04}"/>
                </a:ext>
              </a:extLst>
            </p:cNvPr>
            <p:cNvSpPr txBox="1"/>
            <p:nvPr/>
          </p:nvSpPr>
          <p:spPr>
            <a:xfrm>
              <a:off x="9392349" y="5793723"/>
              <a:ext cx="20088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000" i="1" dirty="0" err="1"/>
                <a:t>Защитени</a:t>
              </a:r>
              <a:r>
                <a:rPr lang="ru-RU" sz="1000" i="1" dirty="0"/>
                <a:t> </a:t>
              </a:r>
              <a:r>
                <a:rPr lang="ru-RU" sz="1000" i="1" dirty="0" err="1"/>
                <a:t>зони</a:t>
              </a:r>
              <a:r>
                <a:rPr lang="ru-RU" sz="1000" i="1" dirty="0"/>
                <a:t> от Натура 2000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33FA383-69CB-46DA-9747-CB00F9D6D3AF}"/>
                </a:ext>
              </a:extLst>
            </p:cNvPr>
            <p:cNvSpPr txBox="1"/>
            <p:nvPr/>
          </p:nvSpPr>
          <p:spPr>
            <a:xfrm>
              <a:off x="9351815" y="4341089"/>
              <a:ext cx="24945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bg-BG" sz="1000" i="1" dirty="0"/>
                <a:t>Съществуващ Експлоатационен сондаж 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325F078-83A8-E7C6-663A-AE80BF1E72CE}"/>
              </a:ext>
            </a:extLst>
          </p:cNvPr>
          <p:cNvSpPr txBox="1"/>
          <p:nvPr/>
        </p:nvSpPr>
        <p:spPr>
          <a:xfrm>
            <a:off x="10808945" y="29746"/>
            <a:ext cx="1320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b="1" i="1" u="sng" dirty="0"/>
              <a:t>Приложение 1</a:t>
            </a:r>
            <a:endParaRPr lang="en-US" sz="1400" b="1" i="1" u="sng" dirty="0"/>
          </a:p>
        </p:txBody>
      </p:sp>
    </p:spTree>
    <p:extLst>
      <p:ext uri="{BB962C8B-B14F-4D97-AF65-F5344CB8AC3E}">
        <p14:creationId xmlns:p14="http://schemas.microsoft.com/office/powerpoint/2010/main" val="1392570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55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Nikola Sechkaryov</dc:creator>
  <cp:lastModifiedBy>KNaydenova</cp:lastModifiedBy>
  <cp:revision>16</cp:revision>
  <cp:lastPrinted>2023-05-05T09:14:49Z</cp:lastPrinted>
  <dcterms:created xsi:type="dcterms:W3CDTF">2023-05-05T06:53:34Z</dcterms:created>
  <dcterms:modified xsi:type="dcterms:W3CDTF">2023-05-10T08:32:34Z</dcterms:modified>
</cp:coreProperties>
</file>