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56" r:id="rId2"/>
    <p:sldId id="302" r:id="rId3"/>
    <p:sldId id="300" r:id="rId4"/>
    <p:sldId id="274" r:id="rId5"/>
    <p:sldId id="303" r:id="rId6"/>
    <p:sldId id="304" r:id="rId7"/>
    <p:sldId id="306" r:id="rId8"/>
    <p:sldId id="305" r:id="rId9"/>
    <p:sldId id="307" r:id="rId10"/>
    <p:sldId id="318" r:id="rId11"/>
    <p:sldId id="319" r:id="rId12"/>
    <p:sldId id="308" r:id="rId13"/>
    <p:sldId id="309" r:id="rId14"/>
    <p:sldId id="310" r:id="rId15"/>
    <p:sldId id="311" r:id="rId16"/>
    <p:sldId id="316" r:id="rId17"/>
    <p:sldId id="317" r:id="rId18"/>
    <p:sldId id="312" r:id="rId19"/>
    <p:sldId id="313" r:id="rId20"/>
    <p:sldId id="314" r:id="rId21"/>
    <p:sldId id="315" r:id="rId22"/>
    <p:sldId id="301" r:id="rId23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Author" initials="A" lastIdx="0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84847"/>
    <a:srgbClr val="FFFFFF"/>
    <a:srgbClr val="BBD828"/>
    <a:srgbClr val="9BB51B"/>
    <a:srgbClr val="7F7F7F"/>
    <a:srgbClr val="F2F2F2"/>
    <a:srgbClr val="DBDBDA"/>
    <a:srgbClr val="008A88"/>
    <a:srgbClr val="DDD9C3"/>
    <a:srgbClr val="9EEA1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75744" autoAdjust="0"/>
  </p:normalViewPr>
  <p:slideViewPr>
    <p:cSldViewPr>
      <p:cViewPr>
        <p:scale>
          <a:sx n="57" d="100"/>
          <a:sy n="57" d="100"/>
        </p:scale>
        <p:origin x="-1428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1502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9" d="100"/>
          <a:sy n="79" d="100"/>
        </p:scale>
        <p:origin x="-2046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695049-C8A4-4B42-9EA8-FDEB6DAD92DE}" type="datetimeFigureOut">
              <a:rPr lang="en-IE" smtClean="0"/>
              <a:pPr/>
              <a:t>10/03/2020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EEF89D-39EE-42B2-A0B0-6100E5637B4E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29155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AF5ACA-E06C-4B03-8FD7-3D0508624978}" type="datetimeFigureOut">
              <a:rPr lang="en-IE" smtClean="0"/>
              <a:pPr/>
              <a:t>10/03/2020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F45C34-7ABA-4084-B4AD-6675A8C16980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7050604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F45C34-7ABA-4084-B4AD-6675A8C16980}" type="slidenum">
              <a:rPr lang="en-IE" smtClean="0"/>
              <a:pPr/>
              <a:t>1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42277373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F45C34-7ABA-4084-B4AD-6675A8C16980}" type="slidenum">
              <a:rPr lang="en-IE" smtClean="0"/>
              <a:pPr/>
              <a:t>11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4050018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F45C34-7ABA-4084-B4AD-6675A8C16980}" type="slidenum">
              <a:rPr lang="en-IE" smtClean="0"/>
              <a:pPr/>
              <a:t>12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60543418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F45C34-7ABA-4084-B4AD-6675A8C16980}" type="slidenum">
              <a:rPr lang="en-IE" smtClean="0"/>
              <a:pPr/>
              <a:t>13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99182609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F45C34-7ABA-4084-B4AD-6675A8C16980}" type="slidenum">
              <a:rPr lang="en-IE" smtClean="0"/>
              <a:pPr/>
              <a:t>14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79863864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F45C34-7ABA-4084-B4AD-6675A8C16980}" type="slidenum">
              <a:rPr lang="en-IE" smtClean="0"/>
              <a:pPr/>
              <a:t>15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17341232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F45C34-7ABA-4084-B4AD-6675A8C16980}" type="slidenum">
              <a:rPr lang="en-IE" smtClean="0"/>
              <a:pPr/>
              <a:t>16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81192858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F45C34-7ABA-4084-B4AD-6675A8C16980}" type="slidenum">
              <a:rPr lang="en-IE" smtClean="0"/>
              <a:pPr/>
              <a:t>17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35941888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F45C34-7ABA-4084-B4AD-6675A8C16980}" type="slidenum">
              <a:rPr lang="en-IE" smtClean="0"/>
              <a:pPr/>
              <a:t>18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53251895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F45C34-7ABA-4084-B4AD-6675A8C16980}" type="slidenum">
              <a:rPr lang="en-IE" smtClean="0"/>
              <a:pPr/>
              <a:t>19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51168847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F45C34-7ABA-4084-B4AD-6675A8C16980}" type="slidenum">
              <a:rPr lang="en-IE" smtClean="0"/>
              <a:pPr/>
              <a:t>20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747300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F45C34-7ABA-4084-B4AD-6675A8C16980}" type="slidenum">
              <a:rPr lang="en-IE" smtClean="0"/>
              <a:pPr/>
              <a:t>2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74575183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F45C34-7ABA-4084-B4AD-6675A8C16980}" type="slidenum">
              <a:rPr lang="en-IE" smtClean="0"/>
              <a:pPr/>
              <a:t>21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18014866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F45C34-7ABA-4084-B4AD-6675A8C16980}" type="slidenum">
              <a:rPr lang="en-IE" smtClean="0"/>
              <a:pPr/>
              <a:t>22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9520944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F45C34-7ABA-4084-B4AD-6675A8C16980}" type="slidenum">
              <a:rPr lang="en-IE" smtClean="0"/>
              <a:pPr/>
              <a:t>4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5049831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F45C34-7ABA-4084-B4AD-6675A8C16980}" type="slidenum">
              <a:rPr lang="en-IE" smtClean="0"/>
              <a:pPr/>
              <a:t>5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069514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F45C34-7ABA-4084-B4AD-6675A8C16980}" type="slidenum">
              <a:rPr lang="en-IE" smtClean="0"/>
              <a:pPr/>
              <a:t>6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0111876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F45C34-7ABA-4084-B4AD-6675A8C16980}" type="slidenum">
              <a:rPr lang="en-IE" smtClean="0"/>
              <a:pPr/>
              <a:t>7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4044475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F45C34-7ABA-4084-B4AD-6675A8C16980}" type="slidenum">
              <a:rPr lang="en-IE" smtClean="0"/>
              <a:pPr/>
              <a:t>8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6895810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F45C34-7ABA-4084-B4AD-6675A8C16980}" type="slidenum">
              <a:rPr lang="en-IE" smtClean="0"/>
              <a:pPr/>
              <a:t>9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8529565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F45C34-7ABA-4084-B4AD-6675A8C16980}" type="slidenum">
              <a:rPr lang="en-IE" smtClean="0"/>
              <a:pPr/>
              <a:t>10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7022028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0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0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0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0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0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test.png"/>
          <p:cNvPicPr>
            <a:picLocks noChangeAspect="1"/>
          </p:cNvPicPr>
          <p:nvPr userDrawn="1"/>
        </p:nvPicPr>
        <p:blipFill>
          <a:blip r:embed="rId2" cstate="email">
            <a:lum contrast="10000"/>
          </a:blip>
          <a:srcRect/>
          <a:stretch>
            <a:fillRect/>
          </a:stretch>
        </p:blipFill>
        <p:spPr>
          <a:xfrm flipH="1" flipV="1">
            <a:off x="0" y="1124743"/>
            <a:ext cx="9144000" cy="1656184"/>
          </a:xfrm>
          <a:prstGeom prst="rect">
            <a:avLst/>
          </a:prstGeom>
          <a:ln w="12700">
            <a:solidFill>
              <a:srgbClr val="FFFFFF"/>
            </a:solidFill>
          </a:ln>
        </p:spPr>
      </p:pic>
      <p:pic>
        <p:nvPicPr>
          <p:cNvPr id="12" name="Picture 11" descr="test.png"/>
          <p:cNvPicPr>
            <a:picLocks noChangeAspect="1"/>
          </p:cNvPicPr>
          <p:nvPr userDrawn="1"/>
        </p:nvPicPr>
        <p:blipFill>
          <a:blip r:embed="rId3" cstate="email">
            <a:duotone>
              <a:prstClr val="black"/>
              <a:srgbClr val="00B050">
                <a:tint val="45000"/>
                <a:satMod val="400000"/>
              </a:srgbClr>
            </a:duotone>
          </a:blip>
          <a:srcRect/>
          <a:stretch>
            <a:fillRect/>
          </a:stretch>
        </p:blipFill>
        <p:spPr>
          <a:xfrm rot="10800000" flipH="1" flipV="1">
            <a:off x="-1" y="2708921"/>
            <a:ext cx="9144001" cy="1296143"/>
          </a:xfrm>
          <a:prstGeom prst="rect">
            <a:avLst/>
          </a:prstGeom>
          <a:ln w="12700">
            <a:solidFill>
              <a:schemeClr val="bg1"/>
            </a:solidFill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708920"/>
            <a:ext cx="9144000" cy="1254001"/>
          </a:xfrm>
          <a:noFill/>
          <a:ln w="9525">
            <a:solidFill>
              <a:schemeClr val="bg1"/>
            </a:solidFill>
          </a:ln>
        </p:spPr>
        <p:txBody>
          <a:bodyPr/>
          <a:lstStyle>
            <a:lvl1pPr algn="ctr">
              <a:defRPr>
                <a:solidFill>
                  <a:schemeClr val="bg1"/>
                </a:solidFill>
                <a:latin typeface="Meiryo UI" pitchFamily="34" charset="-128"/>
                <a:ea typeface="Meiryo UI" pitchFamily="34" charset="-128"/>
                <a:cs typeface="Meiryo UI" pitchFamily="34" charset="-128"/>
              </a:defRPr>
            </a:lvl1pPr>
          </a:lstStyle>
          <a:p>
            <a:r>
              <a:rPr lang="en-US" dirty="0"/>
              <a:t>Click to edit Master title style</a:t>
            </a:r>
            <a:endParaRPr lang="en-I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3EB7A-6AC4-464F-B12E-DAD797DD5BFA}" type="datetime1">
              <a:rPr lang="en-IE" smtClean="0"/>
              <a:pPr/>
              <a:t>10/03/2020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E"/>
              <a:t>Module name + number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DF610-95E4-4D46-B96C-4D9FBF39C128}" type="slidenum">
              <a:rPr lang="en-IE" smtClean="0"/>
              <a:pPr/>
              <a:t>‹#›</a:t>
            </a:fld>
            <a:endParaRPr lang="en-IE"/>
          </a:p>
        </p:txBody>
      </p:sp>
      <p:pic>
        <p:nvPicPr>
          <p:cNvPr id="7" name="Picture 6" descr="g46424.png"/>
          <p:cNvPicPr>
            <a:picLocks noChangeAspect="1"/>
          </p:cNvPicPr>
          <p:nvPr userDrawn="1"/>
        </p:nvPicPr>
        <p:blipFill>
          <a:blip r:embed="rId4" cstate="email">
            <a:lum contrast="10000"/>
          </a:blip>
          <a:srcRect/>
          <a:stretch>
            <a:fillRect/>
          </a:stretch>
        </p:blipFill>
        <p:spPr>
          <a:xfrm flipH="1" flipV="1">
            <a:off x="0" y="3977680"/>
            <a:ext cx="9144000" cy="2880320"/>
          </a:xfrm>
          <a:prstGeom prst="rect">
            <a:avLst/>
          </a:prstGeom>
          <a:ln w="12700">
            <a:solidFill>
              <a:schemeClr val="bg1"/>
            </a:solidFill>
          </a:ln>
        </p:spPr>
      </p:pic>
      <p:pic>
        <p:nvPicPr>
          <p:cNvPr id="1027" name="Picture 3" descr="C:\Users\Graphic\Desktop\Buying-Green-Handbook-3rd-Edition-ONLINE-high-res JMH.png"/>
          <p:cNvPicPr>
            <a:picLocks noChangeAspect="1" noChangeArrowheads="1"/>
          </p:cNvPicPr>
          <p:nvPr userDrawn="1"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2339926" y="4221088"/>
            <a:ext cx="4464149" cy="786003"/>
          </a:xfrm>
          <a:prstGeom prst="rect">
            <a:avLst/>
          </a:prstGeom>
          <a:noFill/>
        </p:spPr>
      </p:pic>
      <p:pic>
        <p:nvPicPr>
          <p:cNvPr id="1026" name="Picture 2" descr="I:\A-Sustainable Economy and Procurement\Projects\GPP training and training materials - 24220\1 - GPP Toolkit\Design templates\path13856.png"/>
          <p:cNvPicPr>
            <a:picLocks noChangeAspect="1" noChangeArrowheads="1"/>
          </p:cNvPicPr>
          <p:nvPr userDrawn="1"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3733869" y="326640"/>
            <a:ext cx="1676262" cy="1158144"/>
          </a:xfrm>
          <a:prstGeom prst="rect">
            <a:avLst/>
          </a:prstGeom>
          <a:noFill/>
        </p:spPr>
      </p:pic>
      <p:pic>
        <p:nvPicPr>
          <p:cNvPr id="3" name="Picture 3" descr="I:\A-Sustainable Economy and Procurement\Projects\GPP training and training materials - 24220\1 - GPP Toolkit\Design templates\footer element.png"/>
          <p:cNvPicPr>
            <a:picLocks noChangeAspect="1" noChangeArrowheads="1"/>
          </p:cNvPicPr>
          <p:nvPr userDrawn="1"/>
        </p:nvPicPr>
        <p:blipFill>
          <a:blip r:embed="rId7" cstate="email"/>
          <a:srcRect/>
          <a:stretch>
            <a:fillRect/>
          </a:stretch>
        </p:blipFill>
        <p:spPr bwMode="auto">
          <a:xfrm>
            <a:off x="4212365" y="6315501"/>
            <a:ext cx="719269" cy="542499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B5558-8707-42F3-B9B6-FC80BF25BE10}" type="datetime1">
              <a:rPr lang="en-IE" smtClean="0"/>
              <a:pPr/>
              <a:t>10/03/2020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E"/>
              <a:t>Module name + number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DF610-95E4-4D46-B96C-4D9FBF39C128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E88B7-7FAB-4415-BEAE-7D8009F33737}" type="datetime1">
              <a:rPr lang="en-IE" smtClean="0"/>
              <a:pPr/>
              <a:t>10/03/2020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E"/>
              <a:t>Module name + number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DF610-95E4-4D46-B96C-4D9FBF39C128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1DB7D-D489-4E0B-A194-EC20980ED2B1}" type="datetime1">
              <a:rPr lang="en-IE" smtClean="0"/>
              <a:pPr/>
              <a:t>10/03/2020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E"/>
              <a:t>Module name + number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DF610-95E4-4D46-B96C-4D9FBF39C128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96D17-6C54-46FE-8696-F7DDA498E16B}" type="datetime1">
              <a:rPr lang="en-IE" smtClean="0"/>
              <a:pPr/>
              <a:t>10/03/2020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E"/>
              <a:t>Module name + number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DF610-95E4-4D46-B96C-4D9FBF39C128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44016" y="2648894"/>
            <a:ext cx="7772400" cy="720079"/>
          </a:xfrm>
        </p:spPr>
        <p:txBody>
          <a:bodyPr anchor="t"/>
          <a:lstStyle>
            <a:lvl1pPr algn="l">
              <a:defRPr sz="4000" b="1" cap="all" baseline="0">
                <a:solidFill>
                  <a:schemeClr val="tx2"/>
                </a:solidFill>
              </a:defRPr>
            </a:lvl1pPr>
          </a:lstStyle>
          <a:p>
            <a:r>
              <a:rPr lang="en-IE" dirty="0"/>
              <a:t>PRODUCT TYPE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544016" y="3368973"/>
            <a:ext cx="7772400" cy="564083"/>
          </a:xfrm>
        </p:spPr>
        <p:txBody>
          <a:bodyPr anchor="b">
            <a:noAutofit/>
          </a:bodyPr>
          <a:lstStyle>
            <a:lvl1pPr marL="0" indent="0">
              <a:buNone/>
              <a:defRPr sz="3200" i="1">
                <a:solidFill>
                  <a:srgbClr val="484847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Only for module 10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AED39-FABE-4C10-B109-733C66F6DE3C}" type="datetime1">
              <a:rPr lang="en-IE" smtClean="0"/>
              <a:pPr/>
              <a:t>10/03/2020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E"/>
              <a:t>Module name + number</a:t>
            </a:r>
          </a:p>
        </p:txBody>
      </p:sp>
      <p:pic>
        <p:nvPicPr>
          <p:cNvPr id="7" name="Picture 6" descr="test.png"/>
          <p:cNvPicPr>
            <a:picLocks noChangeAspect="1"/>
          </p:cNvPicPr>
          <p:nvPr userDrawn="1"/>
        </p:nvPicPr>
        <p:blipFill>
          <a:blip r:embed="rId2" cstate="email">
            <a:lum contrast="10000"/>
          </a:blip>
          <a:srcRect t="10900"/>
          <a:stretch>
            <a:fillRect/>
          </a:stretch>
        </p:blipFill>
        <p:spPr>
          <a:xfrm>
            <a:off x="36000" y="4137013"/>
            <a:ext cx="9000000" cy="2676363"/>
          </a:xfrm>
          <a:prstGeom prst="rtTriangle">
            <a:avLst/>
          </a:prstGeom>
          <a:ln w="19050">
            <a:solidFill>
              <a:schemeClr val="bg1"/>
            </a:solidFill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44824"/>
            <a:ext cx="8003232" cy="4281339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7D476-C427-42CC-963D-516DE0B03F33}" type="datetime1">
              <a:rPr lang="en-IE" smtClean="0"/>
              <a:pPr/>
              <a:t>10/03/2020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27784" y="6356350"/>
            <a:ext cx="4320480" cy="365125"/>
          </a:xfrm>
        </p:spPr>
        <p:txBody>
          <a:bodyPr/>
          <a:lstStyle/>
          <a:p>
            <a:r>
              <a:rPr lang="en-IE"/>
              <a:t>Module name + number</a:t>
            </a:r>
            <a:endParaRPr lang="en-I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DF610-95E4-4D46-B96C-4D9FBF39C128}" type="slidenum">
              <a:rPr lang="en-IE" smtClean="0"/>
              <a:pPr/>
              <a:t>‹#›</a:t>
            </a:fld>
            <a:endParaRPr lang="en-IE"/>
          </a:p>
        </p:txBody>
      </p:sp>
      <p:pic>
        <p:nvPicPr>
          <p:cNvPr id="7" name="Picture 6" descr="g46424.png"/>
          <p:cNvPicPr>
            <a:picLocks noChangeAspect="1"/>
          </p:cNvPicPr>
          <p:nvPr userDrawn="1"/>
        </p:nvPicPr>
        <p:blipFill>
          <a:blip r:embed="rId2" cstate="email">
            <a:lum contrast="10000"/>
          </a:blip>
          <a:srcRect/>
          <a:stretch>
            <a:fillRect/>
          </a:stretch>
        </p:blipFill>
        <p:spPr>
          <a:xfrm rot="5400000">
            <a:off x="5416204" y="3143236"/>
            <a:ext cx="6804000" cy="571528"/>
          </a:xfrm>
          <a:prstGeom prst="rect">
            <a:avLst/>
          </a:prstGeom>
          <a:ln w="19050">
            <a:solidFill>
              <a:schemeClr val="bg1"/>
            </a:solidFill>
          </a:ln>
        </p:spPr>
      </p:pic>
      <p:pic>
        <p:nvPicPr>
          <p:cNvPr id="8" name="Picture 7" descr="test.png"/>
          <p:cNvPicPr>
            <a:picLocks noChangeAspect="1"/>
          </p:cNvPicPr>
          <p:nvPr userDrawn="1"/>
        </p:nvPicPr>
        <p:blipFill>
          <a:blip r:embed="rId3" cstate="email">
            <a:lum contrast="10000"/>
          </a:blip>
          <a:srcRect/>
          <a:stretch>
            <a:fillRect/>
          </a:stretch>
        </p:blipFill>
        <p:spPr>
          <a:xfrm>
            <a:off x="36000" y="6064060"/>
            <a:ext cx="2519776" cy="749315"/>
          </a:xfrm>
          <a:prstGeom prst="rtTriangle">
            <a:avLst/>
          </a:prstGeom>
          <a:ln w="19050">
            <a:solidFill>
              <a:schemeClr val="bg1"/>
            </a:solidFill>
          </a:ln>
        </p:spPr>
      </p:pic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03232" cy="850106"/>
          </a:xfrm>
        </p:spPr>
        <p:txBody>
          <a:bodyPr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IE" dirty="0"/>
          </a:p>
        </p:txBody>
      </p:sp>
      <p:sp>
        <p:nvSpPr>
          <p:cNvPr id="13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457200" y="1125538"/>
            <a:ext cx="7992119" cy="575270"/>
          </a:xfrm>
        </p:spPr>
        <p:txBody>
          <a:bodyPr>
            <a:noAutofit/>
          </a:bodyPr>
          <a:lstStyle>
            <a:lvl1pPr>
              <a:buNone/>
              <a:defRPr sz="2800">
                <a:solidFill>
                  <a:schemeClr val="accent2"/>
                </a:solidFill>
              </a:defRPr>
            </a:lvl1pPr>
            <a:lvl2pPr>
              <a:defRPr>
                <a:solidFill>
                  <a:schemeClr val="accent2"/>
                </a:solidFill>
              </a:defRPr>
            </a:lvl2pPr>
            <a:lvl3pPr>
              <a:defRPr>
                <a:solidFill>
                  <a:schemeClr val="accent2"/>
                </a:solidFill>
              </a:defRPr>
            </a:lvl3pPr>
            <a:lvl4pPr>
              <a:defRPr>
                <a:solidFill>
                  <a:schemeClr val="accent2"/>
                </a:solidFill>
              </a:defRPr>
            </a:lvl4pPr>
            <a:lvl5pPr>
              <a:defRPr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467544" y="1052736"/>
            <a:ext cx="7952505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14" descr="test.png"/>
          <p:cNvPicPr>
            <a:picLocks noChangeAspect="1"/>
          </p:cNvPicPr>
          <p:nvPr userDrawn="1"/>
        </p:nvPicPr>
        <p:blipFill>
          <a:blip r:embed="rId4" cstate="email"/>
          <a:srcRect/>
          <a:stretch>
            <a:fillRect/>
          </a:stretch>
        </p:blipFill>
        <p:spPr>
          <a:xfrm>
            <a:off x="2627784" y="6741368"/>
            <a:ext cx="4356000" cy="5074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44824"/>
            <a:ext cx="4114800" cy="4281339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C80A7-644D-495E-8764-96A40D5F620E}" type="datetime1">
              <a:rPr lang="en-IE" smtClean="0"/>
              <a:pPr/>
              <a:t>10/03/2020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27784" y="6356350"/>
            <a:ext cx="4320480" cy="365125"/>
          </a:xfrm>
        </p:spPr>
        <p:txBody>
          <a:bodyPr/>
          <a:lstStyle/>
          <a:p>
            <a:r>
              <a:rPr lang="en-IE"/>
              <a:t>Module name + number</a:t>
            </a:r>
            <a:endParaRPr lang="en-I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DF610-95E4-4D46-B96C-4D9FBF39C128}" type="slidenum">
              <a:rPr lang="en-IE" smtClean="0"/>
              <a:pPr/>
              <a:t>‹#›</a:t>
            </a:fld>
            <a:endParaRPr lang="en-IE"/>
          </a:p>
        </p:txBody>
      </p:sp>
      <p:pic>
        <p:nvPicPr>
          <p:cNvPr id="7" name="Picture 6" descr="g46424.png"/>
          <p:cNvPicPr>
            <a:picLocks noChangeAspect="1"/>
          </p:cNvPicPr>
          <p:nvPr userDrawn="1"/>
        </p:nvPicPr>
        <p:blipFill>
          <a:blip r:embed="rId2" cstate="email">
            <a:lum contrast="10000"/>
          </a:blip>
          <a:srcRect/>
          <a:stretch>
            <a:fillRect/>
          </a:stretch>
        </p:blipFill>
        <p:spPr>
          <a:xfrm rot="5400000">
            <a:off x="5416204" y="3143236"/>
            <a:ext cx="6804000" cy="571528"/>
          </a:xfrm>
          <a:prstGeom prst="rect">
            <a:avLst/>
          </a:prstGeom>
          <a:ln w="19050">
            <a:solidFill>
              <a:schemeClr val="bg1"/>
            </a:solidFill>
          </a:ln>
        </p:spPr>
      </p:pic>
      <p:pic>
        <p:nvPicPr>
          <p:cNvPr id="8" name="Picture 7" descr="test.png"/>
          <p:cNvPicPr>
            <a:picLocks noChangeAspect="1"/>
          </p:cNvPicPr>
          <p:nvPr userDrawn="1"/>
        </p:nvPicPr>
        <p:blipFill>
          <a:blip r:embed="rId3" cstate="email">
            <a:lum contrast="10000"/>
          </a:blip>
          <a:srcRect/>
          <a:stretch>
            <a:fillRect/>
          </a:stretch>
        </p:blipFill>
        <p:spPr>
          <a:xfrm>
            <a:off x="36000" y="6064060"/>
            <a:ext cx="2519776" cy="749315"/>
          </a:xfrm>
          <a:prstGeom prst="rtTriangle">
            <a:avLst/>
          </a:prstGeom>
          <a:ln w="19050">
            <a:solidFill>
              <a:schemeClr val="bg1"/>
            </a:solidFill>
          </a:ln>
        </p:spPr>
      </p:pic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03232" cy="850106"/>
          </a:xfrm>
        </p:spPr>
        <p:txBody>
          <a:bodyPr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IE" dirty="0"/>
          </a:p>
        </p:txBody>
      </p:sp>
      <p:sp>
        <p:nvSpPr>
          <p:cNvPr id="13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457200" y="1125538"/>
            <a:ext cx="7992119" cy="575270"/>
          </a:xfrm>
        </p:spPr>
        <p:txBody>
          <a:bodyPr>
            <a:noAutofit/>
          </a:bodyPr>
          <a:lstStyle>
            <a:lvl1pPr>
              <a:buNone/>
              <a:defRPr sz="2800">
                <a:solidFill>
                  <a:schemeClr val="accent2"/>
                </a:solidFill>
              </a:defRPr>
            </a:lvl1pPr>
            <a:lvl2pPr>
              <a:defRPr>
                <a:solidFill>
                  <a:schemeClr val="accent2"/>
                </a:solidFill>
              </a:defRPr>
            </a:lvl2pPr>
            <a:lvl3pPr>
              <a:defRPr>
                <a:solidFill>
                  <a:schemeClr val="accent2"/>
                </a:solidFill>
              </a:defRPr>
            </a:lvl3pPr>
            <a:lvl4pPr>
              <a:defRPr>
                <a:solidFill>
                  <a:schemeClr val="accent2"/>
                </a:solidFill>
              </a:defRPr>
            </a:lvl4pPr>
            <a:lvl5pPr>
              <a:defRPr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467544" y="1052736"/>
            <a:ext cx="7952505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14" descr="test.png"/>
          <p:cNvPicPr>
            <a:picLocks noChangeAspect="1"/>
          </p:cNvPicPr>
          <p:nvPr userDrawn="1"/>
        </p:nvPicPr>
        <p:blipFill>
          <a:blip r:embed="rId4" cstate="email"/>
          <a:srcRect/>
          <a:stretch>
            <a:fillRect/>
          </a:stretch>
        </p:blipFill>
        <p:spPr>
          <a:xfrm>
            <a:off x="2627784" y="6741368"/>
            <a:ext cx="4356000" cy="50747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Text Placeholder 2"/>
          <p:cNvSpPr>
            <a:spLocks noGrp="1"/>
          </p:cNvSpPr>
          <p:nvPr>
            <p:ph type="body" idx="14" hasCustomPrompt="1"/>
          </p:nvPr>
        </p:nvSpPr>
        <p:spPr>
          <a:xfrm>
            <a:off x="4644008" y="1853134"/>
            <a:ext cx="3814926" cy="639762"/>
          </a:xfrm>
          <a:solidFill>
            <a:schemeClr val="accent4">
              <a:lumMod val="60000"/>
              <a:lumOff val="40000"/>
            </a:schemeClr>
          </a:solidFill>
        </p:spPr>
        <p:txBody>
          <a:bodyPr anchor="b"/>
          <a:lstStyle>
            <a:lvl1pPr marL="92075" indent="0">
              <a:buNone/>
              <a:defRPr sz="24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Emphasis box</a:t>
            </a:r>
          </a:p>
        </p:txBody>
      </p:sp>
      <p:sp>
        <p:nvSpPr>
          <p:cNvPr id="17" name="Content Placeholder 3"/>
          <p:cNvSpPr>
            <a:spLocks noGrp="1"/>
          </p:cNvSpPr>
          <p:nvPr>
            <p:ph sz="half" idx="2"/>
          </p:nvPr>
        </p:nvSpPr>
        <p:spPr>
          <a:xfrm>
            <a:off x="4644008" y="2492896"/>
            <a:ext cx="3814926" cy="3672408"/>
          </a:xfrm>
          <a:solidFill>
            <a:schemeClr val="accent4">
              <a:lumMod val="60000"/>
              <a:lumOff val="40000"/>
            </a:schemeClr>
          </a:solidFill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 sz="1600">
                <a:solidFill>
                  <a:schemeClr val="tx2"/>
                </a:solidFill>
              </a:defRPr>
            </a:lvl4pPr>
            <a:lvl5pPr>
              <a:defRPr sz="1600">
                <a:solidFill>
                  <a:schemeClr val="tx2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E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0DCB4-0D4C-4F8A-BD45-EB9358823683}" type="datetime1">
              <a:rPr lang="en-IE" smtClean="0"/>
              <a:pPr/>
              <a:t>10/03/2020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IE"/>
              <a:t>Module name + number</a:t>
            </a:r>
            <a:endParaRPr lang="en-I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DF610-95E4-4D46-B96C-4D9FBF39C128}" type="slidenum">
              <a:rPr lang="en-IE" smtClean="0"/>
              <a:pPr/>
              <a:t>‹#›</a:t>
            </a:fld>
            <a:endParaRPr lang="en-IE"/>
          </a:p>
        </p:txBody>
      </p:sp>
      <p:pic>
        <p:nvPicPr>
          <p:cNvPr id="7" name="Picture 6" descr="g46424.png"/>
          <p:cNvPicPr>
            <a:picLocks noChangeAspect="1"/>
          </p:cNvPicPr>
          <p:nvPr userDrawn="1"/>
        </p:nvPicPr>
        <p:blipFill>
          <a:blip r:embed="rId2" cstate="email">
            <a:lum contrast="10000"/>
          </a:blip>
          <a:srcRect/>
          <a:stretch>
            <a:fillRect/>
          </a:stretch>
        </p:blipFill>
        <p:spPr>
          <a:xfrm rot="5400000">
            <a:off x="5416204" y="3143236"/>
            <a:ext cx="6804000" cy="571528"/>
          </a:xfrm>
          <a:prstGeom prst="rect">
            <a:avLst/>
          </a:prstGeom>
          <a:ln w="19050">
            <a:solidFill>
              <a:schemeClr val="bg1"/>
            </a:solidFill>
          </a:ln>
        </p:spPr>
      </p:pic>
      <p:sp>
        <p:nvSpPr>
          <p:cNvPr id="14" name="Content Placeholder 2"/>
          <p:cNvSpPr>
            <a:spLocks noGrp="1"/>
          </p:cNvSpPr>
          <p:nvPr>
            <p:ph idx="1"/>
          </p:nvPr>
        </p:nvSpPr>
        <p:spPr>
          <a:xfrm>
            <a:off x="457200" y="1844824"/>
            <a:ext cx="8003232" cy="4281339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E" dirty="0"/>
          </a:p>
        </p:txBody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03232" cy="850106"/>
          </a:xfrm>
        </p:spPr>
        <p:txBody>
          <a:bodyPr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IE" dirty="0"/>
          </a:p>
        </p:txBody>
      </p:sp>
      <p:sp>
        <p:nvSpPr>
          <p:cNvPr id="16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457200" y="1125538"/>
            <a:ext cx="7992119" cy="575270"/>
          </a:xfrm>
        </p:spPr>
        <p:txBody>
          <a:bodyPr>
            <a:noAutofit/>
          </a:bodyPr>
          <a:lstStyle>
            <a:lvl1pPr>
              <a:buNone/>
              <a:defRPr sz="2800">
                <a:solidFill>
                  <a:schemeClr val="accent2"/>
                </a:solidFill>
              </a:defRPr>
            </a:lvl1pPr>
            <a:lvl2pPr>
              <a:defRPr>
                <a:solidFill>
                  <a:schemeClr val="accent2"/>
                </a:solidFill>
              </a:defRPr>
            </a:lvl2pPr>
            <a:lvl3pPr>
              <a:defRPr>
                <a:solidFill>
                  <a:schemeClr val="accent2"/>
                </a:solidFill>
              </a:defRPr>
            </a:lvl3pPr>
            <a:lvl4pPr>
              <a:defRPr>
                <a:solidFill>
                  <a:schemeClr val="accent2"/>
                </a:solidFill>
              </a:defRPr>
            </a:lvl4pPr>
            <a:lvl5pPr>
              <a:defRPr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7" name="Straight Connector 16"/>
          <p:cNvCxnSpPr/>
          <p:nvPr userDrawn="1"/>
        </p:nvCxnSpPr>
        <p:spPr>
          <a:xfrm>
            <a:off x="467544" y="1052736"/>
            <a:ext cx="7952505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11" descr="test.png"/>
          <p:cNvPicPr>
            <a:picLocks noChangeAspect="1"/>
          </p:cNvPicPr>
          <p:nvPr userDrawn="1"/>
        </p:nvPicPr>
        <p:blipFill>
          <a:blip r:embed="rId3" cstate="email"/>
          <a:srcRect/>
          <a:stretch>
            <a:fillRect/>
          </a:stretch>
        </p:blipFill>
        <p:spPr>
          <a:xfrm>
            <a:off x="2627784" y="6741368"/>
            <a:ext cx="4356000" cy="5074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967161"/>
            <a:ext cx="3814926" cy="639762"/>
          </a:xfrm>
          <a:solidFill>
            <a:schemeClr val="accent4">
              <a:lumMod val="60000"/>
              <a:lumOff val="40000"/>
            </a:schemeClr>
          </a:solidFill>
        </p:spPr>
        <p:txBody>
          <a:bodyPr anchor="b"/>
          <a:lstStyle>
            <a:lvl1pPr marL="92075" indent="0">
              <a:buNone/>
              <a:defRPr sz="24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606923"/>
            <a:ext cx="3814926" cy="3486373"/>
          </a:xfrm>
          <a:solidFill>
            <a:schemeClr val="accent4">
              <a:lumMod val="60000"/>
              <a:lumOff val="40000"/>
            </a:schemeClr>
          </a:solidFill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 sz="1600">
                <a:solidFill>
                  <a:schemeClr val="tx2"/>
                </a:solidFill>
              </a:defRPr>
            </a:lvl4pPr>
            <a:lvl5pPr>
              <a:defRPr sz="1600">
                <a:solidFill>
                  <a:schemeClr val="tx2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E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9992" y="1967161"/>
            <a:ext cx="3816424" cy="639762"/>
          </a:xfrm>
          <a:solidFill>
            <a:schemeClr val="accent4">
              <a:lumMod val="60000"/>
              <a:lumOff val="40000"/>
            </a:schemeClr>
          </a:solidFill>
        </p:spPr>
        <p:txBody>
          <a:bodyPr anchor="b"/>
          <a:lstStyle>
            <a:lvl1pPr marL="92075" indent="0">
              <a:buNone/>
              <a:defRPr sz="24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9992" y="2606923"/>
            <a:ext cx="3816424" cy="3486373"/>
          </a:xfrm>
          <a:solidFill>
            <a:schemeClr val="accent4">
              <a:lumMod val="60000"/>
              <a:lumOff val="40000"/>
            </a:schemeClr>
          </a:solidFill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 sz="1600">
                <a:solidFill>
                  <a:schemeClr val="tx2"/>
                </a:solidFill>
              </a:defRPr>
            </a:lvl4pPr>
            <a:lvl5pPr>
              <a:defRPr sz="1600">
                <a:solidFill>
                  <a:schemeClr val="tx2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E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B4FB7-86E9-462B-B94E-617650CAF191}" type="datetime1">
              <a:rPr lang="en-IE" smtClean="0"/>
              <a:pPr/>
              <a:t>10/03/2020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IE"/>
              <a:t>Module name + number</a:t>
            </a:r>
            <a:endParaRPr lang="en-IE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DF610-95E4-4D46-B96C-4D9FBF39C128}" type="slidenum">
              <a:rPr lang="en-IE" smtClean="0"/>
              <a:pPr/>
              <a:t>‹#›</a:t>
            </a:fld>
            <a:endParaRPr lang="en-IE"/>
          </a:p>
        </p:txBody>
      </p:sp>
      <p:pic>
        <p:nvPicPr>
          <p:cNvPr id="12" name="Picture 11" descr="g46424.png"/>
          <p:cNvPicPr>
            <a:picLocks noChangeAspect="1"/>
          </p:cNvPicPr>
          <p:nvPr userDrawn="1"/>
        </p:nvPicPr>
        <p:blipFill>
          <a:blip r:embed="rId2" cstate="email">
            <a:lum contrast="10000"/>
          </a:blip>
          <a:srcRect/>
          <a:stretch>
            <a:fillRect/>
          </a:stretch>
        </p:blipFill>
        <p:spPr>
          <a:xfrm rot="5400000">
            <a:off x="5416204" y="3143236"/>
            <a:ext cx="6804000" cy="571528"/>
          </a:xfrm>
          <a:prstGeom prst="rect">
            <a:avLst/>
          </a:prstGeom>
          <a:ln w="19050">
            <a:solidFill>
              <a:schemeClr val="bg1"/>
            </a:solidFill>
          </a:ln>
        </p:spPr>
      </p:pic>
      <p:pic>
        <p:nvPicPr>
          <p:cNvPr id="13" name="Picture 12" descr="test.png"/>
          <p:cNvPicPr>
            <a:picLocks noChangeAspect="1"/>
          </p:cNvPicPr>
          <p:nvPr userDrawn="1"/>
        </p:nvPicPr>
        <p:blipFill>
          <a:blip r:embed="rId3" cstate="email">
            <a:lum contrast="10000"/>
          </a:blip>
          <a:srcRect/>
          <a:stretch>
            <a:fillRect/>
          </a:stretch>
        </p:blipFill>
        <p:spPr>
          <a:xfrm>
            <a:off x="36000" y="6064060"/>
            <a:ext cx="2519776" cy="749315"/>
          </a:xfrm>
          <a:prstGeom prst="rtTriangle">
            <a:avLst/>
          </a:prstGeom>
          <a:ln w="19050">
            <a:solidFill>
              <a:schemeClr val="bg1"/>
            </a:solidFill>
          </a:ln>
        </p:spPr>
      </p:pic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859216" cy="850106"/>
          </a:xfrm>
        </p:spPr>
        <p:txBody>
          <a:bodyPr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IE" dirty="0"/>
          </a:p>
        </p:txBody>
      </p:sp>
      <p:sp>
        <p:nvSpPr>
          <p:cNvPr id="17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457200" y="1125538"/>
            <a:ext cx="7992119" cy="575270"/>
          </a:xfrm>
        </p:spPr>
        <p:txBody>
          <a:bodyPr>
            <a:noAutofit/>
          </a:bodyPr>
          <a:lstStyle>
            <a:lvl1pPr>
              <a:buNone/>
              <a:defRPr sz="2800">
                <a:solidFill>
                  <a:schemeClr val="accent2"/>
                </a:solidFill>
              </a:defRPr>
            </a:lvl1pPr>
            <a:lvl2pPr>
              <a:defRPr>
                <a:solidFill>
                  <a:schemeClr val="accent2"/>
                </a:solidFill>
              </a:defRPr>
            </a:lvl2pPr>
            <a:lvl3pPr>
              <a:defRPr>
                <a:solidFill>
                  <a:schemeClr val="accent2"/>
                </a:solidFill>
              </a:defRPr>
            </a:lvl3pPr>
            <a:lvl4pPr>
              <a:defRPr>
                <a:solidFill>
                  <a:schemeClr val="accent2"/>
                </a:solidFill>
              </a:defRPr>
            </a:lvl4pPr>
            <a:lvl5pPr>
              <a:defRPr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8" name="Straight Connector 17"/>
          <p:cNvCxnSpPr/>
          <p:nvPr userDrawn="1"/>
        </p:nvCxnSpPr>
        <p:spPr>
          <a:xfrm>
            <a:off x="467544" y="1052736"/>
            <a:ext cx="7952505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13" descr="test.png"/>
          <p:cNvPicPr>
            <a:picLocks noChangeAspect="1"/>
          </p:cNvPicPr>
          <p:nvPr userDrawn="1"/>
        </p:nvPicPr>
        <p:blipFill>
          <a:blip r:embed="rId4" cstate="email"/>
          <a:srcRect/>
          <a:stretch>
            <a:fillRect/>
          </a:stretch>
        </p:blipFill>
        <p:spPr>
          <a:xfrm>
            <a:off x="2627784" y="6741368"/>
            <a:ext cx="4356000" cy="5074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AB31B-1A38-4AB7-91C6-0A3F788D850C}" type="datetime1">
              <a:rPr lang="en-IE" smtClean="0"/>
              <a:pPr/>
              <a:t>10/03/2020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IE"/>
              <a:t>Module name + number</a:t>
            </a:r>
            <a:endParaRPr lang="en-I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DF610-95E4-4D46-B96C-4D9FBF39C128}" type="slidenum">
              <a:rPr lang="en-IE" smtClean="0"/>
              <a:pPr/>
              <a:t>‹#›</a:t>
            </a:fld>
            <a:endParaRPr lang="en-IE"/>
          </a:p>
        </p:txBody>
      </p:sp>
      <p:pic>
        <p:nvPicPr>
          <p:cNvPr id="6" name="Picture 5" descr="g46424.png"/>
          <p:cNvPicPr>
            <a:picLocks noChangeAspect="1"/>
          </p:cNvPicPr>
          <p:nvPr userDrawn="1"/>
        </p:nvPicPr>
        <p:blipFill>
          <a:blip r:embed="rId2" cstate="email">
            <a:lum contrast="10000"/>
          </a:blip>
          <a:srcRect/>
          <a:stretch>
            <a:fillRect/>
          </a:stretch>
        </p:blipFill>
        <p:spPr>
          <a:xfrm rot="5400000">
            <a:off x="5416204" y="3143236"/>
            <a:ext cx="6804000" cy="571528"/>
          </a:xfrm>
          <a:prstGeom prst="rect">
            <a:avLst/>
          </a:prstGeom>
          <a:ln w="19050">
            <a:solidFill>
              <a:schemeClr val="bg1"/>
            </a:solidFill>
          </a:ln>
        </p:spPr>
      </p:pic>
      <p:pic>
        <p:nvPicPr>
          <p:cNvPr id="7" name="Picture 6" descr="test.png"/>
          <p:cNvPicPr>
            <a:picLocks noChangeAspect="1"/>
          </p:cNvPicPr>
          <p:nvPr userDrawn="1"/>
        </p:nvPicPr>
        <p:blipFill>
          <a:blip r:embed="rId3" cstate="email">
            <a:lum contrast="10000"/>
          </a:blip>
          <a:srcRect/>
          <a:stretch>
            <a:fillRect/>
          </a:stretch>
        </p:blipFill>
        <p:spPr>
          <a:xfrm>
            <a:off x="36000" y="6064060"/>
            <a:ext cx="2519776" cy="749315"/>
          </a:xfrm>
          <a:prstGeom prst="rtTriangle">
            <a:avLst/>
          </a:prstGeom>
          <a:ln w="19050">
            <a:solidFill>
              <a:schemeClr val="bg1"/>
            </a:solidFill>
          </a:ln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03232" cy="850106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IE" dirty="0"/>
          </a:p>
        </p:txBody>
      </p:sp>
      <p:sp>
        <p:nvSpPr>
          <p:cNvPr id="9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457200" y="1125538"/>
            <a:ext cx="7992119" cy="575270"/>
          </a:xfrm>
        </p:spPr>
        <p:txBody>
          <a:bodyPr>
            <a:noAutofit/>
          </a:bodyPr>
          <a:lstStyle>
            <a:lvl1pPr>
              <a:buNone/>
              <a:defRPr sz="3600">
                <a:solidFill>
                  <a:schemeClr val="accent2"/>
                </a:solidFill>
              </a:defRPr>
            </a:lvl1pPr>
            <a:lvl2pPr>
              <a:defRPr>
                <a:solidFill>
                  <a:schemeClr val="accent2"/>
                </a:solidFill>
              </a:defRPr>
            </a:lvl2pPr>
            <a:lvl3pPr>
              <a:defRPr>
                <a:solidFill>
                  <a:schemeClr val="accent2"/>
                </a:solidFill>
              </a:defRPr>
            </a:lvl3pPr>
            <a:lvl4pPr>
              <a:defRPr>
                <a:solidFill>
                  <a:schemeClr val="accent2"/>
                </a:solidFill>
              </a:defRPr>
            </a:lvl4pPr>
            <a:lvl5pPr>
              <a:defRPr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67544" y="1052736"/>
            <a:ext cx="7992888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 descr="test.png"/>
          <p:cNvPicPr>
            <a:picLocks noChangeAspect="1"/>
          </p:cNvPicPr>
          <p:nvPr userDrawn="1"/>
        </p:nvPicPr>
        <p:blipFill>
          <a:blip r:embed="rId4" cstate="email"/>
          <a:srcRect/>
          <a:stretch>
            <a:fillRect/>
          </a:stretch>
        </p:blipFill>
        <p:spPr>
          <a:xfrm>
            <a:off x="2627784" y="6741368"/>
            <a:ext cx="4356000" cy="5074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clus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0C33D-5D40-4E3A-8711-3777184CA250}" type="datetime1">
              <a:rPr lang="en-IE" smtClean="0"/>
              <a:pPr/>
              <a:t>10/03/2020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IE"/>
              <a:t>Module name + number</a:t>
            </a:r>
            <a:endParaRPr lang="en-IE" dirty="0"/>
          </a:p>
        </p:txBody>
      </p:sp>
      <p:pic>
        <p:nvPicPr>
          <p:cNvPr id="7" name="Picture 6" descr="test.png"/>
          <p:cNvPicPr>
            <a:picLocks noChangeAspect="1"/>
          </p:cNvPicPr>
          <p:nvPr userDrawn="1"/>
        </p:nvPicPr>
        <p:blipFill>
          <a:blip r:embed="rId2" cstate="email">
            <a:lum contrast="10000"/>
          </a:blip>
          <a:srcRect/>
          <a:stretch>
            <a:fillRect/>
          </a:stretch>
        </p:blipFill>
        <p:spPr>
          <a:xfrm>
            <a:off x="36000" y="6064060"/>
            <a:ext cx="2519776" cy="749315"/>
          </a:xfrm>
          <a:prstGeom prst="rtTriangle">
            <a:avLst/>
          </a:prstGeom>
          <a:ln w="19050">
            <a:solidFill>
              <a:schemeClr val="bg1"/>
            </a:solidFill>
          </a:ln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03232" cy="850106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IE" dirty="0"/>
          </a:p>
        </p:txBody>
      </p:sp>
      <p:sp>
        <p:nvSpPr>
          <p:cNvPr id="9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457200" y="1125538"/>
            <a:ext cx="7992119" cy="575270"/>
          </a:xfrm>
        </p:spPr>
        <p:txBody>
          <a:bodyPr>
            <a:noAutofit/>
          </a:bodyPr>
          <a:lstStyle>
            <a:lvl1pPr>
              <a:buNone/>
              <a:defRPr sz="3600">
                <a:solidFill>
                  <a:schemeClr val="accent2"/>
                </a:solidFill>
              </a:defRPr>
            </a:lvl1pPr>
            <a:lvl2pPr>
              <a:defRPr>
                <a:solidFill>
                  <a:schemeClr val="accent2"/>
                </a:solidFill>
              </a:defRPr>
            </a:lvl2pPr>
            <a:lvl3pPr>
              <a:defRPr>
                <a:solidFill>
                  <a:schemeClr val="accent2"/>
                </a:solidFill>
              </a:defRPr>
            </a:lvl3pPr>
            <a:lvl4pPr>
              <a:defRPr>
                <a:solidFill>
                  <a:schemeClr val="accent2"/>
                </a:solidFill>
              </a:defRPr>
            </a:lvl4pPr>
            <a:lvl5pPr>
              <a:defRPr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67544" y="1052736"/>
            <a:ext cx="7992888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2"/>
          <p:cNvPicPr>
            <a:picLocks noChangeArrowheads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164288" y="6309320"/>
            <a:ext cx="1738743" cy="457068"/>
          </a:xfrm>
          <a:prstGeom prst="rect">
            <a:avLst/>
          </a:prstGeom>
          <a:noFill/>
        </p:spPr>
      </p:pic>
      <p:sp>
        <p:nvSpPr>
          <p:cNvPr id="12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5076056" y="1844824"/>
            <a:ext cx="3382878" cy="639762"/>
          </a:xfrm>
          <a:solidFill>
            <a:schemeClr val="accent4">
              <a:lumMod val="60000"/>
              <a:lumOff val="40000"/>
            </a:schemeClr>
          </a:solidFill>
        </p:spPr>
        <p:txBody>
          <a:bodyPr anchor="b"/>
          <a:lstStyle>
            <a:lvl1pPr marL="92075" indent="0">
              <a:buNone/>
              <a:defRPr sz="2400" b="1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Contact / Information</a:t>
            </a:r>
          </a:p>
        </p:txBody>
      </p:sp>
      <p:sp>
        <p:nvSpPr>
          <p:cNvPr id="13" name="Content Placeholder 3"/>
          <p:cNvSpPr>
            <a:spLocks noGrp="1"/>
          </p:cNvSpPr>
          <p:nvPr>
            <p:ph sz="half" idx="2"/>
          </p:nvPr>
        </p:nvSpPr>
        <p:spPr>
          <a:xfrm>
            <a:off x="5076056" y="2484587"/>
            <a:ext cx="3382878" cy="2744614"/>
          </a:xfrm>
          <a:solidFill>
            <a:schemeClr val="accent4">
              <a:lumMod val="60000"/>
              <a:lumOff val="40000"/>
            </a:schemeClr>
          </a:solidFill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 sz="1600">
                <a:solidFill>
                  <a:schemeClr val="tx2"/>
                </a:solidFill>
              </a:defRPr>
            </a:lvl4pPr>
            <a:lvl5pPr>
              <a:defRPr sz="1600">
                <a:solidFill>
                  <a:schemeClr val="tx2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</p:txBody>
      </p:sp>
      <p:pic>
        <p:nvPicPr>
          <p:cNvPr id="14" name="Picture 13" descr="test.png"/>
          <p:cNvPicPr>
            <a:picLocks noChangeAspect="1"/>
          </p:cNvPicPr>
          <p:nvPr userDrawn="1"/>
        </p:nvPicPr>
        <p:blipFill>
          <a:blip r:embed="rId4" cstate="email"/>
          <a:srcRect/>
          <a:stretch>
            <a:fillRect/>
          </a:stretch>
        </p:blipFill>
        <p:spPr>
          <a:xfrm>
            <a:off x="2627784" y="6741368"/>
            <a:ext cx="4356000" cy="5074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7A8DB-2319-4F03-8EEA-B2787323BDF5}" type="datetime1">
              <a:rPr lang="en-IE" smtClean="0"/>
              <a:pPr/>
              <a:t>10/03/2020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E"/>
              <a:t>Module name + number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DF610-95E4-4D46-B96C-4D9FBF39C128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I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2E01D4-073C-47E7-A5A4-E52D585B1955}" type="datetime1">
              <a:rPr lang="en-IE" smtClean="0"/>
              <a:pPr/>
              <a:t>10/03/2020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06040" y="6356350"/>
            <a:ext cx="43422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IE"/>
              <a:t>Module name + number</a:t>
            </a:r>
            <a:endParaRPr lang="en-I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DDF610-95E4-4D46-B96C-4D9FBF39C128}" type="slidenum">
              <a:rPr lang="en-IE" smtClean="0"/>
              <a:pPr/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64" r:id="rId4"/>
    <p:sldLayoutId id="2147483660" r:id="rId5"/>
    <p:sldLayoutId id="2147483662" r:id="rId6"/>
    <p:sldLayoutId id="2147483654" r:id="rId7"/>
    <p:sldLayoutId id="2147483663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Relationship Id="rId4" Type="http://schemas.openxmlformats.org/officeDocument/2006/relationships/hyperlink" Target="http://www.procuraplus.org/fileadmin/user_upload/Procura__case_studies/Procuraplus_case_study_Copenhagen.pdf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ocuraplus.org/fileadmin/user_upload/Procura__case_studies/Procuraplus_case_study_Copenhagen.pdf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2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Relationship Id="rId4" Type="http://schemas.openxmlformats.org/officeDocument/2006/relationships/hyperlink" Target="http://www.procuraplus.org/fileadmin/user_upload/Procura__case_studies/Procuraplus_case_study_Transport_for_London.pdf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Relationship Id="rId4" Type="http://schemas.openxmlformats.org/officeDocument/2006/relationships/hyperlink" Target="http://www.procuraplus.org/fileadmin/user_upload/Procura__case_studies/Procuraplus_case_study_Transport_for_London.pdf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hyperlink" Target="http://ec.europa.eu/environment/gpp/index_en.htm" TargetMode="External"/><Relationship Id="rId3" Type="http://schemas.openxmlformats.org/officeDocument/2006/relationships/image" Target="../media/image30.png"/><Relationship Id="rId7" Type="http://schemas.openxmlformats.org/officeDocument/2006/relationships/hyperlink" Target="http://www.procuraplus.org/manual/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ec.europa.eu/environment/gpp/pdf/handbook_2016_bg.pdf" TargetMode="External"/><Relationship Id="rId5" Type="http://schemas.openxmlformats.org/officeDocument/2006/relationships/hyperlink" Target="http://ec.europa.eu/environment/gpp/pdf/Buying-Green-Handbook-3rd-Edition.pdf" TargetMode="External"/><Relationship Id="rId4" Type="http://schemas.openxmlformats.org/officeDocument/2006/relationships/hyperlink" Target="http://sppregions.eu/fileadmin/user_upload/Resources/Market_Engagement_Best_Practice_Report.pdf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/>
            <a:r>
              <a:rPr lang="bg-BG" sz="3200" noProof="0" dirty="0"/>
              <a:t>Инструментариум за обучение относно ЕОП</a:t>
            </a:r>
            <a:r>
              <a:rPr lang="bg-BG" sz="2800" noProof="0" dirty="0"/>
              <a:t/>
            </a:r>
            <a:br>
              <a:rPr lang="bg-BG" sz="2800" noProof="0" dirty="0"/>
            </a:br>
            <a:r>
              <a:rPr lang="bg-BG" sz="1800" i="1" noProof="0" dirty="0"/>
              <a:t>7.6. Ангажиране на пазара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4" y="1628800"/>
            <a:ext cx="8064896" cy="792088"/>
          </a:xfrm>
        </p:spPr>
        <p:txBody>
          <a:bodyPr>
            <a:noAutofit/>
          </a:bodyPr>
          <a:lstStyle/>
          <a:p>
            <a:pPr marL="0">
              <a:buNone/>
            </a:pPr>
            <a:r>
              <a:rPr lang="bg-BG" sz="1600" noProof="0" dirty="0"/>
              <a:t>си е поставила като политическа цел 90 % от храните, сервирани в заведения за обществено хранене, да са биологични, включително и да се предлагат биологични халал ястия и да има разнообразие от сезонни плодове и зеленчуци.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bg-BG"/>
              <a:t>Модул 6: Ангажиране на пазара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DF610-95E4-4D46-B96C-4D9FBF39C128}" type="slidenum">
              <a:rPr lang="en-IE" smtClean="0"/>
              <a:pPr/>
              <a:t>10</a:t>
            </a:fld>
            <a:endParaRPr lang="en-IE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noProof="0"/>
              <a:t>Подготовка за ангажиране на пазара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/>
            <a:r>
              <a:rPr lang="bg-BG" noProof="0"/>
              <a:t>Проучване: Община Копенхаген (1/2)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67544" y="2348880"/>
            <a:ext cx="4632966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1600" dirty="0"/>
              <a:t>Ангажиране на пазара при етапа на подготовка и провеждане на тръжните процедури:</a:t>
            </a:r>
          </a:p>
          <a:p>
            <a:r>
              <a:rPr lang="bg-BG" sz="1600" dirty="0"/>
              <a:t>1. Получаване на информация за нуждите на кухните.</a:t>
            </a:r>
          </a:p>
          <a:p>
            <a:r>
              <a:rPr lang="bg-BG" sz="1600" dirty="0"/>
              <a:t>2. Срещи с доставчици преди стартиране на тръжните процедури — какво може да предостави пазарът и как?</a:t>
            </a:r>
          </a:p>
          <a:p>
            <a:r>
              <a:rPr lang="bg-BG" sz="1600" dirty="0"/>
              <a:t>3. Консултиране с кухните по време на процеса на изготвяне на офертата.</a:t>
            </a:r>
          </a:p>
          <a:p>
            <a:r>
              <a:rPr lang="bg-BG" sz="1600" dirty="0"/>
              <a:t>4. 10-дневно мероприятие „Информационен ден за доставчика“ след публикуването на поканата за подаване на оферти, за да се разясни спецификацията на разбираем език.</a:t>
            </a:r>
          </a:p>
          <a:p>
            <a:r>
              <a:rPr lang="bg-BG" sz="1600" dirty="0"/>
              <a:t>5. След срещата участниците на пазара могат да задават писмени въпроси, които се публикуват (анонимно) с отговор за всички участници.</a:t>
            </a:r>
          </a:p>
        </p:txBody>
      </p:sp>
      <p:pic>
        <p:nvPicPr>
          <p:cNvPr id="10" name="Picture 9" descr="photo-1441123285228-1448e608f3d5.jpeg"/>
          <p:cNvPicPr>
            <a:picLocks noChangeAspect="1"/>
          </p:cNvPicPr>
          <p:nvPr/>
        </p:nvPicPr>
        <p:blipFill>
          <a:blip r:embed="rId3" cstate="print"/>
          <a:srcRect l="3390" r="25415"/>
          <a:stretch>
            <a:fillRect/>
          </a:stretch>
        </p:blipFill>
        <p:spPr>
          <a:xfrm>
            <a:off x="5163553" y="2708920"/>
            <a:ext cx="3152863" cy="2952328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4716016" y="5909210"/>
            <a:ext cx="35283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dirty="0">
                <a:hlinkClick r:id="rId4"/>
              </a:rPr>
              <a:t>Цялото изследване на конкретния случай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4" y="1628800"/>
            <a:ext cx="8064896" cy="792088"/>
          </a:xfrm>
        </p:spPr>
        <p:txBody>
          <a:bodyPr>
            <a:noAutofit/>
          </a:bodyPr>
          <a:lstStyle/>
          <a:p>
            <a:pPr marL="0">
              <a:buNone/>
            </a:pPr>
            <a:r>
              <a:rPr lang="bg-BG" sz="1600" noProof="0" dirty="0"/>
              <a:t>Различни потенциални икономии в полза на околната среда, включително намаляване на емисиите на парникови газове, като 88 % от храните в общинските заведения вече са биологични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bg-BG"/>
              <a:t>Модул 6: Ангажиране на пазара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DF610-95E4-4D46-B96C-4D9FBF39C128}" type="slidenum">
              <a:rPr lang="en-IE" smtClean="0"/>
              <a:pPr/>
              <a:t>11</a:t>
            </a:fld>
            <a:endParaRPr lang="en-IE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noProof="0"/>
              <a:t>Подготовка за ангажиране на пазара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/>
            <a:r>
              <a:rPr lang="bg-BG" noProof="0"/>
              <a:t>Проучване: Община Копенхаген (2/2)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67544" y="2348880"/>
            <a:ext cx="4608512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1600" dirty="0"/>
              <a:t>Положителните резултати от обстойния диалог с участниците на пазара включваха: </a:t>
            </a:r>
          </a:p>
          <a:p>
            <a:pPr marL="342000" indent="-342000">
              <a:buFont typeface="Arial" pitchFamily="34" charset="0"/>
              <a:buChar char="•"/>
            </a:pPr>
            <a:r>
              <a:rPr lang="bg-BG" sz="1600" dirty="0"/>
              <a:t>иновации в доставките и продуктите за доставка</a:t>
            </a:r>
          </a:p>
          <a:p>
            <a:pPr marL="342000" indent="-342000">
              <a:buFont typeface="Arial" pitchFamily="34" charset="0"/>
              <a:buChar char="•"/>
            </a:pPr>
            <a:r>
              <a:rPr lang="bg-BG" sz="1600" dirty="0"/>
              <a:t>по-голяма устойчивост на доставяните храни </a:t>
            </a:r>
          </a:p>
          <a:p>
            <a:pPr marL="342000" indent="-342000">
              <a:buFont typeface="Arial" pitchFamily="34" charset="0"/>
              <a:buChar char="•"/>
            </a:pPr>
            <a:r>
              <a:rPr lang="bg-BG" sz="1600" dirty="0"/>
              <a:t>подобрени взаимоотношения с доставчиците</a:t>
            </a:r>
          </a:p>
          <a:p>
            <a:endParaRPr lang="en-US" sz="1600" dirty="0"/>
          </a:p>
          <a:p>
            <a:r>
              <a:rPr lang="bg-BG" sz="1600" dirty="0"/>
              <a:t>Извлечени поуки</a:t>
            </a:r>
          </a:p>
          <a:p>
            <a:pPr marL="342000" indent="-342000">
              <a:buFont typeface="Arial" pitchFamily="34" charset="0"/>
              <a:buChar char="•"/>
            </a:pPr>
            <a:r>
              <a:rPr lang="bg-BG" sz="1600" dirty="0"/>
              <a:t>Ангажирането на пазара намали риска от липса на оферти при обществени поръчки за иновации</a:t>
            </a:r>
          </a:p>
          <a:p>
            <a:pPr marL="342000" indent="-342000">
              <a:buFont typeface="Arial" pitchFamily="34" charset="0"/>
              <a:buChar char="•"/>
            </a:pPr>
            <a:r>
              <a:rPr lang="bg-BG" sz="1600" dirty="0"/>
              <a:t>Процесът изисква много време, но води до придобиване на познания за пазара = реалистични, но иновативни спецификации, които привличат конкуренцията</a:t>
            </a:r>
          </a:p>
          <a:p>
            <a:endParaRPr lang="en-GB" sz="1600" dirty="0"/>
          </a:p>
        </p:txBody>
      </p:sp>
      <p:sp>
        <p:nvSpPr>
          <p:cNvPr id="11" name="TextBox 10"/>
          <p:cNvSpPr txBox="1"/>
          <p:nvPr/>
        </p:nvSpPr>
        <p:spPr>
          <a:xfrm>
            <a:off x="4716016" y="5909210"/>
            <a:ext cx="35283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dirty="0">
                <a:hlinkClick r:id="rId3"/>
              </a:rPr>
              <a:t>Цялото изследване на конкретния случай</a:t>
            </a:r>
          </a:p>
        </p:txBody>
      </p:sp>
      <p:pic>
        <p:nvPicPr>
          <p:cNvPr id="12" name="Picture 11" descr="photo-1441123285228-1448e608f3d5.jpeg"/>
          <p:cNvPicPr>
            <a:picLocks noChangeAspect="1"/>
          </p:cNvPicPr>
          <p:nvPr/>
        </p:nvPicPr>
        <p:blipFill>
          <a:blip r:embed="rId4" cstate="print"/>
          <a:srcRect l="3390" r="25415"/>
          <a:stretch>
            <a:fillRect/>
          </a:stretch>
        </p:blipFill>
        <p:spPr>
          <a:xfrm>
            <a:off x="5163553" y="2708920"/>
            <a:ext cx="3152863" cy="2952328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bg-BG"/>
              <a:t>Модул 6: Ангажиране на пазара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DF610-95E4-4D46-B96C-4D9FBF39C128}" type="slidenum">
              <a:rPr lang="en-IE" smtClean="0"/>
              <a:pPr/>
              <a:t>12</a:t>
            </a:fld>
            <a:endParaRPr lang="en-IE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z="2800" noProof="0" dirty="0"/>
              <a:t>Как да се ангажираме с пазара?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/>
            <a:r>
              <a:rPr lang="bg-BG" sz="1800" noProof="0" dirty="0"/>
              <a:t>Ангажиране на пазара на различни етапи на процедурата по възлагане на обществени поръчки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0448796"/>
              </p:ext>
            </p:extLst>
          </p:nvPr>
        </p:nvGraphicFramePr>
        <p:xfrm>
          <a:off x="107504" y="1714355"/>
          <a:ext cx="8352928" cy="4455732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380485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30446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24360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5339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300"/>
                        </a:spcAft>
                      </a:pPr>
                      <a:r>
                        <a:rPr lang="bg-BG" sz="1600" b="1" cap="small">
                          <a:solidFill>
                            <a:schemeClr val="accent1"/>
                          </a:solidFill>
                        </a:rPr>
                        <a:t> Преди тържната процедура</a:t>
                      </a:r>
                    </a:p>
                  </a:txBody>
                  <a:tcPr marL="64178" marR="6417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300"/>
                        </a:spcAft>
                      </a:pPr>
                      <a:r>
                        <a:rPr lang="bg-BG" sz="1600" b="1" cap="small" dirty="0">
                          <a:solidFill>
                            <a:schemeClr val="accent1"/>
                          </a:solidFill>
                        </a:rPr>
                        <a:t>По време на тръжната процедура</a:t>
                      </a:r>
                    </a:p>
                  </a:txBody>
                  <a:tcPr marL="64178" marR="6417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300"/>
                        </a:spcAft>
                      </a:pPr>
                      <a:r>
                        <a:rPr lang="bg-BG" sz="1600" b="1" cap="small">
                          <a:solidFill>
                            <a:schemeClr val="accent1"/>
                          </a:solidFill>
                        </a:rPr>
                        <a:t>След тръжната процедура</a:t>
                      </a:r>
                    </a:p>
                  </a:txBody>
                  <a:tcPr marL="64178" marR="64178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845020">
                <a:tc>
                  <a:txBody>
                    <a:bodyPr/>
                    <a:lstStyle/>
                    <a:p>
                      <a:pPr marL="0" indent="-2286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bg-BG" sz="1400" dirty="0"/>
                        <a:t>Публикувайте </a:t>
                      </a:r>
                      <a:r>
                        <a:rPr lang="bg-BG" sz="1400" dirty="0">
                          <a:solidFill>
                            <a:schemeClr val="tx1"/>
                          </a:solidFill>
                        </a:rPr>
                        <a:t>обявление за предварителна информация и</a:t>
                      </a:r>
                      <a:r>
                        <a:rPr lang="bg-BG" sz="1400" dirty="0"/>
                        <a:t> план за предстоящите обществени поръчки.</a:t>
                      </a:r>
                    </a:p>
                    <a:p>
                      <a:pPr marL="0" indent="-2286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bg-BG" sz="1400" dirty="0"/>
                        <a:t>Посещавайте търговски изложения</a:t>
                      </a:r>
                    </a:p>
                    <a:p>
                      <a:pPr marL="0" indent="-2286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bg-BG" sz="1400" dirty="0"/>
                        <a:t>Участвайте в събитие „Среща с купувача“</a:t>
                      </a:r>
                    </a:p>
                    <a:p>
                      <a:pPr marL="0" indent="-2286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bg-BG" sz="1400" dirty="0"/>
                        <a:t>Публикувайте искане за информация</a:t>
                      </a:r>
                    </a:p>
                    <a:p>
                      <a:pPr marL="0" indent="-2286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bg-BG" sz="1400" dirty="0"/>
                        <a:t>Организирайте събитие за доставчиците, за да представят предлаганите решения</a:t>
                      </a:r>
                    </a:p>
                    <a:p>
                      <a:pPr marL="0" indent="-2286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bg-BG" sz="1400" dirty="0"/>
                        <a:t>Срещнете се със секторни организации</a:t>
                      </a:r>
                    </a:p>
                    <a:p>
                      <a:pPr marL="0" indent="-2286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bg-BG" sz="1400" dirty="0"/>
                        <a:t>Срещнете се с група ключови доставчици</a:t>
                      </a:r>
                    </a:p>
                    <a:p>
                      <a:pPr marL="0" indent="-2286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bg-BG" sz="1400" dirty="0"/>
                        <a:t>Проучете пазара</a:t>
                      </a:r>
                    </a:p>
                    <a:p>
                      <a:pPr marL="0" indent="-2286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bg-BG" sz="1400" dirty="0"/>
                        <a:t>Организирайте брифинг преди стартирането на тръжната процедура</a:t>
                      </a:r>
                    </a:p>
                    <a:p>
                      <a:pPr marL="0" indent="-2286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bg-BG" sz="1400" dirty="0"/>
                        <a:t>Организирайте семинари за отделните сектори </a:t>
                      </a:r>
                    </a:p>
                  </a:txBody>
                  <a:tcPr marL="64178" marR="64178" marT="0" marB="0"/>
                </a:tc>
                <a:tc>
                  <a:txBody>
                    <a:bodyPr/>
                    <a:lstStyle/>
                    <a:p>
                      <a:pPr marL="0" indent="-2286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bg-BG" sz="1400" dirty="0"/>
                        <a:t>Предоставете информация на доставчиците, които са изпратили отговор</a:t>
                      </a:r>
                    </a:p>
                    <a:p>
                      <a:pPr marL="0" indent="-2286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bg-BG" sz="1400" dirty="0"/>
                        <a:t>Предоставете информация на доставчиците, включени в списъка на одобрените кандидати</a:t>
                      </a:r>
                    </a:p>
                    <a:p>
                      <a:pPr marL="0" indent="-2286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bg-BG" sz="1400" dirty="0"/>
                        <a:t>Проведете сесия с въпроси и отговори или изпратете списък на всички въпроси и техните отговори до всички доставчици</a:t>
                      </a:r>
                    </a:p>
                  </a:txBody>
                  <a:tcPr marL="64178" marR="64178" marT="0" marB="0"/>
                </a:tc>
                <a:tc>
                  <a:txBody>
                    <a:bodyPr/>
                    <a:lstStyle/>
                    <a:p>
                      <a:pPr marL="0" indent="-2286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bg-BG" sz="1400" dirty="0"/>
                        <a:t>Уведомете доставчиците кой е спечелил обществената поръчка</a:t>
                      </a:r>
                    </a:p>
                    <a:p>
                      <a:pPr marL="0" indent="-2286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bg-BG" sz="1400" dirty="0"/>
                        <a:t>Направете разбор с доставчиците на:</a:t>
                      </a:r>
                    </a:p>
                    <a:p>
                      <a:pPr marL="0" indent="-2286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bg-BG" sz="1400" dirty="0"/>
                        <a:t>управлението на договорите за обществени поръчки и доставчиците </a:t>
                      </a:r>
                    </a:p>
                    <a:p>
                      <a:pPr marL="0" indent="-2286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bg-BG" sz="1400" dirty="0"/>
                        <a:t>стратегическото управление на доставчиците </a:t>
                      </a:r>
                    </a:p>
                    <a:p>
                      <a:pPr marL="0" indent="-2286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bg-BG" sz="1400" dirty="0"/>
                        <a:t>Поддържайте вашата осведоменост относно пазара и офертите на конкурентите</a:t>
                      </a:r>
                    </a:p>
                  </a:txBody>
                  <a:tcPr marL="64178" marR="64178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2" descr="Meeting, Together, Cooperation, Personal, Teamwork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5759205" y="2996952"/>
            <a:ext cx="2735509" cy="2735510"/>
          </a:xfrm>
          <a:prstGeom prst="rect">
            <a:avLst/>
          </a:prstGeom>
          <a:noFill/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bg-BG"/>
              <a:t>Модул 6: Ангажиране на пазара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DF610-95E4-4D46-B96C-4D9FBF39C128}" type="slidenum">
              <a:rPr lang="en-IE" smtClean="0"/>
              <a:pPr/>
              <a:t>13</a:t>
            </a:fld>
            <a:endParaRPr lang="en-IE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noProof="0"/>
              <a:t>Как да се ангажираме с пазара?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/>
            <a:r>
              <a:rPr lang="bg-BG" sz="2400" noProof="0" dirty="0"/>
              <a:t>Преди тръжната процедура</a:t>
            </a:r>
          </a:p>
        </p:txBody>
      </p:sp>
      <p:sp>
        <p:nvSpPr>
          <p:cNvPr id="7" name="Content Placeholder 1"/>
          <p:cNvSpPr>
            <a:spLocks noGrp="1"/>
          </p:cNvSpPr>
          <p:nvPr>
            <p:ph idx="1"/>
          </p:nvPr>
        </p:nvSpPr>
        <p:spPr>
          <a:xfrm>
            <a:off x="457200" y="1700808"/>
            <a:ext cx="5410944" cy="4248472"/>
          </a:xfrm>
        </p:spPr>
        <p:txBody>
          <a:bodyPr>
            <a:noAutofit/>
          </a:bodyPr>
          <a:lstStyle/>
          <a:p>
            <a:r>
              <a:rPr lang="bg-BG" sz="1800" b="1" noProof="0" dirty="0">
                <a:solidFill>
                  <a:schemeClr val="tx2"/>
                </a:solidFill>
              </a:rPr>
              <a:t>Теоретично изследване и анализ</a:t>
            </a:r>
            <a:r>
              <a:rPr lang="bg-BG" sz="1800" noProof="0" dirty="0"/>
              <a:t>: </a:t>
            </a:r>
            <a:r>
              <a:rPr lang="bg-BG" sz="1400" noProof="0" dirty="0"/>
              <a:t>проучете пазара чрез използване на онлайн инструменти и източници</a:t>
            </a:r>
          </a:p>
          <a:p>
            <a:r>
              <a:rPr lang="bg-BG" sz="1800" b="1" noProof="0" dirty="0">
                <a:solidFill>
                  <a:schemeClr val="tx2"/>
                </a:solidFill>
              </a:rPr>
              <a:t>Консултирайте се с други публични органи</a:t>
            </a:r>
            <a:r>
              <a:rPr lang="bg-BG" sz="1600" noProof="0" dirty="0"/>
              <a:t>: </a:t>
            </a:r>
            <a:r>
              <a:rPr lang="bg-BG" sz="1400" noProof="0" dirty="0"/>
              <a:t>разберете какво купуват другите (и успокойте отговорните лица за вземане на решения, който не са склонни да предприемат рискове!)</a:t>
            </a:r>
          </a:p>
          <a:p>
            <a:r>
              <a:rPr lang="bg-BG" sz="1800" b="1" noProof="0" dirty="0">
                <a:solidFill>
                  <a:schemeClr val="tx2"/>
                </a:solidFill>
              </a:rPr>
              <a:t>Публикувайте на обявление за предварителна информация:</a:t>
            </a:r>
            <a:r>
              <a:rPr lang="bg-BG" sz="1800" noProof="0" dirty="0"/>
              <a:t> </a:t>
            </a:r>
            <a:r>
              <a:rPr lang="bg-BG" sz="1400" noProof="0" dirty="0"/>
              <a:t>за да информирате пазара за консултацията</a:t>
            </a:r>
          </a:p>
          <a:p>
            <a:r>
              <a:rPr lang="bg-BG" sz="1800" b="1" noProof="0" dirty="0">
                <a:solidFill>
                  <a:schemeClr val="tx2"/>
                </a:solidFill>
              </a:rPr>
              <a:t>Въпросници за доставчиците и за проучване на пазара</a:t>
            </a:r>
            <a:r>
              <a:rPr lang="bg-BG" sz="1600" b="1" noProof="0" dirty="0">
                <a:solidFill>
                  <a:schemeClr val="tx2"/>
                </a:solidFill>
              </a:rPr>
              <a:t>: </a:t>
            </a:r>
            <a:r>
              <a:rPr lang="bg-BG" sz="1600" noProof="0" dirty="0"/>
              <a:t>полезен метод за бързо получаване на информация, който не изисква много време</a:t>
            </a:r>
          </a:p>
          <a:p>
            <a:r>
              <a:rPr lang="bg-BG" sz="1800" b="1" noProof="0" dirty="0">
                <a:solidFill>
                  <a:schemeClr val="tx2"/>
                </a:solidFill>
              </a:rPr>
              <a:t>Заявяване на интерес</a:t>
            </a:r>
            <a:r>
              <a:rPr lang="bg-BG" sz="1400" b="1" noProof="0" dirty="0">
                <a:solidFill>
                  <a:schemeClr val="tx2"/>
                </a:solidFill>
              </a:rPr>
              <a:t>: </a:t>
            </a:r>
            <a:r>
              <a:rPr lang="bg-BG" sz="1400" noProof="0" dirty="0"/>
              <a:t>използва се за предварителна регистрация на доставчиците, но също и за оценка на възможностите на пазара </a:t>
            </a:r>
          </a:p>
          <a:p>
            <a:endParaRPr lang="en-GB" sz="1600" noProof="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bg-BG"/>
              <a:t>Модул 6: Ангажиране на пазара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DF610-95E4-4D46-B96C-4D9FBF39C128}" type="slidenum">
              <a:rPr lang="en-IE" smtClean="0"/>
              <a:pPr/>
              <a:t>14</a:t>
            </a:fld>
            <a:endParaRPr lang="en-IE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noProof="0"/>
              <a:t>Как да се ангажираме с пазара?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/>
            <a:r>
              <a:rPr lang="bg-BG" noProof="0"/>
              <a:t>Преди тръжната процедура 2</a:t>
            </a:r>
          </a:p>
        </p:txBody>
      </p:sp>
      <p:sp>
        <p:nvSpPr>
          <p:cNvPr id="7" name="Content Placeholder 1"/>
          <p:cNvSpPr>
            <a:spLocks noGrp="1"/>
          </p:cNvSpPr>
          <p:nvPr>
            <p:ph idx="1"/>
          </p:nvPr>
        </p:nvSpPr>
        <p:spPr>
          <a:xfrm>
            <a:off x="457200" y="1700808"/>
            <a:ext cx="7643192" cy="1656184"/>
          </a:xfrm>
        </p:spPr>
        <p:txBody>
          <a:bodyPr>
            <a:noAutofit/>
          </a:bodyPr>
          <a:lstStyle/>
          <a:p>
            <a:r>
              <a:rPr lang="bg-BG" sz="2000" b="1" noProof="0" dirty="0">
                <a:solidFill>
                  <a:schemeClr val="tx2"/>
                </a:solidFill>
              </a:rPr>
              <a:t>План за предстоящите обществени поръчки:</a:t>
            </a:r>
            <a:r>
              <a:rPr lang="bg-BG" sz="2000" noProof="0" dirty="0"/>
              <a:t> </a:t>
            </a:r>
            <a:r>
              <a:rPr lang="bg-BG" sz="1600" noProof="0" dirty="0"/>
              <a:t>предоставя на доставчиците предварителна информация за възможности, свързани с предстоящи обществени поръчки</a:t>
            </a:r>
          </a:p>
          <a:p>
            <a:r>
              <a:rPr lang="bg-BG" sz="2000" b="1" noProof="0" dirty="0">
                <a:solidFill>
                  <a:schemeClr val="tx2"/>
                </a:solidFill>
              </a:rPr>
              <a:t>Търговски изложения</a:t>
            </a:r>
            <a:r>
              <a:rPr lang="bg-BG" sz="1800" b="1" noProof="0" dirty="0">
                <a:solidFill>
                  <a:schemeClr val="tx2"/>
                </a:solidFill>
              </a:rPr>
              <a:t>: </a:t>
            </a:r>
            <a:r>
              <a:rPr lang="bg-BG" sz="1600" noProof="0" dirty="0"/>
              <a:t>посещавайте подходящи търговски изложения, за да повишите осведомеността за потенциалните възможности</a:t>
            </a:r>
          </a:p>
          <a:p>
            <a:endParaRPr lang="en-GB" sz="1800" noProof="0" dirty="0"/>
          </a:p>
          <a:p>
            <a:endParaRPr lang="en-GB" sz="1800" noProof="0" dirty="0"/>
          </a:p>
        </p:txBody>
      </p:sp>
      <p:pic>
        <p:nvPicPr>
          <p:cNvPr id="40962" name="Picture 2" descr="Meeting, Cooperation, Personal, Teamwork, Organization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427984" y="3429000"/>
            <a:ext cx="3960440" cy="2420269"/>
          </a:xfrm>
          <a:prstGeom prst="rect">
            <a:avLst/>
          </a:prstGeom>
          <a:noFill/>
        </p:spPr>
      </p:pic>
      <p:sp>
        <p:nvSpPr>
          <p:cNvPr id="9" name="Rectangle 8"/>
          <p:cNvSpPr/>
          <p:nvPr/>
        </p:nvSpPr>
        <p:spPr>
          <a:xfrm>
            <a:off x="467544" y="3212976"/>
            <a:ext cx="3600400" cy="26930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000" indent="-342000">
              <a:spcBef>
                <a:spcPts val="576"/>
              </a:spcBef>
              <a:buFont typeface="Arial" pitchFamily="34" charset="0"/>
              <a:buChar char="•"/>
            </a:pPr>
            <a:r>
              <a:rPr lang="bg-BG" sz="2000" b="1" dirty="0">
                <a:solidFill>
                  <a:schemeClr val="tx2"/>
                </a:solidFill>
              </a:rPr>
              <a:t>„Запознай се с купувача“/„Запознай се с доставчика“</a:t>
            </a:r>
            <a:r>
              <a:rPr lang="bg-BG" b="1" dirty="0">
                <a:solidFill>
                  <a:schemeClr val="tx2"/>
                </a:solidFill>
              </a:rPr>
              <a:t>: </a:t>
            </a:r>
            <a:r>
              <a:rPr lang="bg-BG" sz="1600" dirty="0"/>
              <a:t>събитие, при което потенциалните купувачи могат да се срещнат с потенциалните доставчици</a:t>
            </a:r>
          </a:p>
          <a:p>
            <a:pPr marL="342000" indent="-342000">
              <a:spcBef>
                <a:spcPts val="576"/>
              </a:spcBef>
              <a:buFont typeface="Arial" pitchFamily="34" charset="0"/>
              <a:buChar char="•"/>
            </a:pPr>
            <a:r>
              <a:rPr lang="bg-BG" sz="2000" b="1" dirty="0">
                <a:solidFill>
                  <a:schemeClr val="tx2"/>
                </a:solidFill>
              </a:rPr>
              <a:t>Презентации: </a:t>
            </a:r>
            <a:r>
              <a:rPr lang="bg-BG" sz="1600" dirty="0"/>
              <a:t>за доставчиците да представят решения на вашите нужди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bg-BG"/>
              <a:t>Модул 6: Ангажиране на пазара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DF610-95E4-4D46-B96C-4D9FBF39C128}" type="slidenum">
              <a:rPr lang="en-IE" smtClean="0"/>
              <a:pPr/>
              <a:t>15</a:t>
            </a:fld>
            <a:endParaRPr lang="en-IE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noProof="0"/>
              <a:t>Как да се ангажираме с пазара?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/>
            <a:r>
              <a:rPr lang="bg-BG" noProof="0"/>
              <a:t>Преди тръжната процедура 3</a:t>
            </a:r>
          </a:p>
        </p:txBody>
      </p:sp>
      <p:sp>
        <p:nvSpPr>
          <p:cNvPr id="7" name="Content Placeholder 1"/>
          <p:cNvSpPr>
            <a:spLocks noGrp="1"/>
          </p:cNvSpPr>
          <p:nvPr>
            <p:ph idx="1"/>
          </p:nvPr>
        </p:nvSpPr>
        <p:spPr>
          <a:xfrm>
            <a:off x="457200" y="1772816"/>
            <a:ext cx="5122912" cy="3888432"/>
          </a:xfrm>
        </p:spPr>
        <p:txBody>
          <a:bodyPr>
            <a:noAutofit/>
          </a:bodyPr>
          <a:lstStyle/>
          <a:p>
            <a:r>
              <a:rPr lang="bg-BG" sz="2000" b="1" noProof="0" dirty="0">
                <a:solidFill>
                  <a:schemeClr val="tx2"/>
                </a:solidFill>
              </a:rPr>
              <a:t>Среща със секторни организации: </a:t>
            </a:r>
            <a:r>
              <a:rPr lang="bg-BG" sz="1600" noProof="0" dirty="0"/>
              <a:t>Обсъдете нуждите си с представители на сектора, които могат да представят възможни решения</a:t>
            </a:r>
          </a:p>
          <a:p>
            <a:r>
              <a:rPr lang="bg-BG" sz="2000" b="1" noProof="0" dirty="0">
                <a:solidFill>
                  <a:schemeClr val="tx2"/>
                </a:solidFill>
              </a:rPr>
              <a:t>Среща с групи от ключови доставчици: </a:t>
            </a:r>
            <a:r>
              <a:rPr lang="bg-BG" sz="1600" noProof="0" dirty="0"/>
              <a:t>обсъдете вашите нужди и предоставете възможност на доставчиците да задават въпроси и да представят възможни ответни решения</a:t>
            </a:r>
          </a:p>
          <a:p>
            <a:r>
              <a:rPr lang="bg-BG" sz="2000" b="1" noProof="0" dirty="0">
                <a:solidFill>
                  <a:schemeClr val="tx2"/>
                </a:solidFill>
              </a:rPr>
              <a:t>Информационни дни за доставчиците</a:t>
            </a:r>
            <a:r>
              <a:rPr lang="bg-BG" sz="1800" b="1" noProof="0" dirty="0">
                <a:solidFill>
                  <a:schemeClr val="tx2"/>
                </a:solidFill>
              </a:rPr>
              <a:t>: </a:t>
            </a:r>
            <a:r>
              <a:rPr lang="bg-BG" sz="1600" noProof="0" dirty="0"/>
              <a:t>преди да публикувате </a:t>
            </a:r>
            <a:r>
              <a:rPr lang="bg-BG" sz="1600" noProof="0" dirty="0">
                <a:solidFill>
                  <a:srgbClr val="FF0000"/>
                </a:solidFill>
              </a:rPr>
              <a:t> </a:t>
            </a:r>
            <a:r>
              <a:rPr lang="bg-BG" sz="1600" noProof="0" dirty="0"/>
              <a:t>обявление за поръчка и преди да стартирате тръжната процедура организирайте брифинг за доставчиците</a:t>
            </a:r>
          </a:p>
          <a:p>
            <a:r>
              <a:rPr lang="bg-BG" sz="2000" b="1" noProof="0" dirty="0">
                <a:solidFill>
                  <a:schemeClr val="tx2"/>
                </a:solidFill>
              </a:rPr>
              <a:t>Насърчаване на изграждането на мрежи между доставчиците</a:t>
            </a:r>
            <a:r>
              <a:rPr lang="bg-BG" sz="1800" b="1" noProof="0" dirty="0">
                <a:solidFill>
                  <a:schemeClr val="tx2"/>
                </a:solidFill>
              </a:rPr>
              <a:t>: </a:t>
            </a:r>
            <a:r>
              <a:rPr lang="bg-BG" sz="1800" noProof="0" dirty="0"/>
              <a:t>организирайте или насърчете организирането на срещи между потенциалните доставчици</a:t>
            </a:r>
          </a:p>
        </p:txBody>
      </p:sp>
      <p:pic>
        <p:nvPicPr>
          <p:cNvPr id="43010" name="Picture 2" descr="White Male, 3D Man, Isolated, 3D, Model, 3D Model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5580112" y="2708920"/>
            <a:ext cx="2844634" cy="295232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bg-BG"/>
              <a:t>Модул 6: Ангажиране на пазара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DF610-95E4-4D46-B96C-4D9FBF39C128}" type="slidenum">
              <a:rPr lang="en-IE" smtClean="0"/>
              <a:pPr/>
              <a:t>16</a:t>
            </a:fld>
            <a:endParaRPr lang="en-IE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z="2400" noProof="0" dirty="0"/>
              <a:t>Как да се ангажираме с пазара?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/>
            <a:r>
              <a:rPr lang="bg-BG" sz="2000" b="1" noProof="0" dirty="0"/>
              <a:t>Изследване на конкретен случай</a:t>
            </a:r>
            <a:r>
              <a:rPr lang="bg-BG" sz="2000" noProof="0" dirty="0"/>
              <a:t>: Орган по транспорта в Лондон (1/2)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79014" y="2124315"/>
            <a:ext cx="4896544" cy="4281339"/>
          </a:xfrm>
        </p:spPr>
        <p:txBody>
          <a:bodyPr>
            <a:noAutofit/>
          </a:bodyPr>
          <a:lstStyle/>
          <a:p>
            <a:pPr marL="0">
              <a:spcAft>
                <a:spcPts val="600"/>
              </a:spcAft>
              <a:buNone/>
            </a:pPr>
            <a:r>
              <a:rPr lang="bg-BG" sz="1400" noProof="0" dirty="0"/>
              <a:t>На ранен етап беше осъществено ангажиране на пазара, което имаше за цел стимулиране на конкуренцията и иновациите в рамките на пазара на осветителни технологии в цяла Европа </a:t>
            </a:r>
          </a:p>
          <a:p>
            <a:pPr lvl="0">
              <a:spcAft>
                <a:spcPts val="600"/>
              </a:spcAft>
            </a:pPr>
            <a:r>
              <a:rPr lang="bg-BG" sz="1400" noProof="0" dirty="0"/>
              <a:t>Проспект за пазарни проучвания </a:t>
            </a:r>
          </a:p>
          <a:p>
            <a:pPr lvl="0">
              <a:spcAft>
                <a:spcPts val="600"/>
              </a:spcAft>
            </a:pPr>
            <a:r>
              <a:rPr lang="bg-BG" sz="1400" noProof="0" dirty="0"/>
              <a:t>Презентация пред най-големите конференции по осветителни технологии в Европа</a:t>
            </a:r>
          </a:p>
          <a:p>
            <a:pPr lvl="0">
              <a:spcAft>
                <a:spcPts val="600"/>
              </a:spcAft>
            </a:pPr>
            <a:r>
              <a:rPr lang="bg-BG" sz="1400" noProof="0" dirty="0"/>
              <a:t>Разработване и използване на инструменти за подаване на оферти по Интернет</a:t>
            </a:r>
          </a:p>
          <a:p>
            <a:pPr lvl="0">
              <a:spcAft>
                <a:spcPts val="600"/>
              </a:spcAft>
            </a:pPr>
            <a:r>
              <a:rPr lang="bg-BG" sz="1400" noProof="0" dirty="0"/>
              <a:t>Разпространение на анкети сред участниците на пазара за събиране на информация за възможностите на производителите, иновативните технологии и опита в областта на иновациите</a:t>
            </a:r>
          </a:p>
          <a:p>
            <a:pPr lvl="0">
              <a:spcAft>
                <a:spcPts val="600"/>
              </a:spcAft>
            </a:pPr>
            <a:r>
              <a:rPr lang="bg-BG" sz="1400" noProof="0" dirty="0"/>
              <a:t>Беше проведено събитие „Сутрешна среща с доставчиците“, на което присъстваха над 70 производители, доставчици и представители на Европейското сдружение на сектора на осветителни технологии </a:t>
            </a:r>
          </a:p>
        </p:txBody>
      </p:sp>
      <p:sp>
        <p:nvSpPr>
          <p:cNvPr id="9" name="Rectangle 8"/>
          <p:cNvSpPr/>
          <p:nvPr/>
        </p:nvSpPr>
        <p:spPr>
          <a:xfrm>
            <a:off x="467544" y="1556792"/>
            <a:ext cx="763284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bg-BG" sz="1400" dirty="0"/>
              <a:t>През 2015 г. органът по транспорта в Лондон (Transport for London (TfL)) си постави за цел да намали разходите за целия жизнен цикъл на осветлението в мрежата на метрото в Лондон.</a:t>
            </a:r>
          </a:p>
        </p:txBody>
      </p:sp>
      <p:pic>
        <p:nvPicPr>
          <p:cNvPr id="10" name="Picture 9" descr="tube-1209419_1920.jpg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>
          <a:xfrm>
            <a:off x="5485718" y="2564904"/>
            <a:ext cx="2867635" cy="3024336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4355976" y="5805264"/>
            <a:ext cx="46805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sz="1600" dirty="0">
                <a:hlinkClick r:id="rId4"/>
              </a:rPr>
              <a:t>Цялото изследване на конкретния случай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bg-BG"/>
              <a:t>Модул 6: Ангажиране на пазара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DF610-95E4-4D46-B96C-4D9FBF39C128}" type="slidenum">
              <a:rPr lang="en-IE" smtClean="0"/>
              <a:pPr/>
              <a:t>17</a:t>
            </a:fld>
            <a:endParaRPr lang="en-IE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noProof="0"/>
              <a:t>Как да се ангажираме с пазара?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/>
            <a:r>
              <a:rPr lang="bg-BG" sz="2000" b="1" noProof="0" dirty="0"/>
              <a:t>Изследване на конкретен случай</a:t>
            </a:r>
            <a:r>
              <a:rPr lang="bg-BG" sz="2000" noProof="0" dirty="0"/>
              <a:t>: Орган по транспорта в Лондон (2/2)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67544" y="2276873"/>
            <a:ext cx="4824536" cy="3990056"/>
          </a:xfrm>
        </p:spPr>
        <p:txBody>
          <a:bodyPr>
            <a:normAutofit fontScale="55000" lnSpcReduction="20000"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bg-BG" noProof="0" dirty="0"/>
              <a:t>Индикативните резултати показват намаление с 25 % на разходите за целия жизнен цикъл и намаляване на потреблението на енергия</a:t>
            </a:r>
          </a:p>
          <a:p>
            <a:pPr>
              <a:spcAft>
                <a:spcPts val="1200"/>
              </a:spcAft>
            </a:pPr>
            <a:r>
              <a:rPr lang="bg-BG" noProof="0" dirty="0"/>
              <a:t>Ангажирането на пазара създаде иновации, които продължават да се развиват по време на етапа на изпълнение на договора за поръчката чрез „Обновяване на продукта“</a:t>
            </a:r>
          </a:p>
          <a:p>
            <a:pPr>
              <a:spcAft>
                <a:spcPts val="600"/>
              </a:spcAft>
              <a:buNone/>
            </a:pPr>
            <a:r>
              <a:rPr lang="bg-BG" noProof="0" dirty="0"/>
              <a:t>Поуки, извлечени от TfL</a:t>
            </a:r>
          </a:p>
          <a:p>
            <a:pPr>
              <a:spcAft>
                <a:spcPts val="600"/>
              </a:spcAft>
            </a:pPr>
            <a:r>
              <a:rPr lang="bg-BG" noProof="0" dirty="0"/>
              <a:t>Не се страхувайте да се ангажирате с пазара на ранен етап. Представителите на сектора разполагат с информация, която може да се използва за подсилване на икономическата обосновка на вашия проект</a:t>
            </a:r>
          </a:p>
          <a:p>
            <a:pPr>
              <a:spcAft>
                <a:spcPts val="600"/>
              </a:spcAft>
            </a:pPr>
            <a:r>
              <a:rPr lang="bg-BG" noProof="0" dirty="0"/>
              <a:t>Осъществете многобройни контакти. Проведете диалог с възможно най-много производители и доставчици и насърчавайте възможно най-голяма конкуренция на пазара</a:t>
            </a:r>
          </a:p>
        </p:txBody>
      </p:sp>
      <p:sp>
        <p:nvSpPr>
          <p:cNvPr id="9" name="Rectangle 8"/>
          <p:cNvSpPr/>
          <p:nvPr/>
        </p:nvSpPr>
        <p:spPr>
          <a:xfrm>
            <a:off x="467544" y="1556792"/>
            <a:ext cx="76328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g-BG" dirty="0"/>
              <a:t>Ангажирането на пазара спомогна на TfL да получи информация за над </a:t>
            </a:r>
            <a:r>
              <a:rPr lang="bg-BG" b="1" dirty="0"/>
              <a:t>300 различни иновативни осветителни технологии</a:t>
            </a:r>
            <a:r>
              <a:rPr lang="bg-BG" dirty="0"/>
              <a:t> от 75 доставчици.</a:t>
            </a:r>
          </a:p>
        </p:txBody>
      </p:sp>
      <p:pic>
        <p:nvPicPr>
          <p:cNvPr id="10" name="Picture 9" descr="tube-1209419_1920.jpg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>
          <a:xfrm>
            <a:off x="5485718" y="2564904"/>
            <a:ext cx="2867635" cy="3024336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4283968" y="6009006"/>
            <a:ext cx="42484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dirty="0">
                <a:hlinkClick r:id="rId4"/>
              </a:rPr>
              <a:t>Цялото изследване на конкретния случай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058" name="Picture 2" descr="Discussion, Session, White Male, 3D Model, Isolated, 3D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5364088" y="3140968"/>
            <a:ext cx="3069705" cy="2825553"/>
          </a:xfrm>
          <a:prstGeom prst="rect">
            <a:avLst/>
          </a:prstGeom>
          <a:noFill/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bg-BG"/>
              <a:t>Модул 6: Ангажиране на пазара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DF610-95E4-4D46-B96C-4D9FBF39C128}" type="slidenum">
              <a:rPr lang="en-IE" smtClean="0"/>
              <a:pPr/>
              <a:t>18</a:t>
            </a:fld>
            <a:endParaRPr lang="en-IE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noProof="0"/>
              <a:t>Как да се ангажираме с пазара?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/>
            <a:r>
              <a:rPr lang="bg-BG" noProof="0"/>
              <a:t>По време на тръжната процедура</a:t>
            </a:r>
          </a:p>
        </p:txBody>
      </p:sp>
      <p:sp>
        <p:nvSpPr>
          <p:cNvPr id="7" name="Content Placeholder 1"/>
          <p:cNvSpPr>
            <a:spLocks noGrp="1"/>
          </p:cNvSpPr>
          <p:nvPr>
            <p:ph idx="1"/>
          </p:nvPr>
        </p:nvSpPr>
        <p:spPr>
          <a:xfrm>
            <a:off x="457200" y="1916831"/>
            <a:ext cx="5122912" cy="4049689"/>
          </a:xfrm>
        </p:spPr>
        <p:txBody>
          <a:bodyPr>
            <a:noAutofit/>
          </a:bodyPr>
          <a:lstStyle/>
          <a:p>
            <a:r>
              <a:rPr lang="bg-BG" sz="2000" noProof="0" dirty="0"/>
              <a:t>След като публикувате обявление за поръчка, можете да организирате брифинги с:</a:t>
            </a:r>
          </a:p>
          <a:p>
            <a:pPr lvl="1"/>
            <a:r>
              <a:rPr lang="bg-BG" sz="1800" noProof="0" dirty="0"/>
              <a:t>доставчиците, които проявяват интерес към подаването на оферта</a:t>
            </a:r>
          </a:p>
          <a:p>
            <a:pPr lvl="1"/>
            <a:r>
              <a:rPr lang="bg-BG" sz="1800" noProof="0" dirty="0"/>
              <a:t>доставчиците, които са се регистрирали или са заявили своя интерес</a:t>
            </a:r>
          </a:p>
          <a:p>
            <a:pPr lvl="1">
              <a:spcAft>
                <a:spcPts val="600"/>
              </a:spcAft>
            </a:pPr>
            <a:r>
              <a:rPr lang="bg-BG" sz="1800" noProof="0" dirty="0"/>
              <a:t>доставчиците, включени в списъка на одобрените кандидати</a:t>
            </a:r>
          </a:p>
          <a:p>
            <a:pPr marL="358775" lvl="1" indent="-358775">
              <a:buFont typeface="Arial" panose="020B0604020202020204" pitchFamily="34" charset="0"/>
              <a:buChar char="•"/>
            </a:pPr>
            <a:r>
              <a:rPr lang="bg-BG" sz="2000" noProof="0" dirty="0"/>
              <a:t>Важно е да се прилага принципът на равно третиране и да се гарантира, че всички доставчици получават една и съща информация.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106" name="Picture 2" descr="Gear, Strategy, Planning, Economy, Business, Management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5508104" y="2276872"/>
            <a:ext cx="2953654" cy="3417129"/>
          </a:xfrm>
          <a:prstGeom prst="rect">
            <a:avLst/>
          </a:prstGeom>
          <a:noFill/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bg-BG"/>
              <a:t>Модул 6: Ангажиране на пазара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DF610-95E4-4D46-B96C-4D9FBF39C128}" type="slidenum">
              <a:rPr lang="en-IE" smtClean="0"/>
              <a:pPr/>
              <a:t>19</a:t>
            </a:fld>
            <a:endParaRPr lang="en-IE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noProof="0"/>
              <a:t>Как да се ангажираме с пазара?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/>
            <a:r>
              <a:rPr lang="bg-BG" sz="2400" noProof="0" dirty="0"/>
              <a:t>Информиране на доставчиците след възлагане на обществената поръчка.</a:t>
            </a:r>
          </a:p>
          <a:p>
            <a:pPr marL="0"/>
            <a:endParaRPr lang="en-GB" sz="2400" noProof="0" dirty="0"/>
          </a:p>
        </p:txBody>
      </p:sp>
      <p:sp>
        <p:nvSpPr>
          <p:cNvPr id="7" name="Content Placeholder 1"/>
          <p:cNvSpPr>
            <a:spLocks noGrp="1"/>
          </p:cNvSpPr>
          <p:nvPr>
            <p:ph idx="1"/>
          </p:nvPr>
        </p:nvSpPr>
        <p:spPr>
          <a:xfrm>
            <a:off x="457200" y="1916832"/>
            <a:ext cx="5122912" cy="3888432"/>
          </a:xfrm>
        </p:spPr>
        <p:txBody>
          <a:bodyPr>
            <a:noAutofit/>
          </a:bodyPr>
          <a:lstStyle/>
          <a:p>
            <a:pPr>
              <a:spcAft>
                <a:spcPts val="600"/>
              </a:spcAft>
            </a:pPr>
            <a:r>
              <a:rPr lang="bg-BG" sz="1800" noProof="0" dirty="0"/>
              <a:t>Уведомете доставчиците за причината(</a:t>
            </a:r>
            <a:r>
              <a:rPr lang="bg-BG" sz="1800" noProof="0" dirty="0" err="1"/>
              <a:t>ите</a:t>
            </a:r>
            <a:r>
              <a:rPr lang="bg-BG" sz="1800" noProof="0" dirty="0"/>
              <a:t>), поради която/които тяхното предложение не е било одобрено </a:t>
            </a:r>
          </a:p>
          <a:p>
            <a:pPr>
              <a:spcAft>
                <a:spcPts val="600"/>
              </a:spcAft>
            </a:pPr>
            <a:r>
              <a:rPr lang="bg-BG" sz="1800" noProof="0" dirty="0"/>
              <a:t>Обърнете внимание на всички опасения на доставчиците</a:t>
            </a:r>
          </a:p>
          <a:p>
            <a:pPr>
              <a:spcAft>
                <a:spcPts val="600"/>
              </a:spcAft>
            </a:pPr>
            <a:r>
              <a:rPr lang="bg-BG" sz="1800" noProof="0" dirty="0"/>
              <a:t>Помолете за обратна информация за вашата процедура</a:t>
            </a:r>
          </a:p>
          <a:p>
            <a:pPr>
              <a:spcAft>
                <a:spcPts val="600"/>
              </a:spcAft>
            </a:pPr>
            <a:r>
              <a:rPr lang="bg-BG" sz="1800" noProof="0" dirty="0"/>
              <a:t>Извършете с доставчика, на когото е възложена поръчката, анализ на силните и слабите страни на неговата оферта</a:t>
            </a:r>
          </a:p>
          <a:p>
            <a:pPr>
              <a:spcAft>
                <a:spcPts val="600"/>
              </a:spcAft>
            </a:pPr>
            <a:r>
              <a:rPr lang="bg-BG" sz="1800" noProof="0" dirty="0"/>
              <a:t>Напомнете на доставчиците, че е препоръчително и желателно офертата да надхвърля всички изисквания и спецификации за устойчивост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Picture 28" descr="test.png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>
          <a:xfrm>
            <a:off x="1043608" y="2900454"/>
            <a:ext cx="2880000" cy="924562"/>
          </a:xfrm>
          <a:prstGeom prst="roundRect">
            <a:avLst/>
          </a:prstGeom>
          <a:noFill/>
          <a:ln>
            <a:noFill/>
          </a:ln>
        </p:spPr>
      </p:pic>
      <p:pic>
        <p:nvPicPr>
          <p:cNvPr id="20" name="Picture 19" descr="test.png"/>
          <p:cNvPicPr>
            <a:picLocks noChangeAspect="1"/>
          </p:cNvPicPr>
          <p:nvPr/>
        </p:nvPicPr>
        <p:blipFill>
          <a:blip r:embed="rId4" cstate="email"/>
          <a:srcRect/>
          <a:stretch>
            <a:fillRect/>
          </a:stretch>
        </p:blipFill>
        <p:spPr>
          <a:xfrm>
            <a:off x="1043608" y="4052581"/>
            <a:ext cx="2880001" cy="936140"/>
          </a:xfrm>
          <a:prstGeom prst="roundRect">
            <a:avLst/>
          </a:prstGeom>
          <a:noFill/>
          <a:ln>
            <a:noFill/>
          </a:ln>
        </p:spPr>
      </p:pic>
      <p:pic>
        <p:nvPicPr>
          <p:cNvPr id="17" name="Picture 16" descr="test.png"/>
          <p:cNvPicPr>
            <a:picLocks noChangeAspect="1"/>
          </p:cNvPicPr>
          <p:nvPr/>
        </p:nvPicPr>
        <p:blipFill>
          <a:blip r:embed="rId4" cstate="email">
            <a:duotone>
              <a:prstClr val="black"/>
              <a:schemeClr val="tx2">
                <a:lumMod val="40000"/>
                <a:lumOff val="60000"/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>
          <a:xfrm>
            <a:off x="4572320" y="3980573"/>
            <a:ext cx="2880000" cy="930333"/>
          </a:xfrm>
          <a:prstGeom prst="roundRect">
            <a:avLst/>
          </a:prstGeom>
          <a:noFill/>
          <a:ln>
            <a:noFill/>
          </a:ln>
        </p:spPr>
      </p:pic>
      <p:sp>
        <p:nvSpPr>
          <p:cNvPr id="18" name="TextBox 17"/>
          <p:cNvSpPr txBox="1"/>
          <p:nvPr/>
        </p:nvSpPr>
        <p:spPr>
          <a:xfrm>
            <a:off x="1043928" y="4049507"/>
            <a:ext cx="2880000" cy="638058"/>
          </a:xfrm>
          <a:prstGeom prst="roundRect">
            <a:avLst/>
          </a:prstGeom>
          <a:solidFill>
            <a:srgbClr val="7F7F7F">
              <a:alpha val="10196"/>
            </a:srgbClr>
          </a:solidFill>
        </p:spPr>
        <p:txBody>
          <a:bodyPr wrap="square" rtlCol="0">
            <a:noAutofit/>
          </a:bodyPr>
          <a:lstStyle/>
          <a:p>
            <a:r>
              <a:rPr lang="bg-BG" sz="2200">
                <a:solidFill>
                  <a:schemeClr val="bg1"/>
                </a:solidFill>
              </a:rPr>
              <a:t>Модул 3: Правни аспекти на ЕОП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043927" y="2900453"/>
            <a:ext cx="2880001" cy="930334"/>
          </a:xfrm>
          <a:prstGeom prst="roundRect">
            <a:avLst/>
          </a:prstGeom>
          <a:solidFill>
            <a:srgbClr val="7F7F7F">
              <a:alpha val="10196"/>
            </a:srgbClr>
          </a:solidFill>
        </p:spPr>
        <p:txBody>
          <a:bodyPr wrap="square" rtlCol="0">
            <a:noAutofit/>
          </a:bodyPr>
          <a:lstStyle/>
          <a:p>
            <a:r>
              <a:rPr lang="bg-BG" sz="2000" dirty="0">
                <a:solidFill>
                  <a:schemeClr val="bg1"/>
                </a:solidFill>
              </a:rPr>
              <a:t>Модул 2: Стратегически аспекти на ЕОП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DF610-95E4-4D46-B96C-4D9FBF39C128}" type="slidenum">
              <a:rPr lang="en-IE" smtClean="0"/>
              <a:pPr/>
              <a:t>2</a:t>
            </a:fld>
            <a:endParaRPr lang="en-I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bg-BG" sz="3200" noProof="0">
                <a:solidFill>
                  <a:schemeClr val="tx2"/>
                </a:solidFill>
              </a:rPr>
              <a:t>Инструментариум за обучение относно ЕОП</a:t>
            </a:r>
          </a:p>
        </p:txBody>
      </p:sp>
      <p:grpSp>
        <p:nvGrpSpPr>
          <p:cNvPr id="3" name="Group 7"/>
          <p:cNvGrpSpPr/>
          <p:nvPr/>
        </p:nvGrpSpPr>
        <p:grpSpPr>
          <a:xfrm>
            <a:off x="1045386" y="1658025"/>
            <a:ext cx="2880000" cy="941984"/>
            <a:chOff x="467544" y="1844824"/>
            <a:chExt cx="2304256" cy="1159319"/>
          </a:xfrm>
        </p:grpSpPr>
        <p:pic>
          <p:nvPicPr>
            <p:cNvPr id="9" name="Picture 8" descr="test.png"/>
            <p:cNvPicPr>
              <a:picLocks noChangeAspect="1"/>
            </p:cNvPicPr>
            <p:nvPr/>
          </p:nvPicPr>
          <p:blipFill>
            <a:blip r:embed="rId5" cstate="email"/>
            <a:srcRect/>
            <a:stretch>
              <a:fillRect/>
            </a:stretch>
          </p:blipFill>
          <p:spPr>
            <a:xfrm>
              <a:off x="467544" y="1844825"/>
              <a:ext cx="2304256" cy="1159318"/>
            </a:xfrm>
            <a:prstGeom prst="roundRect">
              <a:avLst/>
            </a:prstGeom>
            <a:noFill/>
            <a:ln>
              <a:noFill/>
            </a:ln>
          </p:spPr>
        </p:pic>
        <p:sp>
          <p:nvSpPr>
            <p:cNvPr id="12" name="TextBox 11"/>
            <p:cNvSpPr txBox="1"/>
            <p:nvPr/>
          </p:nvSpPr>
          <p:spPr>
            <a:xfrm>
              <a:off x="467544" y="1844824"/>
              <a:ext cx="2304256" cy="1152128"/>
            </a:xfrm>
            <a:prstGeom prst="roundRect">
              <a:avLst/>
            </a:prstGeom>
            <a:solidFill>
              <a:srgbClr val="7F7F7F">
                <a:alpha val="10196"/>
              </a:srgbClr>
            </a:solidFill>
          </p:spPr>
          <p:txBody>
            <a:bodyPr wrap="square" rtlCol="0">
              <a:noAutofit/>
            </a:bodyPr>
            <a:lstStyle/>
            <a:p>
              <a:r>
                <a:rPr lang="bg-BG" sz="2200">
                  <a:solidFill>
                    <a:schemeClr val="bg1"/>
                  </a:solidFill>
                </a:rPr>
                <a:t>Модул 1: Въведение</a:t>
              </a:r>
            </a:p>
          </p:txBody>
        </p:sp>
      </p:grpSp>
      <p:grpSp>
        <p:nvGrpSpPr>
          <p:cNvPr id="6" name="Group 21"/>
          <p:cNvGrpSpPr/>
          <p:nvPr/>
        </p:nvGrpSpPr>
        <p:grpSpPr>
          <a:xfrm>
            <a:off x="4565845" y="1628800"/>
            <a:ext cx="2880000" cy="950101"/>
            <a:chOff x="420942" y="1818432"/>
            <a:chExt cx="2304256" cy="1159318"/>
          </a:xfrm>
        </p:grpSpPr>
        <p:pic>
          <p:nvPicPr>
            <p:cNvPr id="23" name="Picture 22" descr="test.png"/>
            <p:cNvPicPr>
              <a:picLocks noChangeAspect="1"/>
            </p:cNvPicPr>
            <p:nvPr/>
          </p:nvPicPr>
          <p:blipFill>
            <a:blip r:embed="rId6" cstate="email"/>
            <a:srcRect/>
            <a:stretch>
              <a:fillRect/>
            </a:stretch>
          </p:blipFill>
          <p:spPr>
            <a:xfrm>
              <a:off x="420942" y="1818432"/>
              <a:ext cx="2304256" cy="1159318"/>
            </a:xfrm>
            <a:prstGeom prst="roundRect">
              <a:avLst/>
            </a:prstGeom>
            <a:noFill/>
            <a:ln>
              <a:noFill/>
            </a:ln>
          </p:spPr>
        </p:pic>
        <p:sp>
          <p:nvSpPr>
            <p:cNvPr id="24" name="TextBox 23"/>
            <p:cNvSpPr txBox="1"/>
            <p:nvPr/>
          </p:nvSpPr>
          <p:spPr>
            <a:xfrm>
              <a:off x="420942" y="1821613"/>
              <a:ext cx="2304256" cy="937688"/>
            </a:xfrm>
            <a:prstGeom prst="roundRect">
              <a:avLst/>
            </a:prstGeom>
            <a:solidFill>
              <a:srgbClr val="7F7F7F">
                <a:alpha val="10196"/>
              </a:srgbClr>
            </a:solidFill>
          </p:spPr>
          <p:txBody>
            <a:bodyPr wrap="square" rtlCol="0">
              <a:noAutofit/>
            </a:bodyPr>
            <a:lstStyle/>
            <a:p>
              <a:r>
                <a:rPr lang="bg-BG" sz="2200">
                  <a:solidFill>
                    <a:schemeClr val="bg1"/>
                  </a:solidFill>
                </a:rPr>
                <a:t>Модул 4: Оценка на нуждите</a:t>
              </a:r>
            </a:p>
          </p:txBody>
        </p:sp>
      </p:grpSp>
      <p:grpSp>
        <p:nvGrpSpPr>
          <p:cNvPr id="7" name="Group 24"/>
          <p:cNvGrpSpPr/>
          <p:nvPr/>
        </p:nvGrpSpPr>
        <p:grpSpPr>
          <a:xfrm>
            <a:off x="4565845" y="2800282"/>
            <a:ext cx="2880000" cy="930334"/>
            <a:chOff x="467544" y="1844824"/>
            <a:chExt cx="2304256" cy="1159319"/>
          </a:xfrm>
        </p:grpSpPr>
        <p:pic>
          <p:nvPicPr>
            <p:cNvPr id="26" name="Picture 25" descr="test.png"/>
            <p:cNvPicPr>
              <a:picLocks noChangeAspect="1"/>
            </p:cNvPicPr>
            <p:nvPr/>
          </p:nvPicPr>
          <p:blipFill>
            <a:blip r:embed="rId4" cstate="email"/>
            <a:srcRect/>
            <a:stretch>
              <a:fillRect/>
            </a:stretch>
          </p:blipFill>
          <p:spPr>
            <a:xfrm>
              <a:off x="467544" y="1844825"/>
              <a:ext cx="2304256" cy="1159318"/>
            </a:xfrm>
            <a:prstGeom prst="roundRect">
              <a:avLst/>
            </a:prstGeom>
            <a:noFill/>
            <a:ln>
              <a:noFill/>
            </a:ln>
          </p:spPr>
        </p:pic>
        <p:sp>
          <p:nvSpPr>
            <p:cNvPr id="27" name="TextBox 26"/>
            <p:cNvSpPr txBox="1"/>
            <p:nvPr/>
          </p:nvSpPr>
          <p:spPr>
            <a:xfrm>
              <a:off x="467544" y="1844824"/>
              <a:ext cx="2304256" cy="1152128"/>
            </a:xfrm>
            <a:prstGeom prst="roundRect">
              <a:avLst/>
            </a:prstGeom>
            <a:solidFill>
              <a:srgbClr val="7F7F7F">
                <a:alpha val="10196"/>
              </a:srgbClr>
            </a:solidFill>
          </p:spPr>
          <p:txBody>
            <a:bodyPr wrap="square" rtlCol="0">
              <a:noAutofit/>
            </a:bodyPr>
            <a:lstStyle/>
            <a:p>
              <a:r>
                <a:rPr lang="bg-BG" sz="2200">
                  <a:solidFill>
                    <a:schemeClr val="bg1"/>
                  </a:solidFill>
                </a:rPr>
                <a:t>Модул 5: Кръгови обществени поръчки</a:t>
              </a:r>
            </a:p>
          </p:txBody>
        </p:sp>
      </p:grpSp>
      <p:sp>
        <p:nvSpPr>
          <p:cNvPr id="30" name="TextBox 29"/>
          <p:cNvSpPr txBox="1"/>
          <p:nvPr/>
        </p:nvSpPr>
        <p:spPr>
          <a:xfrm>
            <a:off x="4572320" y="3980573"/>
            <a:ext cx="2880000" cy="746660"/>
          </a:xfrm>
          <a:prstGeom prst="roundRect">
            <a:avLst/>
          </a:prstGeom>
          <a:solidFill>
            <a:srgbClr val="7F7F7F">
              <a:alpha val="10196"/>
            </a:srgbClr>
          </a:solidFill>
        </p:spPr>
        <p:txBody>
          <a:bodyPr wrap="square" rtlCol="0">
            <a:noAutofit/>
          </a:bodyPr>
          <a:lstStyle/>
          <a:p>
            <a:r>
              <a:rPr lang="bg-BG" sz="2200">
                <a:solidFill>
                  <a:schemeClr val="bg1"/>
                </a:solidFill>
              </a:rPr>
              <a:t>Модул 6: Ангажиране на пазара</a:t>
            </a:r>
          </a:p>
        </p:txBody>
      </p:sp>
      <p:sp>
        <p:nvSpPr>
          <p:cNvPr id="32" name="Footer Placeholder 3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bg-BG"/>
              <a:t>Модул 6:  Ангажиране на пазара</a:t>
            </a:r>
          </a:p>
        </p:txBody>
      </p:sp>
      <p:grpSp>
        <p:nvGrpSpPr>
          <p:cNvPr id="10" name="Group 27">
            <a:extLst>
              <a:ext uri="{FF2B5EF4-FFF2-40B4-BE49-F238E27FC236}">
                <a16:creationId xmlns:a16="http://schemas.microsoft.com/office/drawing/2014/main" xmlns="" id="{455E69F6-114E-42C9-98C9-9663801DAE58}"/>
              </a:ext>
            </a:extLst>
          </p:cNvPr>
          <p:cNvGrpSpPr/>
          <p:nvPr/>
        </p:nvGrpSpPr>
        <p:grpSpPr>
          <a:xfrm>
            <a:off x="2915816" y="5188053"/>
            <a:ext cx="2880000" cy="1274239"/>
            <a:chOff x="467544" y="1844824"/>
            <a:chExt cx="2304256" cy="1159319"/>
          </a:xfrm>
        </p:grpSpPr>
        <p:pic>
          <p:nvPicPr>
            <p:cNvPr id="31" name="Picture 30" descr="test.png">
              <a:extLst>
                <a:ext uri="{FF2B5EF4-FFF2-40B4-BE49-F238E27FC236}">
                  <a16:creationId xmlns:a16="http://schemas.microsoft.com/office/drawing/2014/main" xmlns="" id="{A7501C85-1371-4472-A719-5642326DD1B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email"/>
            <a:srcRect/>
            <a:stretch>
              <a:fillRect/>
            </a:stretch>
          </p:blipFill>
          <p:spPr>
            <a:xfrm>
              <a:off x="467544" y="1844825"/>
              <a:ext cx="2304256" cy="1159318"/>
            </a:xfrm>
            <a:prstGeom prst="roundRect">
              <a:avLst/>
            </a:prstGeom>
            <a:noFill/>
            <a:ln>
              <a:noFill/>
            </a:ln>
          </p:spPr>
        </p:pic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xmlns="" id="{6AA3329B-C26E-4192-B7A0-02F1450839B8}"/>
                </a:ext>
              </a:extLst>
            </p:cNvPr>
            <p:cNvSpPr txBox="1"/>
            <p:nvPr/>
          </p:nvSpPr>
          <p:spPr>
            <a:xfrm>
              <a:off x="467544" y="1844824"/>
              <a:ext cx="2304256" cy="936244"/>
            </a:xfrm>
            <a:prstGeom prst="roundRect">
              <a:avLst/>
            </a:prstGeom>
            <a:solidFill>
              <a:srgbClr val="7F7F7F">
                <a:alpha val="10196"/>
              </a:srgbClr>
            </a:solidFill>
          </p:spPr>
          <p:txBody>
            <a:bodyPr wrap="square" rtlCol="0">
              <a:noAutofit/>
            </a:bodyPr>
            <a:lstStyle/>
            <a:p>
              <a:r>
                <a:rPr lang="bg-BG" sz="2200" dirty="0">
                  <a:solidFill>
                    <a:schemeClr val="bg1"/>
                  </a:solidFill>
                </a:rPr>
                <a:t>Модул 7: Оперативни теми (ключови сектори за ЕОП)</a:t>
              </a:r>
            </a:p>
          </p:txBody>
        </p:sp>
      </p:grp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154" name="Picture 2" descr="Logo, Button, Symbol, Characters, 3D, Risk, Slip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5436096" y="2708920"/>
            <a:ext cx="2997090" cy="3168352"/>
          </a:xfrm>
          <a:prstGeom prst="rect">
            <a:avLst/>
          </a:prstGeom>
          <a:noFill/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bg-BG"/>
              <a:t>Модул 6: Ангажиране на пазара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DF610-95E4-4D46-B96C-4D9FBF39C128}" type="slidenum">
              <a:rPr lang="en-IE" smtClean="0"/>
              <a:pPr/>
              <a:t>20</a:t>
            </a:fld>
            <a:endParaRPr lang="en-IE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noProof="0"/>
              <a:t>Управление на рисковете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/>
            <a:r>
              <a:rPr lang="bg-BG" noProof="0"/>
              <a:t>Разбиране на рисковете, свързани с ангажирането на пазара</a:t>
            </a:r>
          </a:p>
        </p:txBody>
      </p:sp>
      <p:sp>
        <p:nvSpPr>
          <p:cNvPr id="7" name="Content Placeholder 1"/>
          <p:cNvSpPr>
            <a:spLocks noGrp="1"/>
          </p:cNvSpPr>
          <p:nvPr>
            <p:ph idx="1"/>
          </p:nvPr>
        </p:nvSpPr>
        <p:spPr>
          <a:xfrm>
            <a:off x="457200" y="2204864"/>
            <a:ext cx="5122912" cy="3888432"/>
          </a:xfrm>
        </p:spPr>
        <p:txBody>
          <a:bodyPr>
            <a:noAutofit/>
          </a:bodyPr>
          <a:lstStyle/>
          <a:p>
            <a:r>
              <a:rPr lang="bg-BG" sz="1800" noProof="0" dirty="0"/>
              <a:t>Предоставяне на несправедливо предимство на един доставчик</a:t>
            </a:r>
          </a:p>
          <a:p>
            <a:r>
              <a:rPr lang="bg-BG" sz="1800" noProof="0" dirty="0"/>
              <a:t>Обвинения в привилегироване </a:t>
            </a:r>
          </a:p>
          <a:p>
            <a:r>
              <a:rPr lang="bg-BG" sz="1800" noProof="0" dirty="0"/>
              <a:t>Ангажиране по начин, който поставя група от доставчици в неравностойно положение </a:t>
            </a:r>
          </a:p>
          <a:p>
            <a:r>
              <a:rPr lang="bg-BG" sz="1800" noProof="0" dirty="0"/>
              <a:t>Формулиране на вашата спецификация или изискване в полза на един потенциален доставчик или решение</a:t>
            </a:r>
          </a:p>
          <a:p>
            <a:r>
              <a:rPr lang="bg-BG" sz="1800" noProof="0" dirty="0"/>
              <a:t>Неосигуряване на защита на правата върху интелектуална собственост на даден доставчик или на търговска информация с чувствителен характер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bg-BG"/>
              <a:t>Модул 6: Ангажиране на пазара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DF610-95E4-4D46-B96C-4D9FBF39C128}" type="slidenum">
              <a:rPr lang="en-IE" smtClean="0"/>
              <a:pPr/>
              <a:t>21</a:t>
            </a:fld>
            <a:endParaRPr lang="en-IE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noProof="0"/>
              <a:t>Управление на рисковете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/>
            <a:r>
              <a:rPr lang="bg-BG" noProof="0"/>
              <a:t>Прости стъпки за управление на рисковете</a:t>
            </a:r>
          </a:p>
        </p:txBody>
      </p:sp>
      <p:sp>
        <p:nvSpPr>
          <p:cNvPr id="7" name="Content Placeholder 1"/>
          <p:cNvSpPr>
            <a:spLocks noGrp="1"/>
          </p:cNvSpPr>
          <p:nvPr>
            <p:ph idx="1"/>
          </p:nvPr>
        </p:nvSpPr>
        <p:spPr>
          <a:xfrm>
            <a:off x="457200" y="1772816"/>
            <a:ext cx="7715200" cy="3888432"/>
          </a:xfrm>
        </p:spPr>
        <p:txBody>
          <a:bodyPr>
            <a:noAutofit/>
          </a:bodyPr>
          <a:lstStyle/>
          <a:p>
            <a:pPr>
              <a:spcAft>
                <a:spcPts val="600"/>
              </a:spcAft>
            </a:pPr>
            <a:r>
              <a:rPr lang="bg-BG" sz="2000" noProof="0" dirty="0"/>
              <a:t>бъдете честни, открити и прозрачни</a:t>
            </a:r>
          </a:p>
          <a:p>
            <a:pPr>
              <a:spcAft>
                <a:spcPts val="600"/>
              </a:spcAft>
            </a:pPr>
            <a:r>
              <a:rPr lang="bg-BG" sz="2000" noProof="0" dirty="0"/>
              <a:t>планирате как и кога ще се ангажирате с пазара</a:t>
            </a:r>
          </a:p>
          <a:p>
            <a:pPr>
              <a:spcAft>
                <a:spcPts val="600"/>
              </a:spcAft>
            </a:pPr>
            <a:r>
              <a:rPr lang="bg-BG" sz="2000" noProof="0" dirty="0"/>
              <a:t>направете процеса ясен за всички доставчици и управлявайте техните очаквания</a:t>
            </a:r>
          </a:p>
          <a:p>
            <a:pPr>
              <a:spcAft>
                <a:spcPts val="600"/>
              </a:spcAft>
            </a:pPr>
            <a:r>
              <a:rPr lang="bg-BG" sz="2000" noProof="0" dirty="0"/>
              <a:t>третирате всички доставчици по еднакъв начин — не проявявайте дискриминация</a:t>
            </a:r>
          </a:p>
          <a:p>
            <a:pPr>
              <a:spcAft>
                <a:spcPts val="600"/>
              </a:spcAft>
            </a:pPr>
            <a:r>
              <a:rPr lang="bg-BG" sz="2000" noProof="0" dirty="0"/>
              <a:t>споделяте една и съща информация с всички доставчици</a:t>
            </a:r>
          </a:p>
          <a:p>
            <a:pPr>
              <a:spcAft>
                <a:spcPts val="600"/>
              </a:spcAft>
            </a:pPr>
            <a:r>
              <a:rPr lang="bg-BG" sz="2000" noProof="0" dirty="0"/>
              <a:t>водете отчети за вашите срещи</a:t>
            </a:r>
          </a:p>
          <a:p>
            <a:pPr>
              <a:spcAft>
                <a:spcPts val="600"/>
              </a:spcAft>
            </a:pPr>
            <a:r>
              <a:rPr lang="bg-BG" sz="2000" noProof="0" dirty="0"/>
              <a:t>изяснете с доставчиците каква информация ще бъде споделяна и няма да бъде споделяна като част от процеса на ангажиране на пазара 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bg-BG" sz="3200" noProof="0"/>
              <a:t>Допълнителни насоки</a:t>
            </a:r>
          </a:p>
        </p:txBody>
      </p:sp>
      <p:pic>
        <p:nvPicPr>
          <p:cNvPr id="8" name="Picture 7" descr="g46424.png"/>
          <p:cNvPicPr>
            <a:picLocks noChangeAspect="1"/>
          </p:cNvPicPr>
          <p:nvPr/>
        </p:nvPicPr>
        <p:blipFill>
          <a:blip r:embed="rId3" cstate="email">
            <a:lum contrast="10000"/>
          </a:blip>
          <a:srcRect/>
          <a:stretch>
            <a:fillRect/>
          </a:stretch>
        </p:blipFill>
        <p:spPr>
          <a:xfrm rot="5400000">
            <a:off x="107503" y="5500565"/>
            <a:ext cx="1080121" cy="144016"/>
          </a:xfrm>
          <a:prstGeom prst="rect">
            <a:avLst/>
          </a:prstGeom>
          <a:ln w="19050">
            <a:solidFill>
              <a:schemeClr val="bg1"/>
            </a:solidFill>
          </a:ln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155D9F63-572E-4214-8DF2-F09B34108BAD}"/>
              </a:ext>
            </a:extLst>
          </p:cNvPr>
          <p:cNvSpPr txBox="1"/>
          <p:nvPr/>
        </p:nvSpPr>
        <p:spPr>
          <a:xfrm>
            <a:off x="575554" y="1282353"/>
            <a:ext cx="4932549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2400" dirty="0">
                <a:solidFill>
                  <a:srgbClr val="9BB51B"/>
                </a:solidFill>
                <a:hlinkClick r:id="rId4"/>
              </a:rPr>
              <a:t>Доклад за най-добри практики по ангажиране на пазара</a:t>
            </a:r>
            <a:r>
              <a:rPr lang="bg-BG" sz="2400" dirty="0">
                <a:solidFill>
                  <a:srgbClr val="9BB51B"/>
                </a:solidFill>
              </a:rPr>
              <a:t> (2018 г.)</a:t>
            </a:r>
          </a:p>
          <a:p>
            <a:endParaRPr lang="en-GB" sz="2400" dirty="0">
              <a:solidFill>
                <a:srgbClr val="9BB51B"/>
              </a:solidFill>
              <a:hlinkClick r:id="rId5"/>
            </a:endParaRPr>
          </a:p>
          <a:p>
            <a:r>
              <a:rPr lang="bg-BG" sz="2400" dirty="0">
                <a:solidFill>
                  <a:srgbClr val="9BB51B"/>
                </a:solidFill>
                <a:hlinkClick r:id="rId6"/>
              </a:rPr>
              <a:t>Купувайте екологосъобразно! </a:t>
            </a:r>
            <a:endParaRPr lang="pl-PL" sz="2400" dirty="0">
              <a:solidFill>
                <a:srgbClr val="9BB51B"/>
              </a:solidFill>
            </a:endParaRPr>
          </a:p>
          <a:p>
            <a:r>
              <a:rPr lang="bg-BG" sz="2400" dirty="0">
                <a:solidFill>
                  <a:srgbClr val="9BB51B"/>
                </a:solidFill>
              </a:rPr>
              <a:t>(3</a:t>
            </a:r>
            <a:r>
              <a:rPr lang="bg-BG" sz="2400" baseline="30000" dirty="0">
                <a:solidFill>
                  <a:srgbClr val="9BB51B"/>
                </a:solidFill>
              </a:rPr>
              <a:t>то</a:t>
            </a:r>
            <a:r>
              <a:rPr lang="bg-BG" sz="2400" dirty="0">
                <a:solidFill>
                  <a:srgbClr val="9BB51B"/>
                </a:solidFill>
              </a:rPr>
              <a:t> издание, 2016 г.)</a:t>
            </a:r>
          </a:p>
          <a:p>
            <a:endParaRPr lang="en-GB" sz="2400" dirty="0">
              <a:solidFill>
                <a:srgbClr val="9BB51B"/>
              </a:solidFill>
              <a:hlinkClick r:id="rId7"/>
            </a:endParaRPr>
          </a:p>
          <a:p>
            <a:r>
              <a:rPr lang="bg-BG" sz="2400" dirty="0">
                <a:solidFill>
                  <a:srgbClr val="9BB51B"/>
                </a:solidFill>
                <a:hlinkClick r:id="rId7"/>
              </a:rPr>
              <a:t>Ръководството </a:t>
            </a:r>
            <a:r>
              <a:rPr lang="bg-BG" sz="2400" dirty="0" err="1">
                <a:solidFill>
                  <a:srgbClr val="9BB51B"/>
                </a:solidFill>
                <a:hlinkClick r:id="rId7"/>
              </a:rPr>
              <a:t>Procura</a:t>
            </a:r>
            <a:r>
              <a:rPr lang="bg-BG" sz="2400" dirty="0">
                <a:solidFill>
                  <a:srgbClr val="9BB51B"/>
                </a:solidFill>
                <a:hlinkClick r:id="rId7"/>
              </a:rPr>
              <a:t>+ </a:t>
            </a:r>
            <a:endParaRPr lang="pl-PL" sz="2400">
              <a:solidFill>
                <a:srgbClr val="9BB51B"/>
              </a:solidFill>
            </a:endParaRPr>
          </a:p>
          <a:p>
            <a:r>
              <a:rPr lang="bg-BG" sz="2400">
                <a:solidFill>
                  <a:srgbClr val="9BB51B"/>
                </a:solidFill>
              </a:rPr>
              <a:t>(</a:t>
            </a:r>
            <a:r>
              <a:rPr lang="bg-BG" sz="2400" dirty="0">
                <a:solidFill>
                  <a:srgbClr val="9BB51B"/>
                </a:solidFill>
              </a:rPr>
              <a:t>3</a:t>
            </a:r>
            <a:r>
              <a:rPr lang="bg-BG" sz="2400" baseline="30000" dirty="0">
                <a:solidFill>
                  <a:srgbClr val="9BB51B"/>
                </a:solidFill>
              </a:rPr>
              <a:t>то</a:t>
            </a:r>
            <a:r>
              <a:rPr lang="bg-BG" sz="2400" dirty="0">
                <a:solidFill>
                  <a:srgbClr val="9BB51B"/>
                </a:solidFill>
              </a:rPr>
              <a:t> издание, 2016 г.)</a:t>
            </a:r>
          </a:p>
          <a:p>
            <a:endParaRPr lang="en-GB" sz="2400" dirty="0"/>
          </a:p>
        </p:txBody>
      </p:sp>
      <p:sp>
        <p:nvSpPr>
          <p:cNvPr id="9" name="Content Placeholder 12"/>
          <p:cNvSpPr txBox="1">
            <a:spLocks/>
          </p:cNvSpPr>
          <p:nvPr/>
        </p:nvSpPr>
        <p:spPr>
          <a:xfrm>
            <a:off x="721668" y="5032512"/>
            <a:ext cx="7848872" cy="1080120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</p:spPr>
        <p:txBody>
          <a:bodyPr vert="horz" lIns="91440" tIns="45720" rIns="91440" bIns="45720" rtlCol="0" anchor="ctr">
            <a:normAutofit fontScale="70000" lnSpcReduction="20000"/>
          </a:bodyPr>
          <a:lstStyle/>
          <a:p>
            <a:pPr marL="182563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bg-BG" sz="1100" b="0" i="0" u="none" strike="noStrike" cap="none" normalizeH="0" baseline="0" noProof="0" dirty="0">
                <a:ln>
                  <a:noFill/>
                </a:ln>
                <a:solidFill>
                  <a:schemeClr val="accent1"/>
                </a:solidFill>
                <a:uLnTx/>
                <a:uFillTx/>
                <a:latin typeface="+mn-lt"/>
                <a:ea typeface="+mn-ea"/>
                <a:cs typeface="+mn-cs"/>
              </a:rPr>
              <a:t>Инструментариум, разработен за Европейската комисия от ICLEI — Международна асоциация на органите на местното самоуправление за устойчиво развитие</a:t>
            </a:r>
          </a:p>
          <a:p>
            <a:pPr marL="182563" lvl="0" algn="ctr">
              <a:spcBef>
                <a:spcPct val="20000"/>
              </a:spcBef>
              <a:defRPr/>
            </a:pPr>
            <a:r>
              <a:rPr lang="bg-BG" sz="1100" b="1">
                <a:solidFill>
                  <a:schemeClr val="accent1"/>
                </a:solidFill>
              </a:rPr>
              <a:t>Автор на модула: </a:t>
            </a:r>
            <a:r>
              <a:rPr lang="bg-BG" sz="1100">
                <a:solidFill>
                  <a:schemeClr val="accent1"/>
                </a:solidFill>
              </a:rPr>
              <a:t>ICLEI — Международна асоциация на органите на местното самоуправление за устойчиво развитие</a:t>
            </a:r>
            <a:r>
              <a:rPr lang="bg-BG" sz="1100" b="1">
                <a:solidFill>
                  <a:schemeClr val="accent1"/>
                </a:solidFill>
              </a:rPr>
              <a:t> </a:t>
            </a:r>
          </a:p>
          <a:p>
            <a:pPr marL="182563" lvl="0" algn="ctr">
              <a:spcBef>
                <a:spcPct val="20000"/>
              </a:spcBef>
              <a:defRPr/>
            </a:pPr>
            <a:r>
              <a:rPr kumimoji="0" lang="bg-BG" sz="1100" b="1" i="0" u="none" strike="noStrike" cap="none" normalizeH="0" baseline="0" noProof="0" dirty="0">
                <a:ln>
                  <a:noFill/>
                </a:ln>
                <a:solidFill>
                  <a:schemeClr val="accent1"/>
                </a:solidFill>
                <a:uLnTx/>
                <a:uFillTx/>
                <a:latin typeface="+mn-lt"/>
                <a:ea typeface="+mn-ea"/>
                <a:cs typeface="+mn-cs"/>
              </a:rPr>
              <a:t>Собственик, редактор: </a:t>
            </a:r>
            <a:r>
              <a:rPr kumimoji="0" lang="bg-BG" sz="1100" b="0" i="0" u="none" strike="noStrike" cap="none" normalizeH="0" baseline="0" noProof="0" dirty="0">
                <a:ln>
                  <a:noFill/>
                </a:ln>
                <a:solidFill>
                  <a:schemeClr val="accent1"/>
                </a:solidFill>
                <a:uLnTx/>
                <a:uFillTx/>
                <a:latin typeface="+mn-lt"/>
                <a:ea typeface="+mn-ea"/>
                <a:cs typeface="+mn-cs"/>
              </a:rPr>
              <a:t>Европейска комисия, ГД „Околна среда“, 2019 г.</a:t>
            </a:r>
          </a:p>
          <a:p>
            <a:pPr marL="182563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bg-BG" sz="1100" b="1" dirty="0">
                <a:solidFill>
                  <a:schemeClr val="accent1"/>
                </a:solidFill>
              </a:rPr>
              <a:t>Снимки: </a:t>
            </a:r>
            <a:r>
              <a:rPr lang="bg-BG" sz="1100" dirty="0">
                <a:solidFill>
                  <a:schemeClr val="accent1"/>
                </a:solidFill>
              </a:rPr>
              <a:t>с разрешението на Pixabay.com от </a:t>
            </a:r>
            <a:r>
              <a:rPr lang="bg-BG" sz="1100" dirty="0" err="1">
                <a:solidFill>
                  <a:schemeClr val="accent1"/>
                </a:solidFill>
              </a:rPr>
              <a:t>Creative</a:t>
            </a:r>
            <a:r>
              <a:rPr lang="bg-BG" sz="1100" dirty="0">
                <a:solidFill>
                  <a:schemeClr val="accent1"/>
                </a:solidFill>
              </a:rPr>
              <a:t> </a:t>
            </a:r>
            <a:r>
              <a:rPr lang="bg-BG" sz="1100" dirty="0" err="1">
                <a:solidFill>
                  <a:schemeClr val="accent1"/>
                </a:solidFill>
              </a:rPr>
              <a:t>Commons</a:t>
            </a:r>
            <a:r>
              <a:rPr lang="bg-BG" sz="1100" dirty="0">
                <a:solidFill>
                  <a:schemeClr val="accent1"/>
                </a:solidFill>
              </a:rPr>
              <a:t> CCO</a:t>
            </a:r>
          </a:p>
          <a:p>
            <a:pPr marL="182563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bg-BG" sz="1100" b="1" i="0" u="none" strike="noStrike" cap="none" normalizeH="0" baseline="0" noProof="0" dirty="0">
                <a:ln>
                  <a:noFill/>
                </a:ln>
                <a:solidFill>
                  <a:schemeClr val="accent1"/>
                </a:solidFill>
                <a:uLnTx/>
                <a:uFillTx/>
                <a:latin typeface="+mn-lt"/>
                <a:ea typeface="+mn-ea"/>
                <a:cs typeface="+mn-cs"/>
              </a:rPr>
              <a:t>Отказ от отговорност: </a:t>
            </a:r>
            <a:r>
              <a:rPr kumimoji="0" lang="bg-BG" sz="1100" b="0" i="0" u="none" strike="noStrike" cap="none" normalizeH="0" baseline="0" noProof="0" dirty="0">
                <a:ln>
                  <a:noFill/>
                </a:ln>
                <a:solidFill>
                  <a:schemeClr val="accent1"/>
                </a:solidFill>
                <a:uLnTx/>
                <a:uFillTx/>
                <a:latin typeface="+mn-lt"/>
                <a:ea typeface="+mn-ea"/>
                <a:cs typeface="+mn-cs"/>
              </a:rPr>
              <a:t>Настоящият инструментариум представлява индикативен документ на службите на Комисията и не може да се приема за обвързващ за тази институция по какъвто и да е начин. </a:t>
            </a:r>
            <a:r>
              <a:rPr kumimoji="0" lang="bg-BG" sz="1100" i="0" u="none" strike="noStrike" cap="none" normalizeH="0" noProof="0" dirty="0">
                <a:ln>
                  <a:noFill/>
                </a:ln>
                <a:solidFill>
                  <a:schemeClr val="accent1"/>
                </a:solidFill>
                <a:uLnTx/>
                <a:uFillTx/>
                <a:latin typeface="+mn-lt"/>
                <a:ea typeface="+mn-ea"/>
                <a:cs typeface="+mn-cs"/>
              </a:rPr>
              <a:t>Нито Европейската комисия, нито което и да е лице, действащо от нейно име, носят отговорност за начина, по който би могла да бъде използвана информацията в този документ.</a:t>
            </a:r>
          </a:p>
        </p:txBody>
      </p:sp>
      <p:sp>
        <p:nvSpPr>
          <p:cNvPr id="10" name="Content Placeholder 20"/>
          <p:cNvSpPr>
            <a:spLocks noGrp="1"/>
          </p:cNvSpPr>
          <p:nvPr>
            <p:ph sz="half" idx="2"/>
          </p:nvPr>
        </p:nvSpPr>
        <p:spPr>
          <a:xfrm>
            <a:off x="5940152" y="1282353"/>
            <a:ext cx="2520280" cy="3010743"/>
          </a:xfrm>
        </p:spPr>
        <p:txBody>
          <a:bodyPr>
            <a:normAutofit fontScale="92500"/>
          </a:bodyPr>
          <a:lstStyle/>
          <a:p>
            <a:pPr marL="0" indent="0" algn="ctr">
              <a:spcAft>
                <a:spcPts val="1200"/>
              </a:spcAft>
              <a:buNone/>
            </a:pPr>
            <a:r>
              <a:rPr lang="bg-BG" b="1" noProof="0"/>
              <a:t>Бюро за помощ относно ЕОП</a:t>
            </a:r>
          </a:p>
          <a:p>
            <a:pPr marL="0" indent="0" algn="ctr">
              <a:spcBef>
                <a:spcPts val="0"/>
              </a:spcBef>
              <a:spcAft>
                <a:spcPts val="1200"/>
              </a:spcAft>
              <a:buNone/>
            </a:pPr>
            <a:r>
              <a:rPr lang="bg-BG" noProof="0"/>
              <a:t>За допълнителна помощ относно ЕОП се свържете с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bg-BG" noProof="0"/>
              <a:t> </a:t>
            </a:r>
            <a:r>
              <a:rPr lang="bg-BG" b="1" noProof="0">
                <a:hlinkClick r:id="rId8"/>
              </a:rPr>
              <a:t>бюрото на ЕС за безплатна помощ</a:t>
            </a:r>
          </a:p>
          <a:p>
            <a:pPr marL="0" indent="0">
              <a:buNone/>
            </a:pP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8166173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Content Placeholder 26"/>
          <p:cNvSpPr>
            <a:spLocks noGrp="1"/>
          </p:cNvSpPr>
          <p:nvPr>
            <p:ph sz="half" idx="2"/>
          </p:nvPr>
        </p:nvSpPr>
        <p:spPr>
          <a:xfrm>
            <a:off x="457200" y="1387799"/>
            <a:ext cx="7643192" cy="3121321"/>
          </a:xfrm>
        </p:spPr>
        <p:txBody>
          <a:bodyPr lIns="72000" rIns="72000"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bg-BG" sz="2800" noProof="0" dirty="0"/>
              <a:t>Какво е ангажиране на пазара и защо да го правим?</a:t>
            </a:r>
          </a:p>
          <a:p>
            <a:pPr marL="514350" indent="-514350">
              <a:buFont typeface="+mj-lt"/>
              <a:buAutoNum type="arabicPeriod"/>
            </a:pPr>
            <a:r>
              <a:rPr lang="bg-BG" sz="2800" noProof="0" dirty="0"/>
              <a:t>Правна рамка за ангажирането на пазара</a:t>
            </a:r>
          </a:p>
          <a:p>
            <a:pPr marL="514350" indent="-514350">
              <a:buFont typeface="+mj-lt"/>
              <a:buAutoNum type="arabicPeriod"/>
            </a:pPr>
            <a:r>
              <a:rPr lang="bg-BG" sz="2800" noProof="0" dirty="0"/>
              <a:t>Подготовка за ангажиране на пазара</a:t>
            </a:r>
          </a:p>
          <a:p>
            <a:pPr marL="514350" indent="-514350">
              <a:buFont typeface="+mj-lt"/>
              <a:buAutoNum type="arabicPeriod"/>
            </a:pPr>
            <a:r>
              <a:rPr lang="bg-BG" sz="2800" noProof="0" dirty="0"/>
              <a:t>Как да се ангажираме с пазара?</a:t>
            </a:r>
          </a:p>
          <a:p>
            <a:pPr marL="514350" indent="-514350">
              <a:buFont typeface="+mj-lt"/>
              <a:buAutoNum type="arabicPeriod"/>
            </a:pPr>
            <a:r>
              <a:rPr lang="bg-BG" sz="2800" noProof="0" dirty="0"/>
              <a:t>Управление на рисковете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bg-BG"/>
              <a:t>Модул 6: Ангажиране на пазара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DF610-95E4-4D46-B96C-4D9FBF39C128}" type="slidenum">
              <a:rPr lang="en-IE" smtClean="0"/>
              <a:pPr/>
              <a:t>3</a:t>
            </a:fld>
            <a:endParaRPr lang="en-IE"/>
          </a:p>
        </p:txBody>
      </p:sp>
      <p:sp>
        <p:nvSpPr>
          <p:cNvPr id="25" name="Title 2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noProof="0"/>
              <a:t>Съдържание на модул 6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420888"/>
            <a:ext cx="4114800" cy="388843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bg-BG" sz="2000" noProof="0" dirty="0"/>
              <a:t>То има за цел: </a:t>
            </a:r>
          </a:p>
          <a:p>
            <a:pPr marL="514350" indent="-514350"/>
            <a:r>
              <a:rPr lang="bg-BG" sz="2000" b="1" noProof="0" dirty="0">
                <a:solidFill>
                  <a:schemeClr val="tx2"/>
                </a:solidFill>
              </a:rPr>
              <a:t>определяне</a:t>
            </a:r>
            <a:r>
              <a:rPr lang="bg-BG" sz="2000" noProof="0" dirty="0"/>
              <a:t> на потенциални оференти и/или решения </a:t>
            </a:r>
          </a:p>
          <a:p>
            <a:pPr marL="514350" indent="-514350"/>
            <a:r>
              <a:rPr lang="bg-BG" sz="2000" b="1" noProof="0" dirty="0">
                <a:solidFill>
                  <a:schemeClr val="tx2"/>
                </a:solidFill>
              </a:rPr>
              <a:t>изграждане на капацитет </a:t>
            </a:r>
            <a:r>
              <a:rPr lang="bg-BG" sz="2000" noProof="0" dirty="0"/>
              <a:t>на пазара за изпълнение на изискването(</a:t>
            </a:r>
            <a:r>
              <a:rPr lang="bg-BG" sz="2000" noProof="0" dirty="0" err="1"/>
              <a:t>ията</a:t>
            </a:r>
            <a:r>
              <a:rPr lang="bg-BG" sz="2000" noProof="0" dirty="0"/>
              <a:t>) </a:t>
            </a:r>
          </a:p>
          <a:p>
            <a:pPr marL="514350" indent="-514350"/>
            <a:r>
              <a:rPr lang="bg-BG" sz="2000" b="1" noProof="0" dirty="0">
                <a:solidFill>
                  <a:schemeClr val="tx2"/>
                </a:solidFill>
              </a:rPr>
              <a:t>предоставяне на информация</a:t>
            </a:r>
            <a:r>
              <a:rPr lang="bg-BG" sz="2000" noProof="0" dirty="0"/>
              <a:t> за проекта на обществената поръчка и договора</a:t>
            </a:r>
          </a:p>
          <a:p>
            <a:pPr marL="514350" indent="-514350"/>
            <a:r>
              <a:rPr lang="bg-BG" sz="2000" b="1" noProof="0" dirty="0">
                <a:solidFill>
                  <a:schemeClr val="tx2"/>
                </a:solidFill>
              </a:rPr>
              <a:t>помагане на доставчиците </a:t>
            </a:r>
            <a:r>
              <a:rPr lang="bg-BG" sz="2000" noProof="0" dirty="0"/>
              <a:t>да подадат силни оферти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bg-BG"/>
              <a:t>Модул 6: Ангажиране на пазара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DF610-95E4-4D46-B96C-4D9FBF39C128}" type="slidenum">
              <a:rPr lang="en-IE" smtClean="0"/>
              <a:pPr/>
              <a:t>4</a:t>
            </a:fld>
            <a:endParaRPr lang="en-IE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noProof="0"/>
              <a:t>Какво е ангажиране на пазара?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/>
            <a:r>
              <a:rPr lang="bg-BG" sz="2400" noProof="0" dirty="0"/>
              <a:t>Ангажирането на пазара е процес, който се осъществява преди, по време на и след процедурата по възлагане на обществени поръчки.</a:t>
            </a:r>
          </a:p>
        </p:txBody>
      </p:sp>
      <p:pic>
        <p:nvPicPr>
          <p:cNvPr id="6146" name="Picture 2" descr="Meeting, Talk, Entertainment, Together, Cooperation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499992" y="2204864"/>
            <a:ext cx="3761656" cy="376165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060848"/>
            <a:ext cx="5554960" cy="3888432"/>
          </a:xfrm>
        </p:spPr>
        <p:txBody>
          <a:bodyPr>
            <a:noAutofit/>
          </a:bodyPr>
          <a:lstStyle/>
          <a:p>
            <a:r>
              <a:rPr lang="bg-BG" sz="2000" noProof="0" dirty="0"/>
              <a:t>да промени и да подобри начина, по който планирате и управлявате процедурата по възлагане на обществените поръчки</a:t>
            </a:r>
          </a:p>
          <a:p>
            <a:r>
              <a:rPr lang="bg-BG" sz="2000" noProof="0" dirty="0"/>
              <a:t>да подобри разбирането ви за пазара и да ви помогне да станете по-интелигентен купувач</a:t>
            </a:r>
          </a:p>
          <a:p>
            <a:r>
              <a:rPr lang="bg-BG" sz="2000" noProof="0" dirty="0"/>
              <a:t>да увеличи вашето доверие и доверието на доставчиците във вас и да се превърнете в предпочитан купувач и</a:t>
            </a:r>
          </a:p>
          <a:p>
            <a:r>
              <a:rPr lang="bg-BG" sz="2000" noProof="0" dirty="0"/>
              <a:t>да създаде пазарните условия, необходими за постигане на устойчиви и иновативни решения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bg-BG"/>
              <a:t>Модул 6: Ангажиране на пазара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DF610-95E4-4D46-B96C-4D9FBF39C128}" type="slidenum">
              <a:rPr lang="en-IE" smtClean="0"/>
              <a:pPr/>
              <a:t>5</a:t>
            </a:fld>
            <a:endParaRPr lang="en-IE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noProof="0"/>
              <a:t>Защо да се ангажираме с пазара?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/>
            <a:r>
              <a:rPr lang="bg-BG" noProof="0"/>
              <a:t>Ефективното ангажиране на пазара може:</a:t>
            </a:r>
          </a:p>
        </p:txBody>
      </p:sp>
      <p:pic>
        <p:nvPicPr>
          <p:cNvPr id="2052" name="Picture 4" descr="Fax, White Male, 3D Model, Isolated, 3D, Model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6084168" y="2276872"/>
            <a:ext cx="2144326" cy="296956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060848"/>
            <a:ext cx="5122912" cy="3888432"/>
          </a:xfrm>
        </p:spPr>
        <p:txBody>
          <a:bodyPr>
            <a:noAutofit/>
          </a:bodyPr>
          <a:lstStyle/>
          <a:p>
            <a:pPr marL="0">
              <a:buNone/>
            </a:pPr>
            <a:r>
              <a:rPr lang="bg-BG" sz="2000" noProof="0" dirty="0"/>
              <a:t>Член 40 от Директива 2014/24/ЕС гласи следното: </a:t>
            </a:r>
          </a:p>
          <a:p>
            <a:pPr marL="0">
              <a:buNone/>
            </a:pPr>
            <a:endParaRPr lang="en-GB" sz="2000" noProof="0" dirty="0"/>
          </a:p>
          <a:p>
            <a:pPr marL="0">
              <a:buNone/>
            </a:pPr>
            <a:r>
              <a:rPr lang="bg-BG" sz="2000" noProof="0" dirty="0"/>
              <a:t>„Преди да открият процедура за възлагане на обществена поръчка, </a:t>
            </a:r>
            <a:r>
              <a:rPr lang="bg-BG" sz="2000" b="1" noProof="0" dirty="0"/>
              <a:t>възлагащите органи могат да проведат пазарни консултации </a:t>
            </a:r>
            <a:r>
              <a:rPr lang="bg-BG" sz="2000" noProof="0" dirty="0"/>
              <a:t>с цел подготовка на възлагането на обществената поръчка и информиране на икономическите оператори за своите планове и изисквания във връзка с обществената поръчка“.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bg-BG"/>
              <a:t>Модул 6: Ангажиране на пазара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DF610-95E4-4D46-B96C-4D9FBF39C128}" type="slidenum">
              <a:rPr lang="en-IE" smtClean="0"/>
              <a:pPr/>
              <a:t>6</a:t>
            </a:fld>
            <a:endParaRPr lang="en-IE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noProof="0"/>
              <a:t>Правна рамка за ангажирането на пазара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/>
            <a:r>
              <a:rPr lang="bg-BG" sz="2400" noProof="0" dirty="0"/>
              <a:t>Ангажирането на пазара е предвидено в директивите на Европейския съюз относно обществените поръчки.</a:t>
            </a:r>
          </a:p>
        </p:txBody>
      </p:sp>
      <p:pic>
        <p:nvPicPr>
          <p:cNvPr id="28674" name="Picture 2" descr="Horizontal, Justice, Right, Law, Auction, Judge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5940152" y="2708920"/>
            <a:ext cx="2036798" cy="32673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 descr="Horizontal, Justice, Right, Law, Clause, Court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5652120" y="2348880"/>
            <a:ext cx="2880320" cy="2880320"/>
          </a:xfrm>
          <a:prstGeom prst="rect">
            <a:avLst/>
          </a:prstGeom>
          <a:noFill/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772816"/>
            <a:ext cx="5554960" cy="3888432"/>
          </a:xfrm>
        </p:spPr>
        <p:txBody>
          <a:bodyPr>
            <a:noAutofit/>
          </a:bodyPr>
          <a:lstStyle/>
          <a:p>
            <a:r>
              <a:rPr lang="bg-BG" sz="1800" noProof="0" dirty="0"/>
              <a:t>Трябва да се извърши по прозрачен и недискриминационен начин.</a:t>
            </a:r>
          </a:p>
          <a:p>
            <a:r>
              <a:rPr lang="bg-BG" sz="1800" noProof="0" dirty="0"/>
              <a:t>Резултатите от консултацията не трябва да предоставят несправедливо предимство на нито един от доставчиците, които са участвали:</a:t>
            </a:r>
          </a:p>
          <a:p>
            <a:pPr lvl="1"/>
            <a:r>
              <a:rPr lang="bg-BG" sz="1800" noProof="0" dirty="0"/>
              <a:t>бъдете честни, открити и прозрачни</a:t>
            </a:r>
          </a:p>
          <a:p>
            <a:pPr lvl="1"/>
            <a:r>
              <a:rPr lang="bg-BG" sz="1800" noProof="0" dirty="0"/>
              <a:t>записвайте дискусиите</a:t>
            </a:r>
          </a:p>
          <a:p>
            <a:pPr lvl="1"/>
            <a:r>
              <a:rPr lang="bg-BG" sz="1800" noProof="0" dirty="0"/>
              <a:t>предприемете стъпки, за да гарантирате вашата почтеност, напр. предоставяне на една и съща информация на всички доставчици</a:t>
            </a:r>
          </a:p>
          <a:p>
            <a:pPr lvl="1"/>
            <a:r>
              <a:rPr lang="bg-BG" sz="1800" noProof="0" dirty="0"/>
              <a:t>предоставете равен достъп на всички доставчици и третирайте всички доставчици равнопоставено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bg-BG"/>
              <a:t>Модул 6: Ангажиране на пазара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DF610-95E4-4D46-B96C-4D9FBF39C128}" type="slidenum">
              <a:rPr lang="en-IE" smtClean="0"/>
              <a:pPr/>
              <a:t>7</a:t>
            </a:fld>
            <a:endParaRPr lang="en-IE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noProof="0"/>
              <a:t>Правна рамка за ангажирането на пазара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/>
            <a:r>
              <a:rPr lang="bg-BG" noProof="0"/>
              <a:t>Правни съображения за ангажирането на пазара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 descr="Magnifying Glass, Search, To Find, To Watch, Increase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5004048" y="2132856"/>
            <a:ext cx="3356966" cy="4320480"/>
          </a:xfrm>
          <a:prstGeom prst="rect">
            <a:avLst/>
          </a:prstGeom>
          <a:noFill/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060848"/>
            <a:ext cx="5122912" cy="3888432"/>
          </a:xfrm>
        </p:spPr>
        <p:txBody>
          <a:bodyPr>
            <a:noAutofit/>
          </a:bodyPr>
          <a:lstStyle/>
          <a:p>
            <a:r>
              <a:rPr lang="bg-BG" sz="2600" noProof="0"/>
              <a:t>Оценете нуждите си и се консултирайте с потребителите</a:t>
            </a:r>
          </a:p>
          <a:p>
            <a:r>
              <a:rPr lang="bg-BG" sz="2600" noProof="0"/>
              <a:t>Проучете решенията, които вече са налични на пазара</a:t>
            </a:r>
          </a:p>
          <a:p>
            <a:r>
              <a:rPr lang="bg-BG" sz="2600" noProof="0"/>
              <a:t>Преценете как следва да се изпълни поръчката и каква е нейната функция 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bg-BG"/>
              <a:t>Модул 6: Ангажиране на пазара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DF610-95E4-4D46-B96C-4D9FBF39C128}" type="slidenum">
              <a:rPr lang="en-IE" smtClean="0"/>
              <a:pPr/>
              <a:t>8</a:t>
            </a:fld>
            <a:endParaRPr lang="en-IE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noProof="0"/>
              <a:t>Подготовка за ангажиране на пазара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/>
            <a:r>
              <a:rPr lang="bg-BG" noProof="0"/>
              <a:t>Определете какво е необходимо преди ангажирането.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2" descr="Binoculars, Search, See, To Find, Watch, Overview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6228184" y="2564904"/>
            <a:ext cx="2199209" cy="3168352"/>
          </a:xfrm>
          <a:prstGeom prst="rect">
            <a:avLst/>
          </a:prstGeom>
          <a:noFill/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700808"/>
            <a:ext cx="5554960" cy="3888432"/>
          </a:xfrm>
        </p:spPr>
        <p:txBody>
          <a:bodyPr>
            <a:noAutofit/>
          </a:bodyPr>
          <a:lstStyle/>
          <a:p>
            <a:pPr>
              <a:spcAft>
                <a:spcPts val="600"/>
              </a:spcAft>
            </a:pPr>
            <a:r>
              <a:rPr lang="bg-BG" sz="2000" b="1" noProof="0" dirty="0">
                <a:solidFill>
                  <a:schemeClr val="tx2"/>
                </a:solidFill>
              </a:rPr>
              <a:t>Зрялост</a:t>
            </a:r>
            <a:r>
              <a:rPr lang="bg-BG" sz="2000" noProof="0" dirty="0"/>
              <a:t>: готов ли е пазарът да предостави това, което се изисква? </a:t>
            </a:r>
          </a:p>
          <a:p>
            <a:pPr>
              <a:spcAft>
                <a:spcPts val="600"/>
              </a:spcAft>
            </a:pPr>
            <a:r>
              <a:rPr lang="bg-BG" sz="2000" b="1" noProof="0" dirty="0">
                <a:solidFill>
                  <a:schemeClr val="tx2"/>
                </a:solidFill>
              </a:rPr>
              <a:t>Осъществимост</a:t>
            </a:r>
            <a:r>
              <a:rPr lang="bg-BG" sz="2000" noProof="0" dirty="0"/>
              <a:t>: ще има ли пазарът техническата способност да изпълни вашето изискване? </a:t>
            </a:r>
          </a:p>
          <a:p>
            <a:pPr>
              <a:spcAft>
                <a:spcPts val="600"/>
              </a:spcAft>
            </a:pPr>
            <a:r>
              <a:rPr lang="bg-BG" sz="2000" b="1" noProof="0" dirty="0">
                <a:solidFill>
                  <a:schemeClr val="tx2"/>
                </a:solidFill>
              </a:rPr>
              <a:t>Технически/продуктови иновации: </a:t>
            </a:r>
            <a:r>
              <a:rPr lang="bg-BG" sz="2000" noProof="0" dirty="0"/>
              <a:t>очакват ли се технологични подобрения или разработки на продукти/услуги? </a:t>
            </a:r>
          </a:p>
          <a:p>
            <a:pPr>
              <a:spcAft>
                <a:spcPts val="600"/>
              </a:spcAft>
            </a:pPr>
            <a:r>
              <a:rPr lang="bg-BG" sz="2000" b="1" noProof="0" dirty="0">
                <a:solidFill>
                  <a:schemeClr val="tx2"/>
                </a:solidFill>
              </a:rPr>
              <a:t>Конкуренция и капацитет: </a:t>
            </a:r>
            <a:r>
              <a:rPr lang="bg-BG" sz="2000" noProof="0" dirty="0"/>
              <a:t>колко доставчици предоставят това, което се изисква? </a:t>
            </a:r>
          </a:p>
          <a:p>
            <a:pPr>
              <a:spcAft>
                <a:spcPts val="600"/>
              </a:spcAft>
            </a:pPr>
            <a:r>
              <a:rPr lang="bg-BG" sz="2000" b="1" noProof="0" dirty="0">
                <a:solidFill>
                  <a:schemeClr val="tx2"/>
                </a:solidFill>
              </a:rPr>
              <a:t>Устойчивост: </a:t>
            </a:r>
            <a:r>
              <a:rPr lang="bg-BG" sz="2000" noProof="0" dirty="0"/>
              <a:t>могат ли доставчиците да предоставят решения на проблеми, свързани с устойчивостта?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bg-BG"/>
              <a:t>Модул 6: Ангажиране на пазара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DF610-95E4-4D46-B96C-4D9FBF39C128}" type="slidenum">
              <a:rPr lang="en-IE" smtClean="0"/>
              <a:pPr/>
              <a:t>9</a:t>
            </a:fld>
            <a:endParaRPr lang="en-IE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noProof="0"/>
              <a:t>Подготовка за ангажиране на пазара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/>
            <a:r>
              <a:rPr lang="bg-BG" noProof="0"/>
              <a:t>Извършете първоначален анализ на пазара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GPP Training colours">
      <a:dk1>
        <a:srgbClr val="484847"/>
      </a:dk1>
      <a:lt1>
        <a:sysClr val="window" lastClr="FFFFFF"/>
      </a:lt1>
      <a:dk2>
        <a:srgbClr val="008A88"/>
      </a:dk2>
      <a:lt2>
        <a:srgbClr val="EEECE1"/>
      </a:lt2>
      <a:accent1>
        <a:srgbClr val="1C665A"/>
      </a:accent1>
      <a:accent2>
        <a:srgbClr val="9BB51B"/>
      </a:accent2>
      <a:accent3>
        <a:srgbClr val="BBD828"/>
      </a:accent3>
      <a:accent4>
        <a:srgbClr val="D8E6B0"/>
      </a:accent4>
      <a:accent5>
        <a:srgbClr val="31859B"/>
      </a:accent5>
      <a:accent6>
        <a:srgbClr val="AFC63A"/>
      </a:accent6>
      <a:hlink>
        <a:srgbClr val="366092"/>
      </a:hlink>
      <a:folHlink>
        <a:srgbClr val="E36C0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1908</Words>
  <Application>Microsoft Office PowerPoint</Application>
  <PresentationFormat>On-screen Show (4:3)</PresentationFormat>
  <Paragraphs>243</Paragraphs>
  <Slides>22</Slides>
  <Notes>21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Инструментариум за обучение относно ЕОП 7.6. Ангажиране на пазара</vt:lpstr>
      <vt:lpstr>Инструментариум за обучение относно ЕОП</vt:lpstr>
      <vt:lpstr>Съдържание на модул 6</vt:lpstr>
      <vt:lpstr>Какво е ангажиране на пазара?</vt:lpstr>
      <vt:lpstr>Защо да се ангажираме с пазара?</vt:lpstr>
      <vt:lpstr>Правна рамка за ангажирането на пазара</vt:lpstr>
      <vt:lpstr>Правна рамка за ангажирането на пазара</vt:lpstr>
      <vt:lpstr>Подготовка за ангажиране на пазара</vt:lpstr>
      <vt:lpstr>Подготовка за ангажиране на пазара</vt:lpstr>
      <vt:lpstr>Подготовка за ангажиране на пазара</vt:lpstr>
      <vt:lpstr>Подготовка за ангажиране на пазара</vt:lpstr>
      <vt:lpstr>Как да се ангажираме с пазара?</vt:lpstr>
      <vt:lpstr>Как да се ангажираме с пазара?</vt:lpstr>
      <vt:lpstr>Как да се ангажираме с пазара?</vt:lpstr>
      <vt:lpstr>Как да се ангажираме с пазара?</vt:lpstr>
      <vt:lpstr>Как да се ангажираме с пазара?</vt:lpstr>
      <vt:lpstr>Как да се ангажираме с пазара?</vt:lpstr>
      <vt:lpstr>Как да се ангажираме с пазара?</vt:lpstr>
      <vt:lpstr>Как да се ангажираме с пазара?</vt:lpstr>
      <vt:lpstr>Управление на рисковете</vt:lpstr>
      <vt:lpstr>Управление на рисковете</vt:lpstr>
      <vt:lpstr>Допълнителни насоки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2019-03-13T11:49:13Z</dcterms:created>
  <dcterms:modified xsi:type="dcterms:W3CDTF">2020-03-10T13:58:53Z</dcterms:modified>
</cp:coreProperties>
</file>