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2" r:id="rId3"/>
    <p:sldId id="300" r:id="rId4"/>
    <p:sldId id="274" r:id="rId5"/>
    <p:sldId id="303" r:id="rId6"/>
    <p:sldId id="304" r:id="rId7"/>
    <p:sldId id="306" r:id="rId8"/>
    <p:sldId id="305" r:id="rId9"/>
    <p:sldId id="307" r:id="rId10"/>
    <p:sldId id="318" r:id="rId11"/>
    <p:sldId id="319" r:id="rId12"/>
    <p:sldId id="308" r:id="rId13"/>
    <p:sldId id="309" r:id="rId14"/>
    <p:sldId id="310" r:id="rId15"/>
    <p:sldId id="311" r:id="rId16"/>
    <p:sldId id="316" r:id="rId17"/>
    <p:sldId id="317" r:id="rId18"/>
    <p:sldId id="312" r:id="rId19"/>
    <p:sldId id="313" r:id="rId20"/>
    <p:sldId id="314" r:id="rId21"/>
    <p:sldId id="315" r:id="rId22"/>
    <p:sldId id="301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847"/>
    <a:srgbClr val="FFFFFF"/>
    <a:srgbClr val="BBD828"/>
    <a:srgbClr val="9BB51B"/>
    <a:srgbClr val="7F7F7F"/>
    <a:srgbClr val="F2F2F2"/>
    <a:srgbClr val="DBDBDA"/>
    <a:srgbClr val="008A88"/>
    <a:srgbClr val="DDD9C3"/>
    <a:srgbClr val="9EE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5744" autoAdjust="0"/>
  </p:normalViewPr>
  <p:slideViewPr>
    <p:cSldViewPr>
      <p:cViewPr>
        <p:scale>
          <a:sx n="57" d="100"/>
          <a:sy n="57" d="100"/>
        </p:scale>
        <p:origin x="-14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95049-C8A4-4B42-9EA8-FDEB6DAD92DE}" type="datetimeFigureOut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F89D-39EE-42B2-A0B0-6100E5637B4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F5ACA-E06C-4B03-8FD7-3D0508624978}" type="datetimeFigureOut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5C34-7ABA-4084-B4AD-6675A8C1698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0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2773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001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5434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1826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8638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3412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1928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9418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2518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1688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73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5751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0148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209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498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5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1187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444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958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5295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5C34-7ABA-4084-B4AD-6675A8C16980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220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flipH="1" flipV="1">
            <a:off x="0" y="1124743"/>
            <a:ext cx="9144000" cy="1656184"/>
          </a:xfrm>
          <a:prstGeom prst="rect">
            <a:avLst/>
          </a:prstGeom>
          <a:ln w="12700">
            <a:solidFill>
              <a:srgbClr val="FFFFFF"/>
            </a:solidFill>
          </a:ln>
        </p:spPr>
      </p:pic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 rot="10800000" flipH="1" flipV="1">
            <a:off x="-1" y="2708921"/>
            <a:ext cx="9144001" cy="1296143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254001"/>
          </a:xfrm>
          <a:noFill/>
          <a:ln w="9525">
            <a:solidFill>
              <a:schemeClr val="bg1"/>
            </a:solidFill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B7A-6AC4-464F-B12E-DAD797DD5BFA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>
          <a:xfrm flipH="1" flipV="1">
            <a:off x="0" y="3977680"/>
            <a:ext cx="9144000" cy="2880320"/>
          </a:xfrm>
          <a:prstGeom prst="rect">
            <a:avLst/>
          </a:prstGeom>
          <a:ln w="12700">
            <a:solidFill>
              <a:schemeClr val="bg1"/>
            </a:solidFill>
          </a:ln>
        </p:spPr>
      </p:pic>
      <p:pic>
        <p:nvPicPr>
          <p:cNvPr id="1027" name="Picture 3" descr="C:\Users\Graphic\Desktop\Buying-Green-Handbook-3rd-Edition-ONLINE-high-res JMH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926" y="4221088"/>
            <a:ext cx="4464149" cy="786003"/>
          </a:xfrm>
          <a:prstGeom prst="rect">
            <a:avLst/>
          </a:prstGeom>
          <a:noFill/>
        </p:spPr>
      </p:pic>
      <p:pic>
        <p:nvPicPr>
          <p:cNvPr id="1026" name="Picture 2" descr="I:\A-Sustainable Economy and Procurement\Projects\GPP training and training materials - 24220\1 - GPP Toolkit\Design templates\path13856.png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33869" y="326640"/>
            <a:ext cx="1676262" cy="1158144"/>
          </a:xfrm>
          <a:prstGeom prst="rect">
            <a:avLst/>
          </a:prstGeom>
          <a:noFill/>
        </p:spPr>
      </p:pic>
      <p:pic>
        <p:nvPicPr>
          <p:cNvPr id="3" name="Picture 3" descr="I:\A-Sustainable Economy and Procurement\Projects\GPP training and training materials - 24220\1 - GPP Toolkit\Design templates\footer element.png"/>
          <p:cNvPicPr>
            <a:picLocks noChangeAspect="1" noChangeArrowheads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2365" y="6315501"/>
            <a:ext cx="719269" cy="5424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5558-8707-42F3-B9B6-FC80BF25BE10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88B7-7FAB-4415-BEAE-7D8009F33737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B7D-D489-4E0B-A194-EC20980ED2B1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D17-6C54-46FE-8696-F7DDA498E16B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4016" y="2648894"/>
            <a:ext cx="7772400" cy="72007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en-IE" dirty="0"/>
              <a:t>PRODUCT 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4016" y="3368973"/>
            <a:ext cx="7772400" cy="564083"/>
          </a:xfrm>
        </p:spPr>
        <p:txBody>
          <a:bodyPr anchor="b">
            <a:noAutofit/>
          </a:bodyPr>
          <a:lstStyle>
            <a:lvl1pPr marL="0" indent="0">
              <a:buNone/>
              <a:defRPr sz="3200" i="1">
                <a:solidFill>
                  <a:srgbClr val="48484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Only for module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ED39-FABE-4C10-B109-733C66F6DE3C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 t="10900"/>
          <a:stretch>
            <a:fillRect/>
          </a:stretch>
        </p:blipFill>
        <p:spPr>
          <a:xfrm>
            <a:off x="36000" y="4137013"/>
            <a:ext cx="9000000" cy="2676363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D476-C427-42CC-963D-516DE0B03F33}" type="datetime1">
              <a:rPr lang="en-IE" smtClean="0"/>
              <a:pPr/>
              <a:t>10/03/2020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114800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80A7-644D-495E-8764-96A40D5F620E}" type="datetime1">
              <a:rPr lang="en-IE" smtClean="0"/>
              <a:pPr/>
              <a:t>10/03/2020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320480" cy="365125"/>
          </a:xfrm>
        </p:spPr>
        <p:txBody>
          <a:bodyPr/>
          <a:lstStyle/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8" name="Picture 7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4008" y="1853134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Emphasis box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3814926" cy="36724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DCB4-0D4C-4F8A-BD45-EB9358823683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003232" cy="42813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est.png"/>
          <p:cNvPicPr>
            <a:picLocks noChangeAspect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7161"/>
            <a:ext cx="3814926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6923"/>
            <a:ext cx="3814926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1967161"/>
            <a:ext cx="3816424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606923"/>
            <a:ext cx="3816424" cy="348637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4FB7-86E9-462B-B94E-617650CAF191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2" name="Picture 11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13" name="Picture 12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28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67544" y="1052736"/>
            <a:ext cx="795250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B31B-1A38-4AB7-91C6-0A3F788D850C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5" descr="g46424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 rot="5400000">
            <a:off x="5416204" y="3143236"/>
            <a:ext cx="6804000" cy="571528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C33D-5D40-4E3A-8711-3777184CA250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pic>
        <p:nvPicPr>
          <p:cNvPr id="7" name="Picture 6" descr="test.png"/>
          <p:cNvPicPr>
            <a:picLocks noChangeAspect="1"/>
          </p:cNvPicPr>
          <p:nvPr userDrawn="1"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36000" y="6064060"/>
            <a:ext cx="2519776" cy="749315"/>
          </a:xfrm>
          <a:prstGeom prst="rtTriangl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25538"/>
            <a:ext cx="7992119" cy="575270"/>
          </a:xfrm>
        </p:spPr>
        <p:txBody>
          <a:bodyPr>
            <a:noAutofit/>
          </a:bodyPr>
          <a:lstStyle>
            <a:lvl1pPr>
              <a:buNone/>
              <a:defRPr sz="360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79928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09320"/>
            <a:ext cx="1738743" cy="457068"/>
          </a:xfrm>
          <a:prstGeom prst="rect">
            <a:avLst/>
          </a:prstGeom>
          <a:noFill/>
        </p:spPr>
      </p:pic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6056" y="1844824"/>
            <a:ext cx="3382878" cy="639762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b"/>
          <a:lstStyle>
            <a:lvl1pPr marL="92075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Contact / Information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2484587"/>
            <a:ext cx="3382878" cy="274461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4" name="Picture 13" descr="test.png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2627784" y="6741368"/>
            <a:ext cx="4356000" cy="50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A8DB-2319-4F03-8EEA-B2787323BDF5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Module name +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1D4-073C-47E7-A5A4-E52D585B1955}" type="datetime1">
              <a:rPr lang="en-IE" smtClean="0"/>
              <a:pPr/>
              <a:t>10/03/2020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6040" y="6356350"/>
            <a:ext cx="4342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/>
              <a:t>Module name + number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610-95E4-4D46-B96C-4D9FBF39C12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4" r:id="rId4"/>
    <p:sldLayoutId id="2147483660" r:id="rId5"/>
    <p:sldLayoutId id="2147483662" r:id="rId6"/>
    <p:sldLayoutId id="2147483654" r:id="rId7"/>
    <p:sldLayoutId id="2147483663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curaplus.org/fileadmin/user_upload/Procura__case_studies/Procuraplus_case_study_Copenhage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curaplus.org/fileadmin/user_upload/Procura__case_studies/Procuraplus_case_study_Copenhagen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curaplus.org/fileadmin/user_upload/Procura__case_studies/Procuraplus_case_study_Transport_for_London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curaplus.org/fileadmin/user_upload/Procura__case_studies/Procuraplus_case_study_Transport_for_London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nvironment/gpp/index_en.htm" TargetMode="External"/><Relationship Id="rId3" Type="http://schemas.openxmlformats.org/officeDocument/2006/relationships/image" Target="../media/image30.png"/><Relationship Id="rId7" Type="http://schemas.openxmlformats.org/officeDocument/2006/relationships/hyperlink" Target="http://www.procuraplus.org/manual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c.europa.eu/environment/gpp/pdf/handbook_2016_bg.pdf" TargetMode="External"/><Relationship Id="rId5" Type="http://schemas.openxmlformats.org/officeDocument/2006/relationships/hyperlink" Target="http://ec.europa.eu/environment/gpp/pdf/Buying-Green-Handbook-3rd-Edition.pdf" TargetMode="External"/><Relationship Id="rId4" Type="http://schemas.openxmlformats.org/officeDocument/2006/relationships/hyperlink" Target="http://sppregions.eu/fileadmin/user_upload/Resources/Market_Engagement_Best_Practice_Report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200" noProof="0" dirty="0"/>
              <a:t>Инструментариум за обучение относно ЕОП</a:t>
            </a:r>
            <a:r>
              <a:rPr lang="bg-BG" sz="2800" noProof="0" dirty="0"/>
              <a:t/>
            </a:r>
            <a:br>
              <a:rPr lang="bg-BG" sz="2800" noProof="0" dirty="0"/>
            </a:br>
            <a:r>
              <a:rPr lang="bg-BG" sz="1800" i="1" noProof="0" dirty="0"/>
              <a:t>7.6. Ангажиране на пазара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79208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bg-BG" sz="1600" noProof="0" dirty="0"/>
              <a:t>си е поставила като политическа цел 90 % от храните, сервирани в заведения за обществено хранене, да са биологични, включително и да се предлагат биологични халал ястия и да има разнообразие от сезонни плодове и зеленчуци.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Подготовка за ангажиране на пазара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Проучване: Община Копенхаген (1/2)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2348880"/>
            <a:ext cx="46329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dirty="0"/>
              <a:t>Ангажиране на пазара при етапа на подготовка и провеждане на тръжните процедури:</a:t>
            </a:r>
          </a:p>
          <a:p>
            <a:r>
              <a:rPr lang="bg-BG" sz="1600" dirty="0"/>
              <a:t>1. Получаване на информация за нуждите на кухните.</a:t>
            </a:r>
          </a:p>
          <a:p>
            <a:r>
              <a:rPr lang="bg-BG" sz="1600" dirty="0"/>
              <a:t>2. Срещи с доставчици преди стартиране на тръжните процедури — какво може да предостави пазарът и как?</a:t>
            </a:r>
          </a:p>
          <a:p>
            <a:r>
              <a:rPr lang="bg-BG" sz="1600" dirty="0"/>
              <a:t>3. Консултиране с кухните по време на процеса на изготвяне на офертата.</a:t>
            </a:r>
          </a:p>
          <a:p>
            <a:r>
              <a:rPr lang="bg-BG" sz="1600" dirty="0"/>
              <a:t>4. 10-дневно мероприятие „Информационен ден за доставчика“ след публикуването на поканата за подаване на оферти, за да се разясни спецификацията на разбираем език.</a:t>
            </a:r>
          </a:p>
          <a:p>
            <a:r>
              <a:rPr lang="bg-BG" sz="1600" dirty="0"/>
              <a:t>5. След срещата участниците на пазара могат да задават писмени въпроси, които се публикуват (анонимно) с отговор за всички участници.</a:t>
            </a:r>
          </a:p>
        </p:txBody>
      </p:sp>
      <p:pic>
        <p:nvPicPr>
          <p:cNvPr id="10" name="Picture 9" descr="photo-1441123285228-1448e608f3d5.jpeg"/>
          <p:cNvPicPr>
            <a:picLocks noChangeAspect="1"/>
          </p:cNvPicPr>
          <p:nvPr/>
        </p:nvPicPr>
        <p:blipFill>
          <a:blip r:embed="rId3" cstate="print"/>
          <a:srcRect l="3390" r="25415"/>
          <a:stretch>
            <a:fillRect/>
          </a:stretch>
        </p:blipFill>
        <p:spPr>
          <a:xfrm>
            <a:off x="5163553" y="2708920"/>
            <a:ext cx="3152863" cy="29523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16016" y="5909210"/>
            <a:ext cx="3528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>
                <a:hlinkClick r:id="rId4"/>
              </a:rPr>
              <a:t>Цялото изследване на конкретния случай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79208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bg-BG" sz="1600" noProof="0" dirty="0"/>
              <a:t>Различни потенциални икономии в полза на околната среда, включително намаляване на емисиите на парникови газове, като 88 % от храните в общинските заведения вече са биологични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Подготовка за ангажиране на пазара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Проучване: Община Копенхаген (2/2)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2348880"/>
            <a:ext cx="46085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dirty="0"/>
              <a:t>Положителните резултати от обстойния диалог с участниците на пазара включваха: 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bg-BG" sz="1600" dirty="0"/>
              <a:t>иновации в доставките и продуктите за доставка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bg-BG" sz="1600" dirty="0"/>
              <a:t>по-голяма устойчивост на доставяните храни 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bg-BG" sz="1600" dirty="0"/>
              <a:t>подобрени взаимоотношения с доставчиците</a:t>
            </a:r>
          </a:p>
          <a:p>
            <a:endParaRPr lang="en-US" sz="1600" dirty="0"/>
          </a:p>
          <a:p>
            <a:r>
              <a:rPr lang="bg-BG" sz="1600" dirty="0"/>
              <a:t>Извлечени поуки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bg-BG" sz="1600" dirty="0"/>
              <a:t>Ангажирането на пазара намали риска от липса на оферти при обществени поръчки за иновации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bg-BG" sz="1600" dirty="0"/>
              <a:t>Процесът изисква много време, но води до придобиване на познания за пазара = реалистични, но иновативни спецификации, които привличат конкуренцията</a:t>
            </a:r>
          </a:p>
          <a:p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5909210"/>
            <a:ext cx="3528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>
                <a:hlinkClick r:id="rId3"/>
              </a:rPr>
              <a:t>Цялото изследване на конкретния случай</a:t>
            </a:r>
          </a:p>
        </p:txBody>
      </p:sp>
      <p:pic>
        <p:nvPicPr>
          <p:cNvPr id="12" name="Picture 11" descr="photo-1441123285228-1448e608f3d5.jpeg"/>
          <p:cNvPicPr>
            <a:picLocks noChangeAspect="1"/>
          </p:cNvPicPr>
          <p:nvPr/>
        </p:nvPicPr>
        <p:blipFill>
          <a:blip r:embed="rId4" cstate="print"/>
          <a:srcRect l="3390" r="25415"/>
          <a:stretch>
            <a:fillRect/>
          </a:stretch>
        </p:blipFill>
        <p:spPr>
          <a:xfrm>
            <a:off x="5163553" y="2708920"/>
            <a:ext cx="3152863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12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noProof="0" dirty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sz="1800" noProof="0" dirty="0"/>
              <a:t>Ангажиране на пазара на различни етапи на процедурата по възлагане на обществени поръчки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48796"/>
              </p:ext>
            </p:extLst>
          </p:nvPr>
        </p:nvGraphicFramePr>
        <p:xfrm>
          <a:off x="107504" y="1714355"/>
          <a:ext cx="8352928" cy="44557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04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3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3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bg-BG" sz="1600" b="1" cap="small">
                          <a:solidFill>
                            <a:schemeClr val="accent1"/>
                          </a:solidFill>
                        </a:rPr>
                        <a:t> Преди тържната процедура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bg-BG" sz="1600" b="1" cap="small" dirty="0">
                          <a:solidFill>
                            <a:schemeClr val="accent1"/>
                          </a:solidFill>
                        </a:rPr>
                        <a:t>По време на тръжната процедура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300"/>
                        </a:spcAft>
                      </a:pPr>
                      <a:r>
                        <a:rPr lang="bg-BG" sz="1600" b="1" cap="small">
                          <a:solidFill>
                            <a:schemeClr val="accent1"/>
                          </a:solidFill>
                        </a:rPr>
                        <a:t>След тръжната процедура</a:t>
                      </a:r>
                    </a:p>
                  </a:txBody>
                  <a:tcPr marL="64178" marR="6417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5020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Публикувайте </a:t>
                      </a:r>
                      <a:r>
                        <a:rPr lang="bg-BG" sz="1400" dirty="0">
                          <a:solidFill>
                            <a:schemeClr val="tx1"/>
                          </a:solidFill>
                        </a:rPr>
                        <a:t>обявление за предварителна информация и</a:t>
                      </a:r>
                      <a:r>
                        <a:rPr lang="bg-BG" sz="1400" dirty="0"/>
                        <a:t> план за предстоящите обществени поръчки.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Посещавайте търговски изложения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Участвайте в събитие „Среща с купувача“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Публикувайте искане за информация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Организирайте събитие за доставчиците, за да представят предлаганите решения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Срещнете се със секторни организации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Срещнете се с група ключови доставчици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Проучете пазара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Организирайте брифинг преди стартирането на тръжната процедура</a:t>
                      </a:r>
                    </a:p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Организирайте семинари за отделните сектори 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Предоставете информация на доставчиците, които са изпратили отговор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Предоставете информация на доставчиците, включени в списъка на одобрените кандидати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Проведете сесия с въпроси и отговори или изпратете списък на всички въпроси и техните отговори до всички доставчици</a:t>
                      </a:r>
                    </a:p>
                  </a:txBody>
                  <a:tcPr marL="64178" marR="64178" marT="0" marB="0"/>
                </a:tc>
                <a:tc>
                  <a:txBody>
                    <a:bodyPr/>
                    <a:lstStyle/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Уведомете доставчиците кой е спечелил обществената поръчка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Направете разбор с доставчиците на: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управлението на договорите за обществени поръчки и доставчиците 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стратегическото управление на доставчиците </a:t>
                      </a:r>
                    </a:p>
                    <a:p>
                      <a:pPr mar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400" dirty="0"/>
                        <a:t>Поддържайте вашата осведоменост относно пазара и офертите на конкурентите</a:t>
                      </a:r>
                    </a:p>
                  </a:txBody>
                  <a:tcPr marL="64178" marR="6417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Meeting, Together, Cooperation, Personal, Teamwor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59205" y="2996952"/>
            <a:ext cx="2735509" cy="273551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13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sz="2400" noProof="0" dirty="0"/>
              <a:t>Преди тръжната процедура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5410944" cy="4248472"/>
          </a:xfrm>
        </p:spPr>
        <p:txBody>
          <a:bodyPr>
            <a:noAutofit/>
          </a:bodyPr>
          <a:lstStyle/>
          <a:p>
            <a:r>
              <a:rPr lang="bg-BG" sz="1800" b="1" noProof="0" dirty="0">
                <a:solidFill>
                  <a:schemeClr val="tx2"/>
                </a:solidFill>
              </a:rPr>
              <a:t>Теоретично изследване и анализ</a:t>
            </a:r>
            <a:r>
              <a:rPr lang="bg-BG" sz="1800" noProof="0" dirty="0"/>
              <a:t>: </a:t>
            </a:r>
            <a:r>
              <a:rPr lang="bg-BG" sz="1400" noProof="0" dirty="0"/>
              <a:t>проучете пазара чрез използване на онлайн инструменти и източници</a:t>
            </a:r>
          </a:p>
          <a:p>
            <a:r>
              <a:rPr lang="bg-BG" sz="1800" b="1" noProof="0" dirty="0">
                <a:solidFill>
                  <a:schemeClr val="tx2"/>
                </a:solidFill>
              </a:rPr>
              <a:t>Консултирайте се с други публични органи</a:t>
            </a:r>
            <a:r>
              <a:rPr lang="bg-BG" sz="1600" noProof="0" dirty="0"/>
              <a:t>: </a:t>
            </a:r>
            <a:r>
              <a:rPr lang="bg-BG" sz="1400" noProof="0" dirty="0"/>
              <a:t>разберете какво купуват другите (и успокойте отговорните лица за вземане на решения, който не са склонни да предприемат рискове!)</a:t>
            </a:r>
          </a:p>
          <a:p>
            <a:r>
              <a:rPr lang="bg-BG" sz="1800" b="1" noProof="0" dirty="0">
                <a:solidFill>
                  <a:schemeClr val="tx2"/>
                </a:solidFill>
              </a:rPr>
              <a:t>Публикувайте на обявление за предварителна информация:</a:t>
            </a:r>
            <a:r>
              <a:rPr lang="bg-BG" sz="1800" noProof="0" dirty="0"/>
              <a:t> </a:t>
            </a:r>
            <a:r>
              <a:rPr lang="bg-BG" sz="1400" noProof="0" dirty="0"/>
              <a:t>за да информирате пазара за консултацията</a:t>
            </a:r>
          </a:p>
          <a:p>
            <a:r>
              <a:rPr lang="bg-BG" sz="1800" b="1" noProof="0" dirty="0">
                <a:solidFill>
                  <a:schemeClr val="tx2"/>
                </a:solidFill>
              </a:rPr>
              <a:t>Въпросници за доставчиците и за проучване на пазара</a:t>
            </a:r>
            <a:r>
              <a:rPr lang="bg-BG" sz="1600" b="1" noProof="0" dirty="0">
                <a:solidFill>
                  <a:schemeClr val="tx2"/>
                </a:solidFill>
              </a:rPr>
              <a:t>: </a:t>
            </a:r>
            <a:r>
              <a:rPr lang="bg-BG" sz="1600" noProof="0" dirty="0"/>
              <a:t>полезен метод за бързо получаване на информация, който не изисква много време</a:t>
            </a:r>
          </a:p>
          <a:p>
            <a:r>
              <a:rPr lang="bg-BG" sz="1800" b="1" noProof="0" dirty="0">
                <a:solidFill>
                  <a:schemeClr val="tx2"/>
                </a:solidFill>
              </a:rPr>
              <a:t>Заявяване на интерес</a:t>
            </a:r>
            <a:r>
              <a:rPr lang="bg-BG" sz="1400" b="1" noProof="0" dirty="0">
                <a:solidFill>
                  <a:schemeClr val="tx2"/>
                </a:solidFill>
              </a:rPr>
              <a:t>: </a:t>
            </a:r>
            <a:r>
              <a:rPr lang="bg-BG" sz="1400" noProof="0" dirty="0"/>
              <a:t>използва се за предварителна регистрация на доставчиците, но също и за оценка на възможностите на пазара </a:t>
            </a:r>
          </a:p>
          <a:p>
            <a:endParaRPr lang="en-GB" sz="1600" noProof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Преди тръжната процедура 2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7643192" cy="1656184"/>
          </a:xfrm>
        </p:spPr>
        <p:txBody>
          <a:bodyPr>
            <a:noAutofit/>
          </a:bodyPr>
          <a:lstStyle/>
          <a:p>
            <a:r>
              <a:rPr lang="bg-BG" sz="2000" b="1" noProof="0" dirty="0">
                <a:solidFill>
                  <a:schemeClr val="tx2"/>
                </a:solidFill>
              </a:rPr>
              <a:t>План за предстоящите обществени поръчки:</a:t>
            </a:r>
            <a:r>
              <a:rPr lang="bg-BG" sz="2000" noProof="0" dirty="0"/>
              <a:t> </a:t>
            </a:r>
            <a:r>
              <a:rPr lang="bg-BG" sz="1600" noProof="0" dirty="0"/>
              <a:t>предоставя на доставчиците предварителна информация за възможности, свързани с предстоящи обществени поръчки</a:t>
            </a:r>
          </a:p>
          <a:p>
            <a:r>
              <a:rPr lang="bg-BG" sz="2000" b="1" noProof="0" dirty="0">
                <a:solidFill>
                  <a:schemeClr val="tx2"/>
                </a:solidFill>
              </a:rPr>
              <a:t>Търговски изложения</a:t>
            </a:r>
            <a:r>
              <a:rPr lang="bg-BG" sz="1800" b="1" noProof="0" dirty="0">
                <a:solidFill>
                  <a:schemeClr val="tx2"/>
                </a:solidFill>
              </a:rPr>
              <a:t>: </a:t>
            </a:r>
            <a:r>
              <a:rPr lang="bg-BG" sz="1600" noProof="0" dirty="0"/>
              <a:t>посещавайте подходящи търговски изложения, за да повишите осведомеността за потенциалните възможности</a:t>
            </a:r>
          </a:p>
          <a:p>
            <a:endParaRPr lang="en-GB" sz="1800" noProof="0" dirty="0"/>
          </a:p>
          <a:p>
            <a:endParaRPr lang="en-GB" sz="1800" noProof="0" dirty="0"/>
          </a:p>
        </p:txBody>
      </p:sp>
      <p:pic>
        <p:nvPicPr>
          <p:cNvPr id="40962" name="Picture 2" descr="Meeting, Cooperation, Personal, Teamwork, Organizati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3429000"/>
            <a:ext cx="3960440" cy="24202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67544" y="3212976"/>
            <a:ext cx="360040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indent="-342000">
              <a:spcBef>
                <a:spcPts val="576"/>
              </a:spcBef>
              <a:buFont typeface="Arial" pitchFamily="34" charset="0"/>
              <a:buChar char="•"/>
            </a:pPr>
            <a:r>
              <a:rPr lang="bg-BG" sz="2000" b="1" dirty="0">
                <a:solidFill>
                  <a:schemeClr val="tx2"/>
                </a:solidFill>
              </a:rPr>
              <a:t>„Запознай се с купувача“/„Запознай се с доставчика“</a:t>
            </a:r>
            <a:r>
              <a:rPr lang="bg-BG" b="1" dirty="0">
                <a:solidFill>
                  <a:schemeClr val="tx2"/>
                </a:solidFill>
              </a:rPr>
              <a:t>: </a:t>
            </a:r>
            <a:r>
              <a:rPr lang="bg-BG" sz="1600" dirty="0"/>
              <a:t>събитие, при което потенциалните купувачи могат да се срещнат с потенциалните доставчици</a:t>
            </a:r>
          </a:p>
          <a:p>
            <a:pPr marL="342000" indent="-342000">
              <a:spcBef>
                <a:spcPts val="576"/>
              </a:spcBef>
              <a:buFont typeface="Arial" pitchFamily="34" charset="0"/>
              <a:buChar char="•"/>
            </a:pPr>
            <a:r>
              <a:rPr lang="bg-BG" sz="2000" b="1" dirty="0">
                <a:solidFill>
                  <a:schemeClr val="tx2"/>
                </a:solidFill>
              </a:rPr>
              <a:t>Презентации: </a:t>
            </a:r>
            <a:r>
              <a:rPr lang="bg-BG" sz="1600" dirty="0"/>
              <a:t>за доставчиците да представят решения на вашите нужди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Преди тръжната процедура 3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5122912" cy="3888432"/>
          </a:xfrm>
        </p:spPr>
        <p:txBody>
          <a:bodyPr>
            <a:noAutofit/>
          </a:bodyPr>
          <a:lstStyle/>
          <a:p>
            <a:r>
              <a:rPr lang="bg-BG" sz="2000" b="1" noProof="0" dirty="0">
                <a:solidFill>
                  <a:schemeClr val="tx2"/>
                </a:solidFill>
              </a:rPr>
              <a:t>Среща със секторни организации: </a:t>
            </a:r>
            <a:r>
              <a:rPr lang="bg-BG" sz="1600" noProof="0" dirty="0"/>
              <a:t>Обсъдете нуждите си с представители на сектора, които могат да представят възможни решения</a:t>
            </a:r>
          </a:p>
          <a:p>
            <a:r>
              <a:rPr lang="bg-BG" sz="2000" b="1" noProof="0" dirty="0">
                <a:solidFill>
                  <a:schemeClr val="tx2"/>
                </a:solidFill>
              </a:rPr>
              <a:t>Среща с групи от ключови доставчици: </a:t>
            </a:r>
            <a:r>
              <a:rPr lang="bg-BG" sz="1600" noProof="0" dirty="0"/>
              <a:t>обсъдете вашите нужди и предоставете възможност на доставчиците да задават въпроси и да представят възможни ответни решения</a:t>
            </a:r>
          </a:p>
          <a:p>
            <a:r>
              <a:rPr lang="bg-BG" sz="2000" b="1" noProof="0" dirty="0">
                <a:solidFill>
                  <a:schemeClr val="tx2"/>
                </a:solidFill>
              </a:rPr>
              <a:t>Информационни дни за доставчиците</a:t>
            </a:r>
            <a:r>
              <a:rPr lang="bg-BG" sz="1800" b="1" noProof="0" dirty="0">
                <a:solidFill>
                  <a:schemeClr val="tx2"/>
                </a:solidFill>
              </a:rPr>
              <a:t>: </a:t>
            </a:r>
            <a:r>
              <a:rPr lang="bg-BG" sz="1600" noProof="0" dirty="0"/>
              <a:t>преди да публикувате </a:t>
            </a:r>
            <a:r>
              <a:rPr lang="bg-BG" sz="1600" noProof="0" dirty="0">
                <a:solidFill>
                  <a:srgbClr val="FF0000"/>
                </a:solidFill>
              </a:rPr>
              <a:t> </a:t>
            </a:r>
            <a:r>
              <a:rPr lang="bg-BG" sz="1600" noProof="0" dirty="0"/>
              <a:t>обявление за поръчка и преди да стартирате тръжната процедура организирайте брифинг за доставчиците</a:t>
            </a:r>
          </a:p>
          <a:p>
            <a:r>
              <a:rPr lang="bg-BG" sz="2000" b="1" noProof="0" dirty="0">
                <a:solidFill>
                  <a:schemeClr val="tx2"/>
                </a:solidFill>
              </a:rPr>
              <a:t>Насърчаване на изграждането на мрежи между доставчиците</a:t>
            </a:r>
            <a:r>
              <a:rPr lang="bg-BG" sz="1800" b="1" noProof="0" dirty="0">
                <a:solidFill>
                  <a:schemeClr val="tx2"/>
                </a:solidFill>
              </a:rPr>
              <a:t>: </a:t>
            </a:r>
            <a:r>
              <a:rPr lang="bg-BG" sz="1800" noProof="0" dirty="0"/>
              <a:t>организирайте или насърчете организирането на срещи между потенциалните доставчици</a:t>
            </a:r>
          </a:p>
        </p:txBody>
      </p:sp>
      <p:pic>
        <p:nvPicPr>
          <p:cNvPr id="43010" name="Picture 2" descr="White Male, 3D Man, Isolated, 3D, Model, 3D Mode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2708920"/>
            <a:ext cx="284463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noProof="0" dirty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sz="2000" b="1" noProof="0" dirty="0"/>
              <a:t>Изследване на конкретен случай</a:t>
            </a:r>
            <a:r>
              <a:rPr lang="bg-BG" sz="2000" noProof="0" dirty="0"/>
              <a:t>: Орган по транспорта в Лондон (1/2)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79014" y="2124315"/>
            <a:ext cx="4896544" cy="4281339"/>
          </a:xfrm>
        </p:spPr>
        <p:txBody>
          <a:bodyPr>
            <a:no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bg-BG" sz="1400" noProof="0" dirty="0"/>
              <a:t>На ранен етап беше осъществено ангажиране на пазара, което имаше за цел стимулиране на конкуренцията и иновациите в рамките на пазара на осветителни технологии в цяла Европа </a:t>
            </a:r>
          </a:p>
          <a:p>
            <a:pPr lvl="0">
              <a:spcAft>
                <a:spcPts val="600"/>
              </a:spcAft>
            </a:pPr>
            <a:r>
              <a:rPr lang="bg-BG" sz="1400" noProof="0" dirty="0"/>
              <a:t>Проспект за пазарни проучвания </a:t>
            </a:r>
          </a:p>
          <a:p>
            <a:pPr lvl="0">
              <a:spcAft>
                <a:spcPts val="600"/>
              </a:spcAft>
            </a:pPr>
            <a:r>
              <a:rPr lang="bg-BG" sz="1400" noProof="0" dirty="0"/>
              <a:t>Презентация пред най-големите конференции по осветителни технологии в Европа</a:t>
            </a:r>
          </a:p>
          <a:p>
            <a:pPr lvl="0">
              <a:spcAft>
                <a:spcPts val="600"/>
              </a:spcAft>
            </a:pPr>
            <a:r>
              <a:rPr lang="bg-BG" sz="1400" noProof="0" dirty="0"/>
              <a:t>Разработване и използване на инструменти за подаване на оферти по Интернет</a:t>
            </a:r>
          </a:p>
          <a:p>
            <a:pPr lvl="0">
              <a:spcAft>
                <a:spcPts val="600"/>
              </a:spcAft>
            </a:pPr>
            <a:r>
              <a:rPr lang="bg-BG" sz="1400" noProof="0" dirty="0"/>
              <a:t>Разпространение на анкети сред участниците на пазара за събиране на информация за възможностите на производителите, иновативните технологии и опита в областта на иновациите</a:t>
            </a:r>
          </a:p>
          <a:p>
            <a:pPr lvl="0">
              <a:spcAft>
                <a:spcPts val="600"/>
              </a:spcAft>
            </a:pPr>
            <a:r>
              <a:rPr lang="bg-BG" sz="1400" noProof="0" dirty="0"/>
              <a:t>Беше проведено събитие „Сутрешна среща с доставчиците“, на което присъстваха над 70 производители, доставчици и представители на Европейското сдружение на сектора на осветителни технологии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556792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g-BG" sz="1400" dirty="0"/>
              <a:t>През 2015 г. органът по транспорта в Лондон (Transport for London (TfL)) си постави за цел да намали разходите за целия жизнен цикъл на осветлението в мрежата на метрото в Лондон.</a:t>
            </a:r>
          </a:p>
        </p:txBody>
      </p:sp>
      <p:pic>
        <p:nvPicPr>
          <p:cNvPr id="10" name="Picture 9" descr="tube-120941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85718" y="2564904"/>
            <a:ext cx="2867635" cy="30243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55976" y="5805264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>
                <a:hlinkClick r:id="rId4"/>
              </a:rPr>
              <a:t>Цялото изследване на конкретния случай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sz="2000" b="1" noProof="0" dirty="0"/>
              <a:t>Изследване на конкретен случай</a:t>
            </a:r>
            <a:r>
              <a:rPr lang="bg-BG" sz="2000" noProof="0" dirty="0"/>
              <a:t>: Орган по транспорта в Лондон (2/2)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276873"/>
            <a:ext cx="4824536" cy="3990056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noProof="0" dirty="0"/>
              <a:t>Индикативните резултати показват намаление с 25 % на разходите за целия жизнен цикъл и намаляване на потреблението на енергия</a:t>
            </a:r>
          </a:p>
          <a:p>
            <a:pPr>
              <a:spcAft>
                <a:spcPts val="1200"/>
              </a:spcAft>
            </a:pPr>
            <a:r>
              <a:rPr lang="bg-BG" noProof="0" dirty="0"/>
              <a:t>Ангажирането на пазара създаде иновации, които продължават да се развиват по време на етапа на изпълнение на договора за поръчката чрез „Обновяване на продукта“</a:t>
            </a:r>
          </a:p>
          <a:p>
            <a:pPr>
              <a:spcAft>
                <a:spcPts val="600"/>
              </a:spcAft>
              <a:buNone/>
            </a:pPr>
            <a:r>
              <a:rPr lang="bg-BG" noProof="0" dirty="0"/>
              <a:t>Поуки, извлечени от TfL</a:t>
            </a:r>
          </a:p>
          <a:p>
            <a:pPr>
              <a:spcAft>
                <a:spcPts val="600"/>
              </a:spcAft>
            </a:pPr>
            <a:r>
              <a:rPr lang="bg-BG" noProof="0" dirty="0"/>
              <a:t>Не се страхувайте да се ангажирате с пазара на ранен етап. Представителите на сектора разполагат с информация, която може да се използва за подсилване на икономическата обосновка на вашия проект</a:t>
            </a:r>
          </a:p>
          <a:p>
            <a:pPr>
              <a:spcAft>
                <a:spcPts val="600"/>
              </a:spcAft>
            </a:pPr>
            <a:r>
              <a:rPr lang="bg-BG" noProof="0" dirty="0"/>
              <a:t>Осъществете многобройни контакти. Проведете диалог с възможно най-много производители и доставчици и насърчавайте възможно най-голяма конкуренция на пазара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155679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Ангажирането на пазара спомогна на TfL да получи информация за над </a:t>
            </a:r>
            <a:r>
              <a:rPr lang="bg-BG" b="1" dirty="0"/>
              <a:t>300 различни иновативни осветителни технологии</a:t>
            </a:r>
            <a:r>
              <a:rPr lang="bg-BG" dirty="0"/>
              <a:t> от 75 доставчици.</a:t>
            </a:r>
          </a:p>
        </p:txBody>
      </p:sp>
      <p:pic>
        <p:nvPicPr>
          <p:cNvPr id="10" name="Picture 9" descr="tube-1209419_19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85718" y="2564904"/>
            <a:ext cx="2867635" cy="30243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3968" y="6009006"/>
            <a:ext cx="424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>
                <a:hlinkClick r:id="rId4"/>
              </a:rPr>
              <a:t>Цялото изследване на конкретния случай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Discussion, Session, White Male, 3D Model, Isolated, 3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3140968"/>
            <a:ext cx="3069705" cy="2825553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По време на тръжната процедура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916831"/>
            <a:ext cx="5122912" cy="4049689"/>
          </a:xfrm>
        </p:spPr>
        <p:txBody>
          <a:bodyPr>
            <a:noAutofit/>
          </a:bodyPr>
          <a:lstStyle/>
          <a:p>
            <a:r>
              <a:rPr lang="bg-BG" sz="2000" noProof="0" dirty="0"/>
              <a:t>След като публикувате обявление за поръчка, можете да организирате брифинги с:</a:t>
            </a:r>
          </a:p>
          <a:p>
            <a:pPr lvl="1"/>
            <a:r>
              <a:rPr lang="bg-BG" sz="1800" noProof="0" dirty="0"/>
              <a:t>доставчиците, които проявяват интерес към подаването на оферта</a:t>
            </a:r>
          </a:p>
          <a:p>
            <a:pPr lvl="1"/>
            <a:r>
              <a:rPr lang="bg-BG" sz="1800" noProof="0" dirty="0"/>
              <a:t>доставчиците, които са се регистрирали или са заявили своя интерес</a:t>
            </a:r>
          </a:p>
          <a:p>
            <a:pPr lvl="1">
              <a:spcAft>
                <a:spcPts val="600"/>
              </a:spcAft>
            </a:pPr>
            <a:r>
              <a:rPr lang="bg-BG" sz="1800" noProof="0" dirty="0"/>
              <a:t>доставчиците, включени в списъка на одобрените кандидати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bg-BG" sz="2000" noProof="0" dirty="0"/>
              <a:t>Важно е да се прилага принципът на равно третиране и да се гарантира, че всички доставчици получават една и съща информация.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Gear, Strategy, Planning, Economy, Business, Manageme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2276872"/>
            <a:ext cx="2953654" cy="3417129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19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Как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sz="2400" noProof="0" dirty="0"/>
              <a:t>Информиране на доставчиците след възлагане на обществената поръчка.</a:t>
            </a:r>
          </a:p>
          <a:p>
            <a:pPr marL="0"/>
            <a:endParaRPr lang="en-GB" sz="2400" noProof="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5122912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bg-BG" sz="1800" noProof="0" dirty="0"/>
              <a:t>Уведомете доставчиците за причината(</a:t>
            </a:r>
            <a:r>
              <a:rPr lang="bg-BG" sz="1800" noProof="0" dirty="0" err="1"/>
              <a:t>ите</a:t>
            </a:r>
            <a:r>
              <a:rPr lang="bg-BG" sz="1800" noProof="0" dirty="0"/>
              <a:t>), поради която/които тяхното предложение не е било одобрено </a:t>
            </a:r>
          </a:p>
          <a:p>
            <a:pPr>
              <a:spcAft>
                <a:spcPts val="600"/>
              </a:spcAft>
            </a:pPr>
            <a:r>
              <a:rPr lang="bg-BG" sz="1800" noProof="0" dirty="0"/>
              <a:t>Обърнете внимание на всички опасения на доставчиците</a:t>
            </a:r>
          </a:p>
          <a:p>
            <a:pPr>
              <a:spcAft>
                <a:spcPts val="600"/>
              </a:spcAft>
            </a:pPr>
            <a:r>
              <a:rPr lang="bg-BG" sz="1800" noProof="0" dirty="0"/>
              <a:t>Помолете за обратна информация за вашата процедура</a:t>
            </a:r>
          </a:p>
          <a:p>
            <a:pPr>
              <a:spcAft>
                <a:spcPts val="600"/>
              </a:spcAft>
            </a:pPr>
            <a:r>
              <a:rPr lang="bg-BG" sz="1800" noProof="0" dirty="0"/>
              <a:t>Извършете с доставчика, на когото е възложена поръчката, анализ на силните и слабите страни на неговата оферта</a:t>
            </a:r>
          </a:p>
          <a:p>
            <a:pPr>
              <a:spcAft>
                <a:spcPts val="600"/>
              </a:spcAft>
            </a:pPr>
            <a:r>
              <a:rPr lang="bg-BG" sz="1800" noProof="0" dirty="0"/>
              <a:t>Напомнете на доставчиците, че е препоръчително и желателно офертата да надхвърля всички изисквания и спецификации за устойчивост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test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43608" y="2900454"/>
            <a:ext cx="2880000" cy="924562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20" name="Picture 19" descr="test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43608" y="4052581"/>
            <a:ext cx="2880001" cy="936140"/>
          </a:xfrm>
          <a:prstGeom prst="roundRect">
            <a:avLst/>
          </a:prstGeom>
          <a:noFill/>
          <a:ln>
            <a:noFill/>
          </a:ln>
        </p:spPr>
      </p:pic>
      <p:pic>
        <p:nvPicPr>
          <p:cNvPr id="17" name="Picture 16" descr="test.png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tx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4572320" y="3980573"/>
            <a:ext cx="2880000" cy="930333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043928" y="4049507"/>
            <a:ext cx="2880000" cy="638058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bg-BG" sz="2200">
                <a:solidFill>
                  <a:schemeClr val="bg1"/>
                </a:solidFill>
              </a:rPr>
              <a:t>Модул 3: Правни аспекти на ЕОП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3927" y="2900453"/>
            <a:ext cx="2880001" cy="930334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bg-BG" sz="2000" dirty="0">
                <a:solidFill>
                  <a:schemeClr val="bg1"/>
                </a:solidFill>
              </a:rPr>
              <a:t>Модул 2: Стратегически аспекти на ЕОП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g-BG" sz="3200" noProof="0">
                <a:solidFill>
                  <a:schemeClr val="tx2"/>
                </a:solidFill>
              </a:rPr>
              <a:t>Инструментариум за обучение относно ЕОП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045386" y="1658025"/>
            <a:ext cx="2880000" cy="941984"/>
            <a:chOff x="467544" y="1844824"/>
            <a:chExt cx="2304256" cy="1159319"/>
          </a:xfrm>
        </p:grpSpPr>
        <p:pic>
          <p:nvPicPr>
            <p:cNvPr id="9" name="Picture 8" descr="test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>
                  <a:solidFill>
                    <a:schemeClr val="bg1"/>
                  </a:solidFill>
                </a:rPr>
                <a:t>Модул 1: Въведение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4565845" y="1628800"/>
            <a:ext cx="2880000" cy="950101"/>
            <a:chOff x="420942" y="1818432"/>
            <a:chExt cx="2304256" cy="1159318"/>
          </a:xfrm>
        </p:grpSpPr>
        <p:pic>
          <p:nvPicPr>
            <p:cNvPr id="23" name="Picture 22" descr="test.pn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20942" y="1818432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420942" y="1821613"/>
              <a:ext cx="2304256" cy="93768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>
                  <a:solidFill>
                    <a:schemeClr val="bg1"/>
                  </a:solidFill>
                </a:rPr>
                <a:t>Модул 4: Оценка на нуждите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4565845" y="2800282"/>
            <a:ext cx="2880000" cy="930334"/>
            <a:chOff x="467544" y="1844824"/>
            <a:chExt cx="2304256" cy="1159319"/>
          </a:xfrm>
        </p:grpSpPr>
        <p:pic>
          <p:nvPicPr>
            <p:cNvPr id="26" name="Picture 25" descr="test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467544" y="1844824"/>
              <a:ext cx="2304256" cy="1152128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>
                  <a:solidFill>
                    <a:schemeClr val="bg1"/>
                  </a:solidFill>
                </a:rPr>
                <a:t>Модул 5: Кръгови обществени поръчки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72320" y="3980573"/>
            <a:ext cx="2880000" cy="746660"/>
          </a:xfrm>
          <a:prstGeom prst="roundRect">
            <a:avLst/>
          </a:prstGeom>
          <a:solidFill>
            <a:srgbClr val="7F7F7F">
              <a:alpha val="10196"/>
            </a:srgbClr>
          </a:solidFill>
        </p:spPr>
        <p:txBody>
          <a:bodyPr wrap="square" rtlCol="0">
            <a:noAutofit/>
          </a:bodyPr>
          <a:lstStyle/>
          <a:p>
            <a:r>
              <a:rPr lang="bg-BG" sz="2200">
                <a:solidFill>
                  <a:schemeClr val="bg1"/>
                </a:solidFill>
              </a:rPr>
              <a:t>Модул 6: Ангажиране на пазара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 Ангажиране на пазара</a:t>
            </a:r>
          </a:p>
        </p:txBody>
      </p:sp>
      <p:grpSp>
        <p:nvGrpSpPr>
          <p:cNvPr id="10" name="Group 27">
            <a:extLst>
              <a:ext uri="{FF2B5EF4-FFF2-40B4-BE49-F238E27FC236}">
                <a16:creationId xmlns:a16="http://schemas.microsoft.com/office/drawing/2014/main" xmlns="" id="{455E69F6-114E-42C9-98C9-9663801DAE58}"/>
              </a:ext>
            </a:extLst>
          </p:cNvPr>
          <p:cNvGrpSpPr/>
          <p:nvPr/>
        </p:nvGrpSpPr>
        <p:grpSpPr>
          <a:xfrm>
            <a:off x="2915816" y="5188053"/>
            <a:ext cx="2880000" cy="1274239"/>
            <a:chOff x="467544" y="1844824"/>
            <a:chExt cx="2304256" cy="1159319"/>
          </a:xfrm>
        </p:grpSpPr>
        <p:pic>
          <p:nvPicPr>
            <p:cNvPr id="31" name="Picture 30" descr="test.png">
              <a:extLst>
                <a:ext uri="{FF2B5EF4-FFF2-40B4-BE49-F238E27FC236}">
                  <a16:creationId xmlns:a16="http://schemas.microsoft.com/office/drawing/2014/main" xmlns="" id="{A7501C85-1371-4472-A719-5642326DD1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467544" y="1844825"/>
              <a:ext cx="2304256" cy="1159318"/>
            </a:xfrm>
            <a:prstGeom prst="roundRect">
              <a:avLst/>
            </a:prstGeom>
            <a:noFill/>
            <a:ln>
              <a:noFill/>
            </a:ln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6AA3329B-C26E-4192-B7A0-02F1450839B8}"/>
                </a:ext>
              </a:extLst>
            </p:cNvPr>
            <p:cNvSpPr txBox="1"/>
            <p:nvPr/>
          </p:nvSpPr>
          <p:spPr>
            <a:xfrm>
              <a:off x="467544" y="1844824"/>
              <a:ext cx="2304256" cy="936244"/>
            </a:xfrm>
            <a:prstGeom prst="roundRect">
              <a:avLst/>
            </a:prstGeom>
            <a:solidFill>
              <a:srgbClr val="7F7F7F">
                <a:alpha val="10196"/>
              </a:srgbClr>
            </a:solidFill>
          </p:spPr>
          <p:txBody>
            <a:bodyPr wrap="square" rtlCol="0">
              <a:noAutofit/>
            </a:bodyPr>
            <a:lstStyle/>
            <a:p>
              <a:r>
                <a:rPr lang="bg-BG" sz="2200" dirty="0">
                  <a:solidFill>
                    <a:schemeClr val="bg1"/>
                  </a:solidFill>
                </a:rPr>
                <a:t>Модул 7: Оперативни теми (ключови сектори за ЕОП)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Logo, Button, Symbol, Characters, 3D, Risk, Sli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2708920"/>
            <a:ext cx="2997090" cy="3168352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20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Управление на рисковете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Разбиране на рисковете, свързани с ангажирането на пазара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5122912" cy="3888432"/>
          </a:xfrm>
        </p:spPr>
        <p:txBody>
          <a:bodyPr>
            <a:noAutofit/>
          </a:bodyPr>
          <a:lstStyle/>
          <a:p>
            <a:r>
              <a:rPr lang="bg-BG" sz="1800" noProof="0" dirty="0"/>
              <a:t>Предоставяне на несправедливо предимство на един доставчик</a:t>
            </a:r>
          </a:p>
          <a:p>
            <a:r>
              <a:rPr lang="bg-BG" sz="1800" noProof="0" dirty="0"/>
              <a:t>Обвинения в привилегироване </a:t>
            </a:r>
          </a:p>
          <a:p>
            <a:r>
              <a:rPr lang="bg-BG" sz="1800" noProof="0" dirty="0"/>
              <a:t>Ангажиране по начин, който поставя група от доставчици в неравностойно положение </a:t>
            </a:r>
          </a:p>
          <a:p>
            <a:r>
              <a:rPr lang="bg-BG" sz="1800" noProof="0" dirty="0"/>
              <a:t>Формулиране на вашата спецификация или изискване в полза на един потенциален доставчик или решение</a:t>
            </a:r>
          </a:p>
          <a:p>
            <a:r>
              <a:rPr lang="bg-BG" sz="1800" noProof="0" dirty="0"/>
              <a:t>Неосигуряване на защита на правата върху интелектуална собственост на даден доставчик или на търговска информация с чувствителен характер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21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Управление на рисковете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Прости стъпки за управление на рисковете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7715200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bg-BG" sz="2000" noProof="0" dirty="0"/>
              <a:t>бъдете честни, открити и прозрачни</a:t>
            </a:r>
          </a:p>
          <a:p>
            <a:pPr>
              <a:spcAft>
                <a:spcPts val="600"/>
              </a:spcAft>
            </a:pPr>
            <a:r>
              <a:rPr lang="bg-BG" sz="2000" noProof="0" dirty="0"/>
              <a:t>планирате как и кога ще се ангажирате с пазара</a:t>
            </a:r>
          </a:p>
          <a:p>
            <a:pPr>
              <a:spcAft>
                <a:spcPts val="600"/>
              </a:spcAft>
            </a:pPr>
            <a:r>
              <a:rPr lang="bg-BG" sz="2000" noProof="0" dirty="0"/>
              <a:t>направете процеса ясен за всички доставчици и управлявайте техните очаквания</a:t>
            </a:r>
          </a:p>
          <a:p>
            <a:pPr>
              <a:spcAft>
                <a:spcPts val="600"/>
              </a:spcAft>
            </a:pPr>
            <a:r>
              <a:rPr lang="bg-BG" sz="2000" noProof="0" dirty="0"/>
              <a:t>третирате всички доставчици по еднакъв начин — не проявявайте дискриминация</a:t>
            </a:r>
          </a:p>
          <a:p>
            <a:pPr>
              <a:spcAft>
                <a:spcPts val="600"/>
              </a:spcAft>
            </a:pPr>
            <a:r>
              <a:rPr lang="bg-BG" sz="2000" noProof="0" dirty="0"/>
              <a:t>споделяте една и съща информация с всички доставчици</a:t>
            </a:r>
          </a:p>
          <a:p>
            <a:pPr>
              <a:spcAft>
                <a:spcPts val="600"/>
              </a:spcAft>
            </a:pPr>
            <a:r>
              <a:rPr lang="bg-BG" sz="2000" noProof="0" dirty="0"/>
              <a:t>водете отчети за вашите срещи</a:t>
            </a:r>
          </a:p>
          <a:p>
            <a:pPr>
              <a:spcAft>
                <a:spcPts val="600"/>
              </a:spcAft>
            </a:pPr>
            <a:r>
              <a:rPr lang="bg-BG" sz="2000" noProof="0" dirty="0"/>
              <a:t>изяснете с доставчиците каква информация ще бъде споделяна и няма да бъде споделяна като част от процеса на ангажиране на пазара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g-BG" sz="3200" noProof="0"/>
              <a:t>Допълнителни насоки</a:t>
            </a:r>
          </a:p>
        </p:txBody>
      </p:sp>
      <p:pic>
        <p:nvPicPr>
          <p:cNvPr id="8" name="Picture 7" descr="g46424.png"/>
          <p:cNvPicPr>
            <a:picLocks noChangeAspect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>
          <a:xfrm rot="5400000">
            <a:off x="107503" y="5500565"/>
            <a:ext cx="1080121" cy="14401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5D9F63-572E-4214-8DF2-F09B34108BAD}"/>
              </a:ext>
            </a:extLst>
          </p:cNvPr>
          <p:cNvSpPr txBox="1"/>
          <p:nvPr/>
        </p:nvSpPr>
        <p:spPr>
          <a:xfrm>
            <a:off x="575554" y="1282353"/>
            <a:ext cx="49325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>
                <a:solidFill>
                  <a:srgbClr val="9BB51B"/>
                </a:solidFill>
                <a:hlinkClick r:id="rId4"/>
              </a:rPr>
              <a:t>Доклад за най-добри практики по ангажиране на пазара</a:t>
            </a:r>
            <a:r>
              <a:rPr lang="bg-BG" sz="2400" dirty="0">
                <a:solidFill>
                  <a:srgbClr val="9BB51B"/>
                </a:solidFill>
              </a:rPr>
              <a:t> (2018 г.)</a:t>
            </a:r>
          </a:p>
          <a:p>
            <a:endParaRPr lang="en-GB" sz="2400" dirty="0">
              <a:solidFill>
                <a:srgbClr val="9BB51B"/>
              </a:solidFill>
              <a:hlinkClick r:id="rId5"/>
            </a:endParaRPr>
          </a:p>
          <a:p>
            <a:r>
              <a:rPr lang="bg-BG" sz="2400" dirty="0">
                <a:solidFill>
                  <a:srgbClr val="9BB51B"/>
                </a:solidFill>
                <a:hlinkClick r:id="rId6"/>
              </a:rPr>
              <a:t>Купувайте екологосъобразно! </a:t>
            </a:r>
            <a:endParaRPr lang="pl-PL" sz="2400" dirty="0">
              <a:solidFill>
                <a:srgbClr val="9BB51B"/>
              </a:solidFill>
            </a:endParaRPr>
          </a:p>
          <a:p>
            <a:r>
              <a:rPr lang="bg-BG" sz="2400" dirty="0">
                <a:solidFill>
                  <a:srgbClr val="9BB51B"/>
                </a:solidFill>
              </a:rPr>
              <a:t>(3</a:t>
            </a:r>
            <a:r>
              <a:rPr lang="bg-BG" sz="2400" baseline="30000" dirty="0">
                <a:solidFill>
                  <a:srgbClr val="9BB51B"/>
                </a:solidFill>
              </a:rPr>
              <a:t>то</a:t>
            </a:r>
            <a:r>
              <a:rPr lang="bg-BG" sz="2400" dirty="0">
                <a:solidFill>
                  <a:srgbClr val="9BB51B"/>
                </a:solidFill>
              </a:rPr>
              <a:t> издание, 2016 г.)</a:t>
            </a:r>
          </a:p>
          <a:p>
            <a:endParaRPr lang="en-GB" sz="2400" dirty="0">
              <a:solidFill>
                <a:srgbClr val="9BB51B"/>
              </a:solidFill>
              <a:hlinkClick r:id="rId7"/>
            </a:endParaRPr>
          </a:p>
          <a:p>
            <a:r>
              <a:rPr lang="bg-BG" sz="2400" dirty="0">
                <a:solidFill>
                  <a:srgbClr val="9BB51B"/>
                </a:solidFill>
                <a:hlinkClick r:id="rId7"/>
              </a:rPr>
              <a:t>Ръководството </a:t>
            </a:r>
            <a:r>
              <a:rPr lang="bg-BG" sz="2400" dirty="0" err="1">
                <a:solidFill>
                  <a:srgbClr val="9BB51B"/>
                </a:solidFill>
                <a:hlinkClick r:id="rId7"/>
              </a:rPr>
              <a:t>Procura</a:t>
            </a:r>
            <a:r>
              <a:rPr lang="bg-BG" sz="2400" dirty="0">
                <a:solidFill>
                  <a:srgbClr val="9BB51B"/>
                </a:solidFill>
                <a:hlinkClick r:id="rId7"/>
              </a:rPr>
              <a:t>+ </a:t>
            </a:r>
            <a:endParaRPr lang="pl-PL" sz="2400">
              <a:solidFill>
                <a:srgbClr val="9BB51B"/>
              </a:solidFill>
            </a:endParaRPr>
          </a:p>
          <a:p>
            <a:r>
              <a:rPr lang="bg-BG" sz="2400">
                <a:solidFill>
                  <a:srgbClr val="9BB51B"/>
                </a:solidFill>
              </a:rPr>
              <a:t>(</a:t>
            </a:r>
            <a:r>
              <a:rPr lang="bg-BG" sz="2400" dirty="0">
                <a:solidFill>
                  <a:srgbClr val="9BB51B"/>
                </a:solidFill>
              </a:rPr>
              <a:t>3</a:t>
            </a:r>
            <a:r>
              <a:rPr lang="bg-BG" sz="2400" baseline="30000" dirty="0">
                <a:solidFill>
                  <a:srgbClr val="9BB51B"/>
                </a:solidFill>
              </a:rPr>
              <a:t>то</a:t>
            </a:r>
            <a:r>
              <a:rPr lang="bg-BG" sz="2400" dirty="0">
                <a:solidFill>
                  <a:srgbClr val="9BB51B"/>
                </a:solidFill>
              </a:rPr>
              <a:t> издание, 2016 г.)</a:t>
            </a:r>
          </a:p>
          <a:p>
            <a:endParaRPr lang="en-GB" sz="24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721668" y="5032512"/>
            <a:ext cx="7848872" cy="10801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Инструментариум, разработен за Европейската комисия от ICLEI — Международна асоциация на органите на местното самоуправление за устойчиво развитие</a:t>
            </a:r>
          </a:p>
          <a:p>
            <a:pPr marL="182563" lvl="0" algn="ctr">
              <a:spcBef>
                <a:spcPct val="20000"/>
              </a:spcBef>
              <a:defRPr/>
            </a:pPr>
            <a:r>
              <a:rPr lang="bg-BG" sz="1100" b="1">
                <a:solidFill>
                  <a:schemeClr val="accent1"/>
                </a:solidFill>
              </a:rPr>
              <a:t>Автор на модула: </a:t>
            </a:r>
            <a:r>
              <a:rPr lang="bg-BG" sz="1100">
                <a:solidFill>
                  <a:schemeClr val="accent1"/>
                </a:solidFill>
              </a:rPr>
              <a:t>ICLEI — Международна асоциация на органите на местното самоуправление за устойчиво развитие</a:t>
            </a:r>
            <a:r>
              <a:rPr lang="bg-BG" sz="1100" b="1">
                <a:solidFill>
                  <a:schemeClr val="accent1"/>
                </a:solidFill>
              </a:rPr>
              <a:t> </a:t>
            </a:r>
          </a:p>
          <a:p>
            <a:pPr marL="182563" lvl="0" algn="ctr">
              <a:spcBef>
                <a:spcPct val="20000"/>
              </a:spcBef>
              <a:defRPr/>
            </a:pPr>
            <a:r>
              <a:rPr kumimoji="0" lang="bg-BG" sz="1100" b="1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Собственик, редактор: </a:t>
            </a:r>
            <a:r>
              <a:rPr kumimoji="0" lang="bg-BG" sz="11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Европейска комисия, ГД „Околна среда“, 2019 г.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1100" b="1" dirty="0">
                <a:solidFill>
                  <a:schemeClr val="accent1"/>
                </a:solidFill>
              </a:rPr>
              <a:t>Снимки: </a:t>
            </a:r>
            <a:r>
              <a:rPr lang="bg-BG" sz="1100" dirty="0">
                <a:solidFill>
                  <a:schemeClr val="accent1"/>
                </a:solidFill>
              </a:rPr>
              <a:t>с разрешението на Pixabay.com от </a:t>
            </a:r>
            <a:r>
              <a:rPr lang="bg-BG" sz="1100" dirty="0" err="1">
                <a:solidFill>
                  <a:schemeClr val="accent1"/>
                </a:solidFill>
              </a:rPr>
              <a:t>Creative</a:t>
            </a:r>
            <a:r>
              <a:rPr lang="bg-BG" sz="1100" dirty="0">
                <a:solidFill>
                  <a:schemeClr val="accent1"/>
                </a:solidFill>
              </a:rPr>
              <a:t> </a:t>
            </a:r>
            <a:r>
              <a:rPr lang="bg-BG" sz="1100" dirty="0" err="1">
                <a:solidFill>
                  <a:schemeClr val="accent1"/>
                </a:solidFill>
              </a:rPr>
              <a:t>Commons</a:t>
            </a:r>
            <a:r>
              <a:rPr lang="bg-BG" sz="1100" dirty="0">
                <a:solidFill>
                  <a:schemeClr val="accent1"/>
                </a:solidFill>
              </a:rPr>
              <a:t> CCO</a:t>
            </a:r>
          </a:p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sz="1100" b="1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Отказ от отговорност: </a:t>
            </a:r>
            <a:r>
              <a:rPr kumimoji="0" lang="bg-BG" sz="1100" b="0" i="0" u="none" strike="noStrike" cap="none" normalizeH="0" baseline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Настоящият инструментариум представлява индикативен документ на службите на Комисията и не може да се приема за обвързващ за тази институция по какъвто и да е начин. </a:t>
            </a:r>
            <a:r>
              <a:rPr kumimoji="0" lang="bg-BG" sz="1100" i="0" u="none" strike="noStrike" cap="none" normalizeH="0" noProof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Нито Европейската комисия, нито което и да е лице, действащо от нейно име, носят отговорност за начина, по който би могла да бъде използвана информацията в този документ.</a:t>
            </a:r>
          </a:p>
        </p:txBody>
      </p:sp>
      <p:sp>
        <p:nvSpPr>
          <p:cNvPr id="10" name="Content Placeholder 20"/>
          <p:cNvSpPr>
            <a:spLocks noGrp="1"/>
          </p:cNvSpPr>
          <p:nvPr>
            <p:ph sz="half" idx="2"/>
          </p:nvPr>
        </p:nvSpPr>
        <p:spPr>
          <a:xfrm>
            <a:off x="5940152" y="1282353"/>
            <a:ext cx="2520280" cy="3010743"/>
          </a:xfrm>
        </p:spPr>
        <p:txBody>
          <a:bodyPr>
            <a:normAutofit fontScale="925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bg-BG" b="1" noProof="0"/>
              <a:t>Бюро за помощ относно ЕОП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bg-BG" noProof="0"/>
              <a:t>За допълнителна помощ относно ЕОП се свържете 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g-BG" noProof="0"/>
              <a:t> </a:t>
            </a:r>
            <a:r>
              <a:rPr lang="bg-BG" b="1" noProof="0">
                <a:hlinkClick r:id="rId8"/>
              </a:rPr>
              <a:t>бюрото на ЕС за безплатна помощ</a:t>
            </a: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661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>
          <a:xfrm>
            <a:off x="457200" y="1387799"/>
            <a:ext cx="7643192" cy="3121321"/>
          </a:xfrm>
        </p:spPr>
        <p:txBody>
          <a:bodyPr lIns="72000" rIns="7200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Какво е ангажиране на пазара и защо да го правим?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Правна рамка за ангажирането на пазара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Подготовка за ангажиране на пазара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Как да се ангажираме с пазара?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800" noProof="0" dirty="0"/>
              <a:t>Управление на рисковете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Съдържание на модул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0888"/>
            <a:ext cx="41148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noProof="0" dirty="0"/>
              <a:t>То има за цел: </a:t>
            </a:r>
          </a:p>
          <a:p>
            <a:pPr marL="514350" indent="-514350"/>
            <a:r>
              <a:rPr lang="bg-BG" sz="2000" b="1" noProof="0" dirty="0">
                <a:solidFill>
                  <a:schemeClr val="tx2"/>
                </a:solidFill>
              </a:rPr>
              <a:t>определяне</a:t>
            </a:r>
            <a:r>
              <a:rPr lang="bg-BG" sz="2000" noProof="0" dirty="0"/>
              <a:t> на потенциални оференти и/или решения </a:t>
            </a:r>
          </a:p>
          <a:p>
            <a:pPr marL="514350" indent="-514350"/>
            <a:r>
              <a:rPr lang="bg-BG" sz="2000" b="1" noProof="0" dirty="0">
                <a:solidFill>
                  <a:schemeClr val="tx2"/>
                </a:solidFill>
              </a:rPr>
              <a:t>изграждане на капацитет </a:t>
            </a:r>
            <a:r>
              <a:rPr lang="bg-BG" sz="2000" noProof="0" dirty="0"/>
              <a:t>на пазара за изпълнение на изискването(</a:t>
            </a:r>
            <a:r>
              <a:rPr lang="bg-BG" sz="2000" noProof="0" dirty="0" err="1"/>
              <a:t>ията</a:t>
            </a:r>
            <a:r>
              <a:rPr lang="bg-BG" sz="2000" noProof="0" dirty="0"/>
              <a:t>) </a:t>
            </a:r>
          </a:p>
          <a:p>
            <a:pPr marL="514350" indent="-514350"/>
            <a:r>
              <a:rPr lang="bg-BG" sz="2000" b="1" noProof="0" dirty="0">
                <a:solidFill>
                  <a:schemeClr val="tx2"/>
                </a:solidFill>
              </a:rPr>
              <a:t>предоставяне на информация</a:t>
            </a:r>
            <a:r>
              <a:rPr lang="bg-BG" sz="2000" noProof="0" dirty="0"/>
              <a:t> за проекта на обществената поръчка и договора</a:t>
            </a:r>
          </a:p>
          <a:p>
            <a:pPr marL="514350" indent="-514350"/>
            <a:r>
              <a:rPr lang="bg-BG" sz="2000" b="1" noProof="0" dirty="0">
                <a:solidFill>
                  <a:schemeClr val="tx2"/>
                </a:solidFill>
              </a:rPr>
              <a:t>помагане на доставчиците </a:t>
            </a:r>
            <a:r>
              <a:rPr lang="bg-BG" sz="2000" noProof="0" dirty="0"/>
              <a:t>да подадат силни оферти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Какво е ангажиране на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sz="2400" noProof="0" dirty="0"/>
              <a:t>Ангажирането на пазара е процес, който се осъществява преди, по време на и след процедурата по възлагане на обществени поръчки.</a:t>
            </a:r>
          </a:p>
        </p:txBody>
      </p:sp>
      <p:pic>
        <p:nvPicPr>
          <p:cNvPr id="6146" name="Picture 2" descr="Meeting, Talk, Entertainment, Together, Cooperati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204864"/>
            <a:ext cx="3761656" cy="3761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5554960" cy="3888432"/>
          </a:xfrm>
        </p:spPr>
        <p:txBody>
          <a:bodyPr>
            <a:noAutofit/>
          </a:bodyPr>
          <a:lstStyle/>
          <a:p>
            <a:r>
              <a:rPr lang="bg-BG" sz="2000" noProof="0" dirty="0"/>
              <a:t>да промени и да подобри начина, по който планирате и управлявате процедурата по възлагане на обществените поръчки</a:t>
            </a:r>
          </a:p>
          <a:p>
            <a:r>
              <a:rPr lang="bg-BG" sz="2000" noProof="0" dirty="0"/>
              <a:t>да подобри разбирането ви за пазара и да ви помогне да станете по-интелигентен купувач</a:t>
            </a:r>
          </a:p>
          <a:p>
            <a:r>
              <a:rPr lang="bg-BG" sz="2000" noProof="0" dirty="0"/>
              <a:t>да увеличи вашето доверие и доверието на доставчиците във вас и да се превърнете в предпочитан купувач и</a:t>
            </a:r>
          </a:p>
          <a:p>
            <a:r>
              <a:rPr lang="bg-BG" sz="2000" noProof="0" dirty="0"/>
              <a:t>да създаде пазарните условия, необходими за постигане на устойчиви и иновативни решения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Защо да се ангажираме с пазара?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Ефективното ангажиране на пазара може:</a:t>
            </a:r>
          </a:p>
        </p:txBody>
      </p:sp>
      <p:pic>
        <p:nvPicPr>
          <p:cNvPr id="2052" name="Picture 4" descr="Fax, White Male, 3D Model, Isolated, 3D, Mode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2276872"/>
            <a:ext cx="2144326" cy="2969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5122912" cy="3888432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bg-BG" sz="2000" noProof="0" dirty="0"/>
              <a:t>Член 40 от Директива 2014/24/ЕС гласи следното: </a:t>
            </a:r>
          </a:p>
          <a:p>
            <a:pPr marL="0">
              <a:buNone/>
            </a:pPr>
            <a:endParaRPr lang="en-GB" sz="2000" noProof="0" dirty="0"/>
          </a:p>
          <a:p>
            <a:pPr marL="0">
              <a:buNone/>
            </a:pPr>
            <a:r>
              <a:rPr lang="bg-BG" sz="2000" noProof="0" dirty="0"/>
              <a:t>„Преди да открият процедура за възлагане на обществена поръчка, </a:t>
            </a:r>
            <a:r>
              <a:rPr lang="bg-BG" sz="2000" b="1" noProof="0" dirty="0"/>
              <a:t>възлагащите органи могат да проведат пазарни консултации </a:t>
            </a:r>
            <a:r>
              <a:rPr lang="bg-BG" sz="2000" noProof="0" dirty="0"/>
              <a:t>с цел подготовка на възлагането на обществената поръчка и информиране на икономическите оператори за своите планове и изисквания във връзка с обществената поръчка“.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Правна рамка за ангажирането на пазара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sz="2400" noProof="0" dirty="0"/>
              <a:t>Ангажирането на пазара е предвидено в директивите на Европейския съюз относно обществените поръчки.</a:t>
            </a:r>
          </a:p>
        </p:txBody>
      </p:sp>
      <p:pic>
        <p:nvPicPr>
          <p:cNvPr id="28674" name="Picture 2" descr="Horizontal, Justice, Right, Law, Auction, Judg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2708920"/>
            <a:ext cx="2036798" cy="3267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orizontal, Justice, Right, Law, Clause, Cou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2348880"/>
            <a:ext cx="2880320" cy="288032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5554960" cy="3888432"/>
          </a:xfrm>
        </p:spPr>
        <p:txBody>
          <a:bodyPr>
            <a:noAutofit/>
          </a:bodyPr>
          <a:lstStyle/>
          <a:p>
            <a:r>
              <a:rPr lang="bg-BG" sz="1800" noProof="0" dirty="0"/>
              <a:t>Трябва да се извърши по прозрачен и недискриминационен начин.</a:t>
            </a:r>
          </a:p>
          <a:p>
            <a:r>
              <a:rPr lang="bg-BG" sz="1800" noProof="0" dirty="0"/>
              <a:t>Резултатите от консултацията не трябва да предоставят несправедливо предимство на нито един от доставчиците, които са участвали:</a:t>
            </a:r>
          </a:p>
          <a:p>
            <a:pPr lvl="1"/>
            <a:r>
              <a:rPr lang="bg-BG" sz="1800" noProof="0" dirty="0"/>
              <a:t>бъдете честни, открити и прозрачни</a:t>
            </a:r>
          </a:p>
          <a:p>
            <a:pPr lvl="1"/>
            <a:r>
              <a:rPr lang="bg-BG" sz="1800" noProof="0" dirty="0"/>
              <a:t>записвайте дискусиите</a:t>
            </a:r>
          </a:p>
          <a:p>
            <a:pPr lvl="1"/>
            <a:r>
              <a:rPr lang="bg-BG" sz="1800" noProof="0" dirty="0"/>
              <a:t>предприемете стъпки, за да гарантирате вашата почтеност, напр. предоставяне на една и съща информация на всички доставчици</a:t>
            </a:r>
          </a:p>
          <a:p>
            <a:pPr lvl="1"/>
            <a:r>
              <a:rPr lang="bg-BG" sz="1800" noProof="0" dirty="0"/>
              <a:t>предоставете равен достъп на всички доставчици и третирайте всички доставчици равнопоставено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Правна рамка за ангажирането на пазара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Правни съображения за ангажирането на пазара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agnifying Glass, Search, To Find, To Watch, Increas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2132856"/>
            <a:ext cx="3356966" cy="432048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5122912" cy="3888432"/>
          </a:xfrm>
        </p:spPr>
        <p:txBody>
          <a:bodyPr>
            <a:noAutofit/>
          </a:bodyPr>
          <a:lstStyle/>
          <a:p>
            <a:r>
              <a:rPr lang="bg-BG" sz="2600" noProof="0"/>
              <a:t>Оценете нуждите си и се консултирайте с потребителите</a:t>
            </a:r>
          </a:p>
          <a:p>
            <a:r>
              <a:rPr lang="bg-BG" sz="2600" noProof="0"/>
              <a:t>Проучете решенията, които вече са налични на пазара</a:t>
            </a:r>
          </a:p>
          <a:p>
            <a:r>
              <a:rPr lang="bg-BG" sz="2600" noProof="0"/>
              <a:t>Преценете как следва да се изпълни поръчката и каква е нейната функция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Подготовка за ангажиране на пазара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Определете какво е необходимо преди ангажирането.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Binoculars, Search, See, To Find, Watch, Overvie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2564904"/>
            <a:ext cx="2199209" cy="3168352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5554960" cy="38884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bg-BG" sz="2000" b="1" noProof="0" dirty="0">
                <a:solidFill>
                  <a:schemeClr val="tx2"/>
                </a:solidFill>
              </a:rPr>
              <a:t>Зрялост</a:t>
            </a:r>
            <a:r>
              <a:rPr lang="bg-BG" sz="2000" noProof="0" dirty="0"/>
              <a:t>: готов ли е пазарът да предостави това, което се изисква? </a:t>
            </a:r>
          </a:p>
          <a:p>
            <a:pPr>
              <a:spcAft>
                <a:spcPts val="600"/>
              </a:spcAft>
            </a:pPr>
            <a:r>
              <a:rPr lang="bg-BG" sz="2000" b="1" noProof="0" dirty="0">
                <a:solidFill>
                  <a:schemeClr val="tx2"/>
                </a:solidFill>
              </a:rPr>
              <a:t>Осъществимост</a:t>
            </a:r>
            <a:r>
              <a:rPr lang="bg-BG" sz="2000" noProof="0" dirty="0"/>
              <a:t>: ще има ли пазарът техническата способност да изпълни вашето изискване? </a:t>
            </a:r>
          </a:p>
          <a:p>
            <a:pPr>
              <a:spcAft>
                <a:spcPts val="600"/>
              </a:spcAft>
            </a:pPr>
            <a:r>
              <a:rPr lang="bg-BG" sz="2000" b="1" noProof="0" dirty="0">
                <a:solidFill>
                  <a:schemeClr val="tx2"/>
                </a:solidFill>
              </a:rPr>
              <a:t>Технически/продуктови иновации: </a:t>
            </a:r>
            <a:r>
              <a:rPr lang="bg-BG" sz="2000" noProof="0" dirty="0"/>
              <a:t>очакват ли се технологични подобрения или разработки на продукти/услуги? </a:t>
            </a:r>
          </a:p>
          <a:p>
            <a:pPr>
              <a:spcAft>
                <a:spcPts val="600"/>
              </a:spcAft>
            </a:pPr>
            <a:r>
              <a:rPr lang="bg-BG" sz="2000" b="1" noProof="0" dirty="0">
                <a:solidFill>
                  <a:schemeClr val="tx2"/>
                </a:solidFill>
              </a:rPr>
              <a:t>Конкуренция и капацитет: </a:t>
            </a:r>
            <a:r>
              <a:rPr lang="bg-BG" sz="2000" noProof="0" dirty="0"/>
              <a:t>колко доставчици предоставят това, което се изисква? </a:t>
            </a:r>
          </a:p>
          <a:p>
            <a:pPr>
              <a:spcAft>
                <a:spcPts val="600"/>
              </a:spcAft>
            </a:pPr>
            <a:r>
              <a:rPr lang="bg-BG" sz="2000" b="1" noProof="0" dirty="0">
                <a:solidFill>
                  <a:schemeClr val="tx2"/>
                </a:solidFill>
              </a:rPr>
              <a:t>Устойчивост: </a:t>
            </a:r>
            <a:r>
              <a:rPr lang="bg-BG" sz="2000" noProof="0" dirty="0"/>
              <a:t>могат ли доставчиците да предоставят решения на проблеми, свързани с устойчивостта?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/>
              <a:t>Модул 6: Ангажиране на пазара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610-95E4-4D46-B96C-4D9FBF39C128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/>
              <a:t>Подготовка за ангажиране на пазара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/>
            <a:r>
              <a:rPr lang="bg-BG" noProof="0"/>
              <a:t>Извършете първоначален анализ на пазара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PP Training colours">
      <a:dk1>
        <a:srgbClr val="484847"/>
      </a:dk1>
      <a:lt1>
        <a:sysClr val="window" lastClr="FFFFFF"/>
      </a:lt1>
      <a:dk2>
        <a:srgbClr val="008A88"/>
      </a:dk2>
      <a:lt2>
        <a:srgbClr val="EEECE1"/>
      </a:lt2>
      <a:accent1>
        <a:srgbClr val="1C665A"/>
      </a:accent1>
      <a:accent2>
        <a:srgbClr val="9BB51B"/>
      </a:accent2>
      <a:accent3>
        <a:srgbClr val="BBD828"/>
      </a:accent3>
      <a:accent4>
        <a:srgbClr val="D8E6B0"/>
      </a:accent4>
      <a:accent5>
        <a:srgbClr val="31859B"/>
      </a:accent5>
      <a:accent6>
        <a:srgbClr val="AFC63A"/>
      </a:accent6>
      <a:hlink>
        <a:srgbClr val="366092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1908</Words>
  <Application>Microsoft Office PowerPoint</Application>
  <PresentationFormat>On-screen Show (4:3)</PresentationFormat>
  <Paragraphs>243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Инструментариум за обучение относно ЕОП 7.6. Ангажиране на пазара</vt:lpstr>
      <vt:lpstr>Инструментариум за обучение относно ЕОП</vt:lpstr>
      <vt:lpstr>Съдържание на модул 6</vt:lpstr>
      <vt:lpstr>Какво е ангажиране на пазара?</vt:lpstr>
      <vt:lpstr>Защо да се ангажираме с пазара?</vt:lpstr>
      <vt:lpstr>Правна рамка за ангажирането на пазара</vt:lpstr>
      <vt:lpstr>Правна рамка за ангажирането на пазара</vt:lpstr>
      <vt:lpstr>Подготовка за ангажиране на пазара</vt:lpstr>
      <vt:lpstr>Подготовка за ангажиране на пазара</vt:lpstr>
      <vt:lpstr>Подготовка за ангажиране на пазара</vt:lpstr>
      <vt:lpstr>Подготовка за ангажиране на пазара</vt:lpstr>
      <vt:lpstr>Как да се ангажираме с пазара?</vt:lpstr>
      <vt:lpstr>Как да се ангажираме с пазара?</vt:lpstr>
      <vt:lpstr>Как да се ангажираме с пазара?</vt:lpstr>
      <vt:lpstr>Как да се ангажираме с пазара?</vt:lpstr>
      <vt:lpstr>Как да се ангажираме с пазара?</vt:lpstr>
      <vt:lpstr>Как да се ангажираме с пазара?</vt:lpstr>
      <vt:lpstr>Как да се ангажираме с пазара?</vt:lpstr>
      <vt:lpstr>Как да се ангажираме с пазара?</vt:lpstr>
      <vt:lpstr>Управление на рисковете</vt:lpstr>
      <vt:lpstr>Управление на рисковете</vt:lpstr>
      <vt:lpstr>Допълнителни насоки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2019-03-13T11:49:13Z</dcterms:created>
  <dcterms:modified xsi:type="dcterms:W3CDTF">2020-03-10T13:58:53Z</dcterms:modified>
</cp:coreProperties>
</file>