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8" r:id="rId3"/>
    <p:sldId id="274" r:id="rId4"/>
    <p:sldId id="304" r:id="rId5"/>
    <p:sldId id="275" r:id="rId6"/>
    <p:sldId id="306" r:id="rId7"/>
    <p:sldId id="316" r:id="rId8"/>
    <p:sldId id="317" r:id="rId9"/>
    <p:sldId id="305" r:id="rId10"/>
    <p:sldId id="309" r:id="rId11"/>
    <p:sldId id="320" r:id="rId12"/>
    <p:sldId id="313" r:id="rId13"/>
    <p:sldId id="314" r:id="rId14"/>
    <p:sldId id="315" r:id="rId15"/>
    <p:sldId id="322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8"/>
    <a:srgbClr val="E8F0D0"/>
    <a:srgbClr val="484847"/>
    <a:srgbClr val="FFFFFF"/>
    <a:srgbClr val="BBD828"/>
    <a:srgbClr val="9BB51B"/>
    <a:srgbClr val="7F7F7F"/>
    <a:srgbClr val="F2F2F2"/>
    <a:srgbClr val="DBDBDA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79167" autoAdjust="0"/>
  </p:normalViewPr>
  <p:slideViewPr>
    <p:cSldViewPr>
      <p:cViewPr>
        <p:scale>
          <a:sx n="60" d="100"/>
          <a:sy n="60" d="100"/>
        </p:scale>
        <p:origin x="-15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403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95049-C8A4-4B42-9EA8-FDEB6DAD92DE}" type="datetimeFigureOut">
              <a:rPr lang="en-IE" smtClean="0"/>
              <a:pPr/>
              <a:t>10/03/2020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EF89D-39EE-42B2-A0B0-6100E5637B4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15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F5ACA-E06C-4B03-8FD7-3D0508624978}" type="datetimeFigureOut">
              <a:rPr lang="en-IE" smtClean="0"/>
              <a:pPr/>
              <a:t>10/03/2020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45C34-7ABA-4084-B4AD-6675A8C1698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506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3354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8750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9200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563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3540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6665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3426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3627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1249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4870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9771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7543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6806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st.png"/>
          <p:cNvPicPr>
            <a:picLocks noChangeAspect="1"/>
          </p:cNvPicPr>
          <p:nvPr userDrawn="1"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>
          <a:xfrm flipH="1" flipV="1">
            <a:off x="0" y="1124743"/>
            <a:ext cx="9144000" cy="1656184"/>
          </a:xfrm>
          <a:prstGeom prst="rect">
            <a:avLst/>
          </a:prstGeom>
          <a:ln w="12700">
            <a:solidFill>
              <a:srgbClr val="FFFFFF"/>
            </a:solidFill>
          </a:ln>
        </p:spPr>
      </p:pic>
      <p:pic>
        <p:nvPicPr>
          <p:cNvPr id="12" name="Picture 11" descr="test.png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10800000" flipH="1" flipV="1">
            <a:off x="-1" y="2708921"/>
            <a:ext cx="9144001" cy="129614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08920"/>
            <a:ext cx="9144000" cy="1254001"/>
          </a:xfrm>
          <a:noFill/>
          <a:ln w="9525">
            <a:solidFill>
              <a:schemeClr val="bg1"/>
            </a:solidFill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EB7A-6AC4-464F-B12E-DAD797DD5BFA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 descr="g46424.png"/>
          <p:cNvPicPr>
            <a:picLocks noChangeAspect="1"/>
          </p:cNvPicPr>
          <p:nvPr userDrawn="1"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>
          <a:xfrm flipH="1" flipV="1">
            <a:off x="0" y="3977680"/>
            <a:ext cx="9144000" cy="288032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027" name="Picture 3" descr="C:\Users\Graphic\Desktop\Buying-Green-Handbook-3rd-Edition-ONLINE-high-res JMH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926" y="4221088"/>
            <a:ext cx="4464149" cy="786003"/>
          </a:xfrm>
          <a:prstGeom prst="rect">
            <a:avLst/>
          </a:prstGeom>
          <a:noFill/>
        </p:spPr>
      </p:pic>
      <p:pic>
        <p:nvPicPr>
          <p:cNvPr id="1026" name="Picture 2" descr="I:\A-Sustainable Economy and Procurement\Projects\GPP training and training materials - 24220\1 - GPP Toolkit\Design templates\path13856.png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33869" y="326640"/>
            <a:ext cx="1676262" cy="1158144"/>
          </a:xfrm>
          <a:prstGeom prst="rect">
            <a:avLst/>
          </a:prstGeom>
          <a:noFill/>
        </p:spPr>
      </p:pic>
      <p:pic>
        <p:nvPicPr>
          <p:cNvPr id="3" name="Picture 3" descr="I:\A-Sustainable Economy and Procurement\Projects\GPP training and training materials - 24220\1 - GPP Toolkit\Design templates\footer element.png"/>
          <p:cNvPicPr>
            <a:picLocks noChangeAspect="1" noChangeArrowheads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2365" y="6315501"/>
            <a:ext cx="719269" cy="54249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5558-8707-42F3-B9B6-FC80BF25BE10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88B7-7FAB-4415-BEAE-7D8009F33737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DB7D-D489-4E0B-A194-EC20980ED2B1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6D17-6C54-46FE-8696-F7DDA498E16B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016" y="2648894"/>
            <a:ext cx="7772400" cy="720079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tx2"/>
                </a:solidFill>
              </a:defRPr>
            </a:lvl1pPr>
          </a:lstStyle>
          <a:p>
            <a:r>
              <a:rPr lang="en-IE" dirty="0"/>
              <a:t>PRODUCT TYPE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4016" y="3368973"/>
            <a:ext cx="7772400" cy="564083"/>
          </a:xfrm>
        </p:spPr>
        <p:txBody>
          <a:bodyPr anchor="b">
            <a:noAutofit/>
          </a:bodyPr>
          <a:lstStyle>
            <a:lvl1pPr marL="0" indent="0">
              <a:buNone/>
              <a:defRPr sz="3200" i="1">
                <a:solidFill>
                  <a:srgbClr val="48484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Only for module 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ED39-FABE-4C10-B109-733C66F6DE3C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pic>
        <p:nvPicPr>
          <p:cNvPr id="7" name="Picture 6" descr="test.png"/>
          <p:cNvPicPr>
            <a:picLocks noChangeAspect="1"/>
          </p:cNvPicPr>
          <p:nvPr userDrawn="1"/>
        </p:nvPicPr>
        <p:blipFill>
          <a:blip r:embed="rId2" cstate="email">
            <a:lum contrast="10000"/>
          </a:blip>
          <a:srcRect t="10900"/>
          <a:stretch>
            <a:fillRect/>
          </a:stretch>
        </p:blipFill>
        <p:spPr>
          <a:xfrm>
            <a:off x="36000" y="4137013"/>
            <a:ext cx="9000000" cy="2676363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003232" cy="42813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D476-C427-42CC-963D-516DE0B03F33}" type="datetime1">
              <a:rPr lang="en-IE" smtClean="0"/>
              <a:pPr/>
              <a:t>10/03/2020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4320480" cy="365125"/>
          </a:xfrm>
        </p:spPr>
        <p:txBody>
          <a:bodyPr/>
          <a:lstStyle/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 descr="g46424.png"/>
          <p:cNvPicPr>
            <a:picLocks noChangeAspect="1"/>
          </p:cNvPicPr>
          <p:nvPr userDrawn="1"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Picture 7" descr="test.png"/>
          <p:cNvPicPr>
            <a:picLocks noChangeAspect="1"/>
          </p:cNvPicPr>
          <p:nvPr userDrawn="1"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1052736"/>
            <a:ext cx="79525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est.pn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4114800" cy="42813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80A7-644D-495E-8764-96A40D5F620E}" type="datetime1">
              <a:rPr lang="en-IE" smtClean="0"/>
              <a:pPr/>
              <a:t>10/03/2020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4320480" cy="365125"/>
          </a:xfrm>
        </p:spPr>
        <p:txBody>
          <a:bodyPr/>
          <a:lstStyle/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 descr="g46424.png"/>
          <p:cNvPicPr>
            <a:picLocks noChangeAspect="1"/>
          </p:cNvPicPr>
          <p:nvPr userDrawn="1"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Picture 7" descr="test.png"/>
          <p:cNvPicPr>
            <a:picLocks noChangeAspect="1"/>
          </p:cNvPicPr>
          <p:nvPr userDrawn="1"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1052736"/>
            <a:ext cx="79525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est.pn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44008" y="1853134"/>
            <a:ext cx="3814926" cy="639762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b"/>
          <a:lstStyle>
            <a:lvl1pPr marL="92075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Emphasis box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2492896"/>
            <a:ext cx="3814926" cy="3672408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DCB4-0D4C-4F8A-BD45-EB9358823683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 descr="g46424.png"/>
          <p:cNvPicPr>
            <a:picLocks noChangeAspect="1"/>
          </p:cNvPicPr>
          <p:nvPr userDrawn="1"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003232" cy="42813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67544" y="1052736"/>
            <a:ext cx="79525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st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7161"/>
            <a:ext cx="3814926" cy="639762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b"/>
          <a:lstStyle>
            <a:lvl1pPr marL="92075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6923"/>
            <a:ext cx="3814926" cy="348637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9992" y="1967161"/>
            <a:ext cx="3816424" cy="639762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b"/>
          <a:lstStyle>
            <a:lvl1pPr marL="92075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9992" y="2606923"/>
            <a:ext cx="3816424" cy="348637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4FB7-86E9-462B-B94E-617650CAF191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12" name="Picture 11" descr="g46424.png"/>
          <p:cNvPicPr>
            <a:picLocks noChangeAspect="1"/>
          </p:cNvPicPr>
          <p:nvPr userDrawn="1"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Picture 12" descr="test.png"/>
          <p:cNvPicPr>
            <a:picLocks noChangeAspect="1"/>
          </p:cNvPicPr>
          <p:nvPr userDrawn="1"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85010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67544" y="1052736"/>
            <a:ext cx="79525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test.pn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B31B-1A38-4AB7-91C6-0A3F788D850C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6" name="Picture 5" descr="g46424.png"/>
          <p:cNvPicPr>
            <a:picLocks noChangeAspect="1"/>
          </p:cNvPicPr>
          <p:nvPr userDrawn="1"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test.png"/>
          <p:cNvPicPr>
            <a:picLocks noChangeAspect="1"/>
          </p:cNvPicPr>
          <p:nvPr userDrawn="1"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36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7544" y="1052736"/>
            <a:ext cx="799288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est.pn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C33D-5D40-4E3A-8711-3777184CA250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pic>
        <p:nvPicPr>
          <p:cNvPr id="7" name="Picture 6" descr="test.png"/>
          <p:cNvPicPr>
            <a:picLocks noChangeAspect="1"/>
          </p:cNvPicPr>
          <p:nvPr userDrawn="1"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36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7544" y="1052736"/>
            <a:ext cx="799288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6309320"/>
            <a:ext cx="1738743" cy="457068"/>
          </a:xfrm>
          <a:prstGeom prst="rect">
            <a:avLst/>
          </a:prstGeom>
          <a:noFill/>
        </p:spPr>
      </p:pic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76056" y="1844824"/>
            <a:ext cx="3382878" cy="639762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b"/>
          <a:lstStyle>
            <a:lvl1pPr marL="92075" indent="0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Contact / Information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2484587"/>
            <a:ext cx="3382878" cy="2744614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pic>
        <p:nvPicPr>
          <p:cNvPr id="14" name="Picture 13" descr="test.pn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A8DB-2319-4F03-8EEA-B2787323BDF5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01D4-073C-47E7-A5A4-E52D585B1955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6040" y="6356350"/>
            <a:ext cx="4342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4" r:id="rId4"/>
    <p:sldLayoutId id="2147483660" r:id="rId5"/>
    <p:sldLayoutId id="2147483662" r:id="rId6"/>
    <p:sldLayoutId id="2147483654" r:id="rId7"/>
    <p:sldLayoutId id="2147483663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docsroom/documents/2561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ec.europa.eu/environment/gpp/eu_public_directives_bg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ec.europa.eu/environment/gpp/pdf/newsalert/Issue78_Case_Study_154_Munich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ec.europa.eu/environment/gpp/pdf/news_alert/Issue69_Case_Study_138_Wageningen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ec.europa.eu/environment/gpp/pdf/news_alert/Issue76_Case_Study_151_Vaasa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://ec.europa.eu/environment/gpp/index_en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ec.europa.eu/environment/gpp/pdf/CP_European_Commission_Brochure_webversion_small.pdf" TargetMode="External"/><Relationship Id="rId5" Type="http://schemas.openxmlformats.org/officeDocument/2006/relationships/hyperlink" Target="http://ec.europa.eu/environment/gpp/eu_gpp_criteria_en.htm" TargetMode="External"/><Relationship Id="rId4" Type="http://schemas.openxmlformats.org/officeDocument/2006/relationships/hyperlink" Target="http://ec.europa.eu/environment/gpp/pdf/handbook_2016_bg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108520" y="2420888"/>
            <a:ext cx="9252520" cy="1728192"/>
          </a:xfrm>
        </p:spPr>
        <p:txBody>
          <a:bodyPr>
            <a:noAutofit/>
          </a:bodyPr>
          <a:lstStyle/>
          <a:p>
            <a:pPr algn="ctr"/>
            <a:r>
              <a:rPr lang="bg-BG" sz="3600" noProof="0" dirty="0"/>
              <a:t>Инструментариум за обучение относно ЕОП</a:t>
            </a:r>
            <a:r>
              <a:rPr lang="bg-BG" sz="1800" i="1" noProof="0" dirty="0"/>
              <a:t> </a:t>
            </a:r>
            <a:r>
              <a:rPr lang="pl-PL" sz="1800" i="1" noProof="0" dirty="0"/>
              <a:t/>
            </a:r>
            <a:br>
              <a:rPr lang="pl-PL" sz="1800" i="1" noProof="0" dirty="0"/>
            </a:br>
            <a:r>
              <a:rPr lang="pl-PL" sz="1800" i="1" noProof="0" dirty="0"/>
              <a:t>1. </a:t>
            </a:r>
            <a:r>
              <a:rPr lang="bg-BG" sz="1800" i="1" noProof="0" dirty="0"/>
              <a:t>Екологосъобразни обществени поръчки (ЕОП) — въведение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7499176" cy="5112568"/>
          </a:xfrm>
        </p:spPr>
        <p:txBody>
          <a:bodyPr>
            <a:normAutofit fontScale="92500"/>
          </a:bodyPr>
          <a:lstStyle/>
          <a:p>
            <a:pPr algn="ctr">
              <a:spcAft>
                <a:spcPts val="600"/>
              </a:spcAft>
              <a:buNone/>
            </a:pPr>
            <a:r>
              <a:rPr lang="bg-BG" sz="2400" b="1" noProof="0">
                <a:solidFill>
                  <a:srgbClr val="008A88"/>
                </a:solidFill>
              </a:rPr>
              <a:t>ЕОП е … </a:t>
            </a:r>
            <a:r>
              <a:rPr lang="bg-BG" sz="2400" i="1" noProof="0"/>
              <a:t>„процес, при който публичните органи имат за цел да възложат обществени поръчки за стоки, услуги и работи с намалено въздействие върху околната среда през целия им жизнен цикъл в сравнение със стоки, услуги и работи със същата основна функция, които биха били доставени вместо тях“</a:t>
            </a:r>
          </a:p>
          <a:p>
            <a:pPr>
              <a:buNone/>
            </a:pPr>
            <a:endParaRPr lang="en-GB" sz="2400" noProof="0" dirty="0"/>
          </a:p>
          <a:p>
            <a:pPr>
              <a:buNone/>
            </a:pPr>
            <a:r>
              <a:rPr lang="bg-BG" sz="2400" noProof="0"/>
              <a:t>ЕОП могат да засегнат въздействието върху околната среда: </a:t>
            </a:r>
          </a:p>
          <a:p>
            <a:pPr>
              <a:buFont typeface="Wingdings" pitchFamily="2" charset="2"/>
              <a:buChar char="Ø"/>
            </a:pPr>
            <a:r>
              <a:rPr lang="bg-BG" sz="2400" b="1" noProof="0">
                <a:solidFill>
                  <a:srgbClr val="008A88"/>
                </a:solidFill>
              </a:rPr>
              <a:t>пряко</a:t>
            </a:r>
            <a:r>
              <a:rPr lang="bg-BG" sz="2400" noProof="0"/>
              <a:t> — чрез подобряване на екологичната ефективност на закупените стоки, услуги и работи</a:t>
            </a:r>
          </a:p>
          <a:p>
            <a:pPr>
              <a:buFont typeface="Wingdings" pitchFamily="2" charset="2"/>
              <a:buChar char="Ø"/>
            </a:pPr>
            <a:r>
              <a:rPr lang="bg-BG" sz="2400" b="1" noProof="0">
                <a:solidFill>
                  <a:srgbClr val="008A88"/>
                </a:solidFill>
              </a:rPr>
              <a:t>косвено</a:t>
            </a:r>
            <a:r>
              <a:rPr lang="bg-BG" sz="2400" noProof="0"/>
              <a:t> — чрез използване на този пазарен лост за насърчаване на дружествата да инвестират в по-чисти продукти и услуги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1: Въведение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10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noProof="0"/>
              <a:t>Екологосъобразна обществена поръчка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96752"/>
            <a:ext cx="7776864" cy="324036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200" b="1" noProof="0" dirty="0"/>
              <a:t>Съобщение на ЕК (2017 г.): </a:t>
            </a:r>
            <a:r>
              <a:rPr lang="bg-BG" sz="2200" b="1" noProof="0" dirty="0">
                <a:solidFill>
                  <a:srgbClr val="008A88"/>
                </a:solidFill>
                <a:hlinkClick r:id="rId3"/>
              </a:rPr>
              <a:t>Повишаване на ефективността на обществените поръчки в Европа и в полза на Европа</a:t>
            </a:r>
            <a:r>
              <a:rPr lang="bg-BG" sz="2200" b="1" noProof="0" dirty="0">
                <a:solidFill>
                  <a:srgbClr val="008A88"/>
                </a:solidFill>
              </a:rPr>
              <a:t> </a:t>
            </a:r>
            <a:r>
              <a:rPr lang="bg-BG" sz="2200" noProof="0" dirty="0"/>
              <a:t>— основните приоритети включват:</a:t>
            </a:r>
          </a:p>
          <a:p>
            <a:pPr marL="533400" indent="-266700">
              <a:spcAft>
                <a:spcPts val="600"/>
              </a:spcAft>
            </a:pPr>
            <a:r>
              <a:rPr lang="bg-BG" sz="2200" dirty="0"/>
              <a:t>Осигуряване на по-широко внедряване на иновативни, екологосъобразни и социални обществени поръчки</a:t>
            </a:r>
          </a:p>
          <a:p>
            <a:pPr marL="533400" indent="-266700">
              <a:spcAft>
                <a:spcPts val="600"/>
              </a:spcAft>
            </a:pPr>
            <a:r>
              <a:rPr lang="bg-BG" sz="2200" dirty="0"/>
              <a:t>Повишаване на професионализацията на публичните купувачи</a:t>
            </a:r>
          </a:p>
          <a:p>
            <a:pPr marL="533400" indent="-266700">
              <a:spcAft>
                <a:spcPts val="600"/>
              </a:spcAft>
            </a:pPr>
            <a:endParaRPr lang="en-US" sz="2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1: Въведение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11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dirty="0"/>
              <a:t>Политика и регулаторна рамка на ЕС относно ЕОП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702060" y="3776551"/>
            <a:ext cx="7776864" cy="3240360"/>
          </a:xfrm>
          <a:ln>
            <a:noFill/>
          </a:ln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bg-BG" sz="2600" b="1" noProof="0" dirty="0">
                <a:hlinkClick r:id="rId4"/>
              </a:rPr>
              <a:t>Преработени директиви относно обществените поръчки</a:t>
            </a:r>
            <a:r>
              <a:rPr lang="bg-BG" sz="2600" b="1" noProof="0" dirty="0"/>
              <a:t> (2014 г.) </a:t>
            </a:r>
          </a:p>
          <a:p>
            <a:pPr marL="0" indent="0" algn="r">
              <a:buNone/>
            </a:pPr>
            <a:r>
              <a:rPr lang="bg-BG" sz="2600" dirty="0"/>
              <a:t>— основната цел е да се улесни и осигури по-значително включване на общи обществени цели в процеса по изготвяне на обществени поръчки.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4825"/>
            <a:ext cx="8075240" cy="1728192"/>
          </a:xfrm>
        </p:spPr>
        <p:txBody>
          <a:bodyPr>
            <a:normAutofit lnSpcReduction="10000"/>
          </a:bodyPr>
          <a:lstStyle/>
          <a:p>
            <a:r>
              <a:rPr lang="bg-BG" sz="2000" noProof="0" dirty="0"/>
              <a:t>Договор за приготвяне и доставяне на храна за 300 обекта (490 000 ученици)</a:t>
            </a:r>
          </a:p>
          <a:p>
            <a:r>
              <a:rPr lang="bg-BG" sz="2000" noProof="0" dirty="0"/>
              <a:t>Най-малко 50 % органично производство (90—100 % за месни продукти и 100 % за яйца)</a:t>
            </a:r>
          </a:p>
          <a:p>
            <a:r>
              <a:rPr lang="bg-BG" sz="2000" noProof="0" dirty="0"/>
              <a:t>Риба от сертифицирани устойчиви източници</a:t>
            </a:r>
            <a:r>
              <a:rPr lang="bg-BG" sz="1200" noProof="0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1: Въведение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12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noProof="0"/>
              <a:t>ЕОП на практика: Мюнхен (2017 г.)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8147248" cy="575270"/>
          </a:xfrm>
        </p:spPr>
        <p:txBody>
          <a:bodyPr/>
          <a:lstStyle/>
          <a:p>
            <a:r>
              <a:rPr lang="bg-BG" noProof="0"/>
              <a:t>Органична и балансирана храна за училищата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664707"/>
            <a:ext cx="3719271" cy="26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457200" y="3573016"/>
            <a:ext cx="4114800" cy="4281339"/>
          </a:xfrm>
        </p:spPr>
        <p:txBody>
          <a:bodyPr>
            <a:normAutofit/>
          </a:bodyPr>
          <a:lstStyle/>
          <a:p>
            <a:r>
              <a:rPr lang="bg-BG" sz="2000" noProof="0" dirty="0"/>
              <a:t>Договорът за обществена поръчка е възложен 40 % за цена, 50 % за разнообразие и вкус, 10 % за други социални и екологични фактори</a:t>
            </a:r>
            <a:endParaRPr lang="en-GB" sz="1600" noProof="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bg-BG" sz="2000" dirty="0">
                <a:hlinkClick r:id="rId4" action="ppaction://hlinkfile"/>
              </a:rPr>
              <a:t>Изследване на конкретен случай</a:t>
            </a:r>
            <a:r>
              <a:rPr lang="bg-BG" sz="2000" noProof="0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4825"/>
            <a:ext cx="8075240" cy="1728192"/>
          </a:xfrm>
        </p:spPr>
        <p:txBody>
          <a:bodyPr>
            <a:normAutofit fontScale="92500" lnSpcReduction="10000"/>
          </a:bodyPr>
          <a:lstStyle/>
          <a:p>
            <a:r>
              <a:rPr lang="bg-BG" sz="2400" noProof="0"/>
              <a:t>Подход с използване на кръгова обществена поръчка за обновяване на сградата на кметството</a:t>
            </a:r>
          </a:p>
          <a:p>
            <a:r>
              <a:rPr lang="bg-BG" sz="2400" noProof="0"/>
              <a:t>За мебелите да е посочен съставът и произходът на всички материали и начинът им на повторно използване след края на живота на продукта (част от нидерландската програма ReNtry)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1: Въведение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13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noProof="0"/>
              <a:t>ЕОП на практика: Вагенинген (2016 г.)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8147248" cy="575270"/>
          </a:xfrm>
        </p:spPr>
        <p:txBody>
          <a:bodyPr/>
          <a:lstStyle/>
          <a:p>
            <a:r>
              <a:rPr lang="bg-BG" noProof="0"/>
              <a:t>Кръгова обществена поръчка за мебели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457200" y="3573016"/>
            <a:ext cx="4114800" cy="4281339"/>
          </a:xfrm>
        </p:spPr>
        <p:txBody>
          <a:bodyPr>
            <a:normAutofit/>
          </a:bodyPr>
          <a:lstStyle/>
          <a:p>
            <a:r>
              <a:rPr lang="bg-BG" sz="2400" noProof="0"/>
              <a:t>Без токсични материали и без временни опаковки</a:t>
            </a:r>
          </a:p>
          <a:p>
            <a:r>
              <a:rPr lang="bg-BG" sz="2400" noProof="0"/>
              <a:t>Постигнатите цени не са по-високи от обичайното </a:t>
            </a:r>
          </a:p>
          <a:p>
            <a:endParaRPr lang="en-GB" sz="2400" dirty="0"/>
          </a:p>
          <a:p>
            <a:pPr marL="0" indent="0" algn="ctr">
              <a:buNone/>
            </a:pPr>
            <a:r>
              <a:rPr lang="bg-BG" sz="2400" noProof="0">
                <a:hlinkClick r:id="rId3" action="ppaction://hlinkfile"/>
              </a:rPr>
              <a:t>Изследване на конкретен случай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6164" y="3645024"/>
            <a:ext cx="3792260" cy="25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373" y="1915388"/>
            <a:ext cx="8075240" cy="1944215"/>
          </a:xfrm>
        </p:spPr>
        <p:txBody>
          <a:bodyPr>
            <a:normAutofit lnSpcReduction="10000"/>
          </a:bodyPr>
          <a:lstStyle/>
          <a:p>
            <a:r>
              <a:rPr lang="bg-BG" sz="2000" noProof="0" dirty="0"/>
              <a:t>Гр. </a:t>
            </a:r>
            <a:r>
              <a:rPr lang="bg-BG" sz="2000" noProof="0" dirty="0" err="1"/>
              <a:t>Вааса</a:t>
            </a:r>
            <a:r>
              <a:rPr lang="bg-BG" sz="2000" noProof="0" dirty="0"/>
              <a:t> си е поставил за цел да стане климатично неутрален до 2035 г.</a:t>
            </a:r>
          </a:p>
          <a:p>
            <a:r>
              <a:rPr lang="bg-BG" sz="2000" noProof="0" dirty="0"/>
              <a:t>Закупени са 12 нови автобуса на биогаз, заедно с услуги за техническо обслужване</a:t>
            </a:r>
          </a:p>
          <a:p>
            <a:r>
              <a:rPr lang="bg-BG" sz="2000" dirty="0"/>
              <a:t>Биогаз, генериран от местно дружество за управление на отпадъци от утайки от отпадъчни води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1: Въведение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14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noProof="0"/>
              <a:t>ЕОП на практика: Вааса (2014 г.)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8147248" cy="575270"/>
          </a:xfrm>
        </p:spPr>
        <p:txBody>
          <a:bodyPr/>
          <a:lstStyle/>
          <a:p>
            <a:r>
              <a:rPr lang="bg-BG" sz="2400" noProof="0" dirty="0"/>
              <a:t>Възстановяване на биогаз за използване в обществения транспорт</a:t>
            </a:r>
            <a:endParaRPr lang="pl-PL" sz="2400" noProof="0" dirty="0"/>
          </a:p>
          <a:p>
            <a:endParaRPr lang="bg-BG" noProof="0" dirty="0"/>
          </a:p>
        </p:txBody>
      </p: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457200" y="3933055"/>
            <a:ext cx="4114800" cy="4281339"/>
          </a:xfrm>
        </p:spPr>
        <p:txBody>
          <a:bodyPr>
            <a:normAutofit/>
          </a:bodyPr>
          <a:lstStyle/>
          <a:p>
            <a:r>
              <a:rPr lang="bg-BG" sz="2000" noProof="0" dirty="0"/>
              <a:t>15 % по-висока стойност от автобусите на дизелово гориво, но разходите за гориво остават в регионалната икономика</a:t>
            </a:r>
          </a:p>
          <a:p>
            <a:endParaRPr lang="en-GB" sz="2000" dirty="0"/>
          </a:p>
          <a:p>
            <a:pPr marL="0" indent="0" algn="ctr">
              <a:buNone/>
            </a:pPr>
            <a:r>
              <a:rPr lang="bg-BG" sz="2000" noProof="0" dirty="0">
                <a:hlinkClick r:id="rId3" action="ppaction://hlinkfile"/>
              </a:rPr>
              <a:t>Изследване на конкретен случай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73016"/>
            <a:ext cx="3718298" cy="249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0" y="6021288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/>
              <a:t>Image: град Вааса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1: Въведение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g-BG" sz="3200" noProof="0"/>
              <a:t>Допълнителни насоки и помощ</a:t>
            </a:r>
          </a:p>
        </p:txBody>
      </p:sp>
      <p:pic>
        <p:nvPicPr>
          <p:cNvPr id="8" name="Picture 7" descr="g46424.pn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>
          <a:xfrm rot="5400000">
            <a:off x="107503" y="5500565"/>
            <a:ext cx="1080121" cy="14401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5D9F63-572E-4214-8DF2-F09B34108BAD}"/>
              </a:ext>
            </a:extLst>
          </p:cNvPr>
          <p:cNvSpPr txBox="1"/>
          <p:nvPr/>
        </p:nvSpPr>
        <p:spPr>
          <a:xfrm>
            <a:off x="575554" y="1282353"/>
            <a:ext cx="49325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srgbClr val="9BB51B"/>
              </a:solidFill>
            </a:endParaRPr>
          </a:p>
          <a:p>
            <a:r>
              <a:rPr lang="bg-BG" sz="2800">
                <a:solidFill>
                  <a:srgbClr val="9BB51B"/>
                </a:solidFill>
                <a:hlinkClick r:id="rId4"/>
              </a:rPr>
              <a:t>Купувайте екологосъобразно! </a:t>
            </a:r>
            <a:r>
              <a:rPr lang="bg-BG" sz="2800">
                <a:solidFill>
                  <a:srgbClr val="9BB51B"/>
                </a:solidFill>
              </a:rPr>
              <a:t>(3</a:t>
            </a:r>
            <a:r>
              <a:rPr lang="bg-BG" sz="2800" baseline="30000">
                <a:solidFill>
                  <a:srgbClr val="9BB51B"/>
                </a:solidFill>
              </a:rPr>
              <a:t>то</a:t>
            </a:r>
            <a:r>
              <a:rPr lang="bg-BG" sz="2800">
                <a:solidFill>
                  <a:srgbClr val="9BB51B"/>
                </a:solidFill>
              </a:rPr>
              <a:t> издание, 2016 г.)</a:t>
            </a:r>
          </a:p>
          <a:p>
            <a:endParaRPr lang="en-GB" sz="2800" dirty="0"/>
          </a:p>
          <a:p>
            <a:r>
              <a:rPr lang="bg-BG" sz="2800">
                <a:solidFill>
                  <a:srgbClr val="9BB51B"/>
                </a:solidFill>
                <a:hlinkClick r:id="rId5"/>
              </a:rPr>
              <a:t>Критерии на ЕС за ЕОП </a:t>
            </a:r>
          </a:p>
          <a:p>
            <a:endParaRPr lang="en-GB" sz="2800" dirty="0">
              <a:hlinkClick r:id="" action="ppaction://noaction"/>
            </a:endParaRPr>
          </a:p>
          <a:p>
            <a:r>
              <a:rPr lang="bg-BG" sz="2800">
                <a:hlinkClick r:id="" action="ppaction://noaction"/>
              </a:rPr>
              <a:t>Примери за добри практики</a:t>
            </a:r>
          </a:p>
          <a:p>
            <a:endParaRPr lang="en-GB" sz="2800" dirty="0">
              <a:hlinkClick r:id="rId6"/>
            </a:endParaRPr>
          </a:p>
          <a:p>
            <a:endParaRPr lang="en-GB" sz="2800" dirty="0"/>
          </a:p>
        </p:txBody>
      </p:sp>
      <p:sp>
        <p:nvSpPr>
          <p:cNvPr id="10" name="Content Placeholder 12"/>
          <p:cNvSpPr txBox="1">
            <a:spLocks/>
          </p:cNvSpPr>
          <p:nvPr/>
        </p:nvSpPr>
        <p:spPr>
          <a:xfrm>
            <a:off x="726587" y="5032512"/>
            <a:ext cx="7848872" cy="10801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182563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1100" b="0" i="0" u="none" strike="noStrike" cap="none" normalizeH="0" baseline="0" noProof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Инструментариум, разработен за Европейската комисия от ICLEI — Международна асоциация на органите на местното самоуправление за устойчиво развитие</a:t>
            </a:r>
          </a:p>
          <a:p>
            <a:pPr marL="182563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g-BG" sz="1100" b="1">
                <a:solidFill>
                  <a:schemeClr val="accent1"/>
                </a:solidFill>
              </a:rPr>
              <a:t>Автор на модула: </a:t>
            </a:r>
            <a:r>
              <a:rPr lang="bg-BG" sz="1100">
                <a:solidFill>
                  <a:schemeClr val="accent1"/>
                </a:solidFill>
              </a:rPr>
              <a:t>ICLEI — Международна асоциация на органите на местното самоуправление за устойчиво развитие</a:t>
            </a:r>
            <a:r>
              <a:rPr lang="bg-BG" sz="1100" b="1">
                <a:solidFill>
                  <a:schemeClr val="accent1"/>
                </a:solidFill>
              </a:rPr>
              <a:t> </a:t>
            </a:r>
          </a:p>
          <a:p>
            <a:pPr marL="182563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1100" b="1" i="0" u="none" strike="noStrike" cap="none" normalizeH="0" baseline="0" noProof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Собственик, редактор: </a:t>
            </a:r>
            <a:r>
              <a:rPr kumimoji="0" lang="bg-BG" sz="1100" b="0" i="0" u="none" strike="noStrike" cap="none" normalizeH="0" baseline="0" noProof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Европейска комисия, ГД „Околна среда“, 2019 г.</a:t>
            </a:r>
          </a:p>
          <a:p>
            <a:pPr marL="182563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g-BG" sz="1100" b="1">
                <a:solidFill>
                  <a:schemeClr val="accent1"/>
                </a:solidFill>
              </a:rPr>
              <a:t>Снимки: </a:t>
            </a:r>
            <a:r>
              <a:rPr lang="bg-BG" sz="1100">
                <a:solidFill>
                  <a:schemeClr val="accent1"/>
                </a:solidFill>
              </a:rPr>
              <a:t>с разрешението на Pixabay.com от Creative Commons CCO</a:t>
            </a:r>
          </a:p>
          <a:p>
            <a:pPr marL="182563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1100" b="1" i="0" u="none" strike="noStrike" cap="none" normalizeH="0" baseline="0" noProof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Отказ от отговорност: </a:t>
            </a:r>
            <a:r>
              <a:rPr kumimoji="0" lang="bg-BG" sz="1100" b="0" i="0" u="none" strike="noStrike" cap="none" normalizeH="0" baseline="0" noProof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Този инструментариум представлява индикативен документ на службите на Комисията и не може да се приема за обвързващ за тази институция по какъвто и да е начин. </a:t>
            </a:r>
            <a:r>
              <a:rPr kumimoji="0" lang="bg-BG" sz="1100" i="0" u="none" strike="noStrike" cap="none" normalizeH="0" noProof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Нито Европейската комисия, нито което и да е лице, действащо от нейно име, носят отговорност за начина, по който би могла да бъде използвана информацията в този документ.</a:t>
            </a:r>
          </a:p>
        </p:txBody>
      </p:sp>
      <p:sp>
        <p:nvSpPr>
          <p:cNvPr id="11" name="Content Placeholder 20"/>
          <p:cNvSpPr>
            <a:spLocks noGrp="1"/>
          </p:cNvSpPr>
          <p:nvPr>
            <p:ph sz="half" idx="2"/>
          </p:nvPr>
        </p:nvSpPr>
        <p:spPr>
          <a:xfrm>
            <a:off x="5940152" y="1282353"/>
            <a:ext cx="2520280" cy="3010743"/>
          </a:xfrm>
        </p:spPr>
        <p:txBody>
          <a:bodyPr>
            <a:normAutofit fontScale="925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bg-BG" b="1"/>
              <a:t>Бюро за помощ относно ЕОП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bg-BG"/>
              <a:t>За допълнителна помощ относно ЕОП се свържете 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g-BG"/>
              <a:t> </a:t>
            </a:r>
            <a:r>
              <a:rPr lang="bg-BG" b="1">
                <a:hlinkClick r:id="rId7"/>
              </a:rPr>
              <a:t>бюрото на ЕС за безплатна помощ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1405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est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 l="33663"/>
          <a:stretch>
            <a:fillRect/>
          </a:stretch>
        </p:blipFill>
        <p:spPr>
          <a:xfrm>
            <a:off x="1043608" y="1532301"/>
            <a:ext cx="2880000" cy="930333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043928" y="1514009"/>
            <a:ext cx="2880000" cy="936141"/>
          </a:xfrm>
          <a:prstGeom prst="roundRect">
            <a:avLst/>
          </a:prstGeom>
          <a:solidFill>
            <a:srgbClr val="7F7F7F">
              <a:alpha val="10196"/>
            </a:srgbClr>
          </a:solidFill>
        </p:spPr>
        <p:txBody>
          <a:bodyPr wrap="square" rtlCol="0">
            <a:noAutofit/>
          </a:bodyPr>
          <a:lstStyle/>
          <a:p>
            <a:r>
              <a:rPr lang="bg-BG" sz="2200">
                <a:solidFill>
                  <a:schemeClr val="bg1"/>
                </a:solidFill>
              </a:rPr>
              <a:t>Модул 1: Въведение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259851"/>
            <a:ext cx="2133600" cy="365125"/>
          </a:xfrm>
        </p:spPr>
        <p:txBody>
          <a:bodyPr/>
          <a:lstStyle/>
          <a:p>
            <a:fld id="{ABDDF610-95E4-4D46-B96C-4D9FBF39C128}" type="slidenum">
              <a:rPr lang="en-IE" smtClean="0"/>
              <a:pPr/>
              <a:t>2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g-BG" sz="3200">
                <a:solidFill>
                  <a:schemeClr val="tx2"/>
                </a:solidFill>
              </a:rPr>
              <a:t>Инструментариум за обучение относно ЕОП</a:t>
            </a:r>
          </a:p>
        </p:txBody>
      </p:sp>
      <p:pic>
        <p:nvPicPr>
          <p:cNvPr id="9" name="Picture 8" descr="test.png"/>
          <p:cNvPicPr>
            <a:picLocks noChangeAspect="1"/>
          </p:cNvPicPr>
          <p:nvPr/>
        </p:nvPicPr>
        <p:blipFill>
          <a:blip r:embed="rId3" cstate="print"/>
          <a:srcRect l="33663"/>
          <a:stretch>
            <a:fillRect/>
          </a:stretch>
        </p:blipFill>
        <p:spPr>
          <a:xfrm>
            <a:off x="1043608" y="3908565"/>
            <a:ext cx="2880000" cy="941983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043928" y="3905491"/>
            <a:ext cx="2880000" cy="638058"/>
          </a:xfrm>
          <a:prstGeom prst="roundRect">
            <a:avLst/>
          </a:prstGeom>
          <a:solidFill>
            <a:srgbClr val="7F7F7F">
              <a:alpha val="10196"/>
            </a:srgbClr>
          </a:solidFill>
        </p:spPr>
        <p:txBody>
          <a:bodyPr wrap="square" rtlCol="0">
            <a:noAutofit/>
          </a:bodyPr>
          <a:lstStyle/>
          <a:p>
            <a:r>
              <a:rPr lang="bg-BG" sz="2200">
                <a:solidFill>
                  <a:schemeClr val="bg1"/>
                </a:solidFill>
              </a:rPr>
              <a:t>Модул 3: Правни аспекти на ЕОП</a:t>
            </a:r>
          </a:p>
        </p:txBody>
      </p:sp>
      <p:grpSp>
        <p:nvGrpSpPr>
          <p:cNvPr id="5" name="Group 18"/>
          <p:cNvGrpSpPr/>
          <p:nvPr/>
        </p:nvGrpSpPr>
        <p:grpSpPr>
          <a:xfrm>
            <a:off x="1026905" y="2666008"/>
            <a:ext cx="2898481" cy="936141"/>
            <a:chOff x="436403" y="458665"/>
            <a:chExt cx="2319042" cy="1159319"/>
          </a:xfrm>
        </p:grpSpPr>
        <p:pic>
          <p:nvPicPr>
            <p:cNvPr id="20" name="Picture 19" descr="test.png"/>
            <p:cNvPicPr>
              <a:picLocks noChangeAspect="1"/>
            </p:cNvPicPr>
            <p:nvPr/>
          </p:nvPicPr>
          <p:blipFill>
            <a:blip r:embed="rId3" cstate="print"/>
            <a:srcRect l="33663"/>
            <a:stretch>
              <a:fillRect/>
            </a:stretch>
          </p:blipFill>
          <p:spPr>
            <a:xfrm>
              <a:off x="451189" y="458665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436403" y="465856"/>
              <a:ext cx="2304256" cy="1152128"/>
            </a:xfrm>
            <a:prstGeom prst="roundRect">
              <a:avLst/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r>
                <a:rPr lang="bg-BG" sz="2000" dirty="0">
                  <a:solidFill>
                    <a:schemeClr val="bg1"/>
                  </a:solidFill>
                </a:rPr>
                <a:t>Модул 2: Стратегически аспекти на ЕОП</a:t>
              </a: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4565845" y="1484784"/>
            <a:ext cx="2880000" cy="950101"/>
            <a:chOff x="420942" y="1818432"/>
            <a:chExt cx="2304256" cy="1159318"/>
          </a:xfrm>
        </p:grpSpPr>
        <p:pic>
          <p:nvPicPr>
            <p:cNvPr id="23" name="Picture 22" descr="test.png"/>
            <p:cNvPicPr>
              <a:picLocks noChangeAspect="1"/>
            </p:cNvPicPr>
            <p:nvPr/>
          </p:nvPicPr>
          <p:blipFill>
            <a:blip r:embed="rId3" cstate="print"/>
            <a:srcRect l="33663"/>
            <a:stretch>
              <a:fillRect/>
            </a:stretch>
          </p:blipFill>
          <p:spPr>
            <a:xfrm>
              <a:off x="420942" y="1818432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420942" y="1821613"/>
              <a:ext cx="2304256" cy="937688"/>
            </a:xfrm>
            <a:prstGeom prst="roundRect">
              <a:avLst/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r>
                <a:rPr lang="bg-BG" sz="2200">
                  <a:solidFill>
                    <a:schemeClr val="bg1"/>
                  </a:solidFill>
                </a:rPr>
                <a:t>Модул 4: Оценка на нуждите</a:t>
              </a:r>
            </a:p>
          </p:txBody>
        </p:sp>
      </p:grpSp>
      <p:grpSp>
        <p:nvGrpSpPr>
          <p:cNvPr id="7" name="Group 24"/>
          <p:cNvGrpSpPr/>
          <p:nvPr/>
        </p:nvGrpSpPr>
        <p:grpSpPr>
          <a:xfrm>
            <a:off x="4565845" y="2656266"/>
            <a:ext cx="2880000" cy="930334"/>
            <a:chOff x="467544" y="1844824"/>
            <a:chExt cx="2304256" cy="1159319"/>
          </a:xfrm>
        </p:grpSpPr>
        <p:pic>
          <p:nvPicPr>
            <p:cNvPr id="26" name="Picture 25" descr="test.png"/>
            <p:cNvPicPr>
              <a:picLocks noChangeAspect="1"/>
            </p:cNvPicPr>
            <p:nvPr/>
          </p:nvPicPr>
          <p:blipFill>
            <a:blip r:embed="rId3" cstate="print"/>
            <a:srcRect l="33663"/>
            <a:stretch>
              <a:fillRect/>
            </a:stretch>
          </p:blipFill>
          <p:spPr>
            <a:xfrm>
              <a:off x="467544" y="1844825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467544" y="1844824"/>
              <a:ext cx="2304256" cy="1152128"/>
            </a:xfrm>
            <a:prstGeom prst="roundRect">
              <a:avLst/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r>
                <a:rPr lang="bg-BG" sz="2200" dirty="0">
                  <a:solidFill>
                    <a:schemeClr val="bg1"/>
                  </a:solidFill>
                </a:rPr>
                <a:t>Модул 5: Кръгови обществени поръчки</a:t>
              </a:r>
            </a:p>
          </p:txBody>
        </p:sp>
      </p:grpSp>
      <p:grpSp>
        <p:nvGrpSpPr>
          <p:cNvPr id="8" name="Group 27"/>
          <p:cNvGrpSpPr/>
          <p:nvPr/>
        </p:nvGrpSpPr>
        <p:grpSpPr>
          <a:xfrm>
            <a:off x="4593585" y="3911262"/>
            <a:ext cx="2880000" cy="924563"/>
            <a:chOff x="467544" y="1844824"/>
            <a:chExt cx="2304256" cy="1159319"/>
          </a:xfrm>
        </p:grpSpPr>
        <p:pic>
          <p:nvPicPr>
            <p:cNvPr id="29" name="Picture 28" descr="test.png"/>
            <p:cNvPicPr>
              <a:picLocks noChangeAspect="1"/>
            </p:cNvPicPr>
            <p:nvPr/>
          </p:nvPicPr>
          <p:blipFill>
            <a:blip r:embed="rId3" cstate="print"/>
            <a:srcRect l="33663"/>
            <a:stretch>
              <a:fillRect/>
            </a:stretch>
          </p:blipFill>
          <p:spPr>
            <a:xfrm>
              <a:off x="467544" y="1844825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467544" y="1844824"/>
              <a:ext cx="2304256" cy="936244"/>
            </a:xfrm>
            <a:prstGeom prst="roundRect">
              <a:avLst/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r>
                <a:rPr lang="bg-BG" sz="2200" dirty="0">
                  <a:solidFill>
                    <a:schemeClr val="bg1"/>
                  </a:solidFill>
                </a:rPr>
                <a:t>Модул 6: Ангажиране на пазара</a:t>
              </a: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xmlns="" id="{455E69F6-114E-42C9-98C9-9663801DAE58}"/>
              </a:ext>
            </a:extLst>
          </p:cNvPr>
          <p:cNvGrpSpPr/>
          <p:nvPr/>
        </p:nvGrpSpPr>
        <p:grpSpPr>
          <a:xfrm>
            <a:off x="2915816" y="5044037"/>
            <a:ext cx="2880000" cy="1105538"/>
            <a:chOff x="467544" y="1844824"/>
            <a:chExt cx="2304256" cy="1159319"/>
          </a:xfrm>
        </p:grpSpPr>
        <p:pic>
          <p:nvPicPr>
            <p:cNvPr id="31" name="Picture 30" descr="test.png">
              <a:extLst>
                <a:ext uri="{FF2B5EF4-FFF2-40B4-BE49-F238E27FC236}">
                  <a16:creationId xmlns:a16="http://schemas.microsoft.com/office/drawing/2014/main" xmlns="" id="{A7501C85-1371-4472-A719-5642326DD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33663"/>
            <a:stretch>
              <a:fillRect/>
            </a:stretch>
          </p:blipFill>
          <p:spPr>
            <a:xfrm>
              <a:off x="467544" y="1844825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6AA3329B-C26E-4192-B7A0-02F1450839B8}"/>
                </a:ext>
              </a:extLst>
            </p:cNvPr>
            <p:cNvSpPr txBox="1"/>
            <p:nvPr/>
          </p:nvSpPr>
          <p:spPr>
            <a:xfrm>
              <a:off x="467544" y="1844824"/>
              <a:ext cx="2304256" cy="936244"/>
            </a:xfrm>
            <a:prstGeom prst="roundRect">
              <a:avLst/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r>
                <a:rPr lang="bg-BG" dirty="0">
                  <a:solidFill>
                    <a:schemeClr val="bg1"/>
                  </a:solidFill>
                </a:rPr>
                <a:t>Модул 7: Оперативни теми (ключови сектори за ЕОП)</a:t>
              </a:r>
            </a:p>
          </p:txBody>
        </p:sp>
      </p:grp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4320480" cy="365125"/>
          </a:xfrm>
        </p:spPr>
        <p:txBody>
          <a:bodyPr/>
          <a:lstStyle/>
          <a:p>
            <a:r>
              <a:rPr lang="bg-BG"/>
              <a:t>Модул 1: Въведение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51917"/>
            <a:ext cx="8280920" cy="4281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200" noProof="0"/>
              <a:t>Обществените поръчки представляват </a:t>
            </a:r>
            <a:r>
              <a:rPr lang="bg-BG" sz="3200" b="1" noProof="0">
                <a:solidFill>
                  <a:schemeClr val="tx2"/>
                </a:solidFill>
              </a:rPr>
              <a:t>мощна движеща сила на пазара</a:t>
            </a:r>
          </a:p>
          <a:p>
            <a:pPr marL="0" indent="0">
              <a:buNone/>
            </a:pPr>
            <a:endParaRPr lang="en-GB" sz="3200" b="1" noProof="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12334"/>
            <a:ext cx="2133600" cy="365125"/>
          </a:xfrm>
        </p:spPr>
        <p:txBody>
          <a:bodyPr/>
          <a:lstStyle/>
          <a:p>
            <a:fld id="{ABDDF610-95E4-4D46-B96C-4D9FBF39C12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noProof="0"/>
              <a:t>Защо обществени поръчки?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half" idx="2"/>
          </p:nvPr>
        </p:nvSpPr>
        <p:spPr>
          <a:xfrm>
            <a:off x="539552" y="2564903"/>
            <a:ext cx="7632848" cy="2214245"/>
          </a:xfrm>
          <a:solidFill>
            <a:srgbClr val="E8F0D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g-BG" sz="3200" b="1" noProof="0" dirty="0"/>
              <a:t>1,8 трлн. EUR </a:t>
            </a:r>
          </a:p>
          <a:p>
            <a:pPr marL="0" indent="0" algn="ctr">
              <a:buNone/>
            </a:pPr>
            <a:r>
              <a:rPr lang="bg-BG" sz="3200" noProof="0" dirty="0">
                <a:solidFill>
                  <a:srgbClr val="484847"/>
                </a:solidFill>
              </a:rPr>
              <a:t>се разходват от публичните органи в ЕС всяка година</a:t>
            </a:r>
          </a:p>
          <a:p>
            <a:pPr marL="0" indent="0" algn="ctr">
              <a:buNone/>
            </a:pPr>
            <a:r>
              <a:rPr lang="bg-BG" sz="3200" noProof="0" dirty="0">
                <a:solidFill>
                  <a:srgbClr val="484847"/>
                </a:solidFill>
              </a:rPr>
              <a:t>(14 % от БВП на ЕС)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536" y="4941168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i="1"/>
              <a:t>ЕОП имат за цел да използват тази движеща сила за развитие на пазара с оглед повишаване на устойчивостта на стоките и услугите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4320480" cy="365125"/>
          </a:xfrm>
        </p:spPr>
        <p:txBody>
          <a:bodyPr/>
          <a:lstStyle/>
          <a:p>
            <a:r>
              <a:rPr lang="bg-BG"/>
              <a:t>Модул 1: Въведение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 uiExpand="1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1: Въведение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4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noProof="0"/>
              <a:t>Защо обществени поръчки?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68760"/>
            <a:ext cx="6995120" cy="10801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200" noProof="0"/>
              <a:t>Публичните органи купуват значителен набор от стоки и услуги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2492896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000" b="1">
                <a:solidFill>
                  <a:schemeClr val="tx2"/>
                </a:solidFill>
              </a:rPr>
              <a:t>Компютри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608" y="3284984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000" b="1">
                <a:solidFill>
                  <a:schemeClr val="tx2"/>
                </a:solidFill>
              </a:rPr>
              <a:t>Строителство на пътища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71800" y="2780928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000" b="1">
                <a:solidFill>
                  <a:schemeClr val="tx2"/>
                </a:solidFill>
              </a:rPr>
              <a:t>Услуги по приготвяне и доставяне на храна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20072" y="3284984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000" b="1">
                <a:solidFill>
                  <a:schemeClr val="tx2"/>
                </a:solidFill>
              </a:rPr>
              <a:t>Офис консумативи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80112" y="2420888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000" b="1">
                <a:solidFill>
                  <a:schemeClr val="tx2"/>
                </a:solidFill>
              </a:rPr>
              <a:t>Обновяване на сгради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536" y="537321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dirty="0"/>
              <a:t>Пазарният дял на публичния сектор обичайно е 5—15 % </a:t>
            </a:r>
          </a:p>
          <a:p>
            <a:pPr algn="ctr"/>
            <a:r>
              <a:rPr lang="bg-BG" sz="2400" dirty="0"/>
              <a:t>— а понякога много повече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39952" y="4077072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000" b="1">
                <a:solidFill>
                  <a:schemeClr val="tx2"/>
                </a:solidFill>
              </a:rPr>
              <a:t>Електроенергия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76056" y="4653136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000" b="1" dirty="0">
                <a:solidFill>
                  <a:schemeClr val="tx2"/>
                </a:solidFill>
              </a:rPr>
              <a:t>Услуги по почистване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83768" y="378904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000" b="1">
                <a:solidFill>
                  <a:schemeClr val="tx2"/>
                </a:solidFill>
              </a:rPr>
              <a:t>Превозни средства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5536" y="4221088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000" b="1">
                <a:solidFill>
                  <a:schemeClr val="tx2"/>
                </a:solidFill>
              </a:rPr>
              <a:t>Услуги за обществен транспорт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55776" y="4757082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000" b="1">
                <a:solidFill>
                  <a:schemeClr val="tx2"/>
                </a:solidFill>
              </a:rPr>
              <a:t>Мебели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/>
      <p:bldP spid="12" grpId="0"/>
      <p:bldP spid="13" grpId="0"/>
      <p:bldP spid="15" grpId="0"/>
      <p:bldP spid="16" grpId="0"/>
      <p:bldP spid="18" grpId="0"/>
      <p:bldP spid="14" grpId="0"/>
      <p:bldP spid="17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9"/>
            <a:ext cx="7787208" cy="11521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g-BG" noProof="0" dirty="0"/>
              <a:t>Всеки продукт, който купуваме, оказва широк набор от въздействия върху околната среда </a:t>
            </a:r>
            <a:r>
              <a:rPr lang="bg-BG" b="1" noProof="0" dirty="0">
                <a:solidFill>
                  <a:srgbClr val="008A88"/>
                </a:solidFill>
              </a:rPr>
              <a:t>през целия жизнен цикъл на продукта</a:t>
            </a:r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1: Въведение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5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noProof="0"/>
              <a:t>Въздействията на обществените поръчки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231578"/>
              </p:ext>
            </p:extLst>
          </p:nvPr>
        </p:nvGraphicFramePr>
        <p:xfrm>
          <a:off x="611560" y="2676637"/>
          <a:ext cx="7488832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9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499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01491">
                <a:tc>
                  <a:txBody>
                    <a:bodyPr/>
                    <a:lstStyle/>
                    <a:p>
                      <a:pPr algn="ctr"/>
                      <a:r>
                        <a:rPr lang="bg-BG" sz="2400" b="0">
                          <a:solidFill>
                            <a:srgbClr val="008A88"/>
                          </a:solidFill>
                        </a:rPr>
                        <a:t>Верига на доставка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8A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0D0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bg-BG" b="0" dirty="0">
                          <a:solidFill>
                            <a:srgbClr val="008A88"/>
                          </a:solidFill>
                        </a:rPr>
                        <a:t>Потребление на суровини</a:t>
                      </a:r>
                      <a:r>
                        <a:rPr lang="bg-BG" b="0" baseline="0" dirty="0">
                          <a:solidFill>
                            <a:srgbClr val="008A88"/>
                          </a:solidFill>
                        </a:rPr>
                        <a:t> </a:t>
                      </a:r>
                    </a:p>
                    <a:p>
                      <a:pPr marL="180975" indent="-1809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bg-BG" b="0" baseline="0" dirty="0">
                          <a:solidFill>
                            <a:srgbClr val="008A88"/>
                          </a:solidFill>
                        </a:rPr>
                        <a:t>Потребление на електроенергия/вода, емисии и (токсични) отпадъци от промишлена преработка и транспорт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3870">
                <a:tc>
                  <a:txBody>
                    <a:bodyPr/>
                    <a:lstStyle/>
                    <a:p>
                      <a:pPr algn="ctr"/>
                      <a:r>
                        <a:rPr lang="bg-BG" sz="2400" b="0">
                          <a:solidFill>
                            <a:srgbClr val="008A88"/>
                          </a:solidFill>
                        </a:rPr>
                        <a:t>Употреба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8A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A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0D0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bg-BG" b="0">
                          <a:solidFill>
                            <a:srgbClr val="008A88"/>
                          </a:solidFill>
                        </a:rPr>
                        <a:t>Потребление на електроенергия/вода</a:t>
                      </a:r>
                    </a:p>
                    <a:p>
                      <a:pPr marL="180975" indent="-1809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bg-BG" b="0" baseline="0">
                          <a:solidFill>
                            <a:srgbClr val="008A88"/>
                          </a:solidFill>
                        </a:rPr>
                        <a:t>Генериране на отпадъци и емисии </a:t>
                      </a:r>
                    </a:p>
                    <a:p>
                      <a:pPr marL="180975" indent="-1809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bg-BG" b="0" baseline="0">
                          <a:solidFill>
                            <a:srgbClr val="008A88"/>
                          </a:solidFill>
                        </a:rPr>
                        <a:t>Използване на консумативи (напр. хартия, мастило)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3306">
                <a:tc>
                  <a:txBody>
                    <a:bodyPr/>
                    <a:lstStyle/>
                    <a:p>
                      <a:pPr algn="ctr"/>
                      <a:r>
                        <a:rPr lang="bg-BG" sz="2400" b="0">
                          <a:solidFill>
                            <a:srgbClr val="008A88"/>
                          </a:solidFill>
                        </a:rPr>
                        <a:t>Депониране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8A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0D0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bg-BG" b="0" dirty="0">
                          <a:solidFill>
                            <a:srgbClr val="008A88"/>
                          </a:solidFill>
                        </a:rPr>
                        <a:t>Генериране на отпадъци</a:t>
                      </a:r>
                    </a:p>
                    <a:p>
                      <a:pPr marL="180975" indent="-1809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bg-BG" b="0" baseline="0" dirty="0">
                          <a:solidFill>
                            <a:srgbClr val="008A88"/>
                          </a:solidFill>
                        </a:rPr>
                        <a:t>Токсични емисии</a:t>
                      </a:r>
                    </a:p>
                    <a:p>
                      <a:pPr marL="180975" indent="-1809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bg-BG" b="0" baseline="0" dirty="0">
                          <a:solidFill>
                            <a:srgbClr val="008A88"/>
                          </a:solidFill>
                        </a:rPr>
                        <a:t>Потенциална нова суровина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96752"/>
            <a:ext cx="4752528" cy="2160240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bg-BG" b="1" noProof="0" dirty="0"/>
              <a:t>Въздействия</a:t>
            </a:r>
            <a:r>
              <a:rPr lang="bg-BG" noProof="0" dirty="0"/>
              <a:t> от нашите покупки:</a:t>
            </a:r>
          </a:p>
          <a:p>
            <a:pPr marL="0">
              <a:spcAft>
                <a:spcPts val="600"/>
              </a:spcAft>
              <a:buNone/>
            </a:pPr>
            <a:r>
              <a:rPr lang="bg-BG" sz="2500" b="1" noProof="0" dirty="0">
                <a:solidFill>
                  <a:srgbClr val="008A88"/>
                </a:solidFill>
              </a:rPr>
              <a:t>Електроенергия,</a:t>
            </a:r>
            <a:r>
              <a:rPr lang="bg-BG" sz="2500" noProof="0" dirty="0"/>
              <a:t> използвана за захранване на сгради и оборудване</a:t>
            </a:r>
          </a:p>
          <a:p>
            <a:pPr marL="0">
              <a:spcAft>
                <a:spcPts val="600"/>
              </a:spcAft>
              <a:buNone/>
            </a:pPr>
            <a:r>
              <a:rPr lang="bg-BG" sz="2500" b="1" noProof="0" dirty="0">
                <a:solidFill>
                  <a:srgbClr val="008A88"/>
                </a:solidFill>
              </a:rPr>
              <a:t>Гориво,</a:t>
            </a:r>
            <a:r>
              <a:rPr lang="bg-BG" sz="2500" noProof="0" dirty="0"/>
              <a:t> консумирано от нашите превозни средства или за отопление на сгради </a:t>
            </a:r>
          </a:p>
          <a:p>
            <a:pPr marL="0">
              <a:spcAft>
                <a:spcPts val="600"/>
              </a:spcAft>
              <a:buNone/>
            </a:pPr>
            <a:r>
              <a:rPr lang="bg-BG" sz="2500" noProof="0" dirty="0"/>
              <a:t>Емисии от </a:t>
            </a:r>
            <a:r>
              <a:rPr lang="bg-BG" sz="2500" b="1" noProof="0" dirty="0">
                <a:solidFill>
                  <a:srgbClr val="008A88"/>
                </a:solidFill>
              </a:rPr>
              <a:t>промишлени процеси</a:t>
            </a:r>
            <a:r>
              <a:rPr lang="bg-BG" sz="2500" noProof="0" dirty="0"/>
              <a:t> и </a:t>
            </a:r>
            <a:r>
              <a:rPr lang="bg-BG" sz="2500" b="1" noProof="0" dirty="0">
                <a:solidFill>
                  <a:srgbClr val="008A88"/>
                </a:solidFill>
              </a:rPr>
              <a:t>транспорт</a:t>
            </a:r>
            <a:r>
              <a:rPr lang="bg-BG" sz="2500" noProof="0" dirty="0"/>
              <a:t> по веригите на доставка</a:t>
            </a:r>
          </a:p>
          <a:p>
            <a:endParaRPr lang="en-GB" sz="2400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1: Въведение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6</a:t>
            </a:fld>
            <a:endParaRPr lang="en-I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noProof="0" dirty="0"/>
              <a:t>Въздействия: изменение на климата/емисии на CO</a:t>
            </a:r>
            <a:r>
              <a:rPr lang="bg-BG" baseline="-25000" noProof="0" dirty="0"/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3563888" y="4077072"/>
            <a:ext cx="4716016" cy="22313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bg-BG" sz="2000" b="1" dirty="0"/>
              <a:t>Как могат да помогнат ЕОП?</a:t>
            </a:r>
          </a:p>
          <a:p>
            <a:pPr algn="r">
              <a:spcAft>
                <a:spcPts val="600"/>
              </a:spcAft>
            </a:pPr>
            <a:r>
              <a:rPr lang="bg-BG" dirty="0"/>
              <a:t>Чрез изискване на </a:t>
            </a:r>
            <a:r>
              <a:rPr lang="bg-BG" b="1" dirty="0">
                <a:solidFill>
                  <a:srgbClr val="008A88"/>
                </a:solidFill>
              </a:rPr>
              <a:t>високи стандарти за енергийна ефективност </a:t>
            </a:r>
            <a:r>
              <a:rPr lang="bg-BG" dirty="0"/>
              <a:t>за сгради и продукти</a:t>
            </a:r>
          </a:p>
          <a:p>
            <a:pPr algn="r">
              <a:spcAft>
                <a:spcPts val="600"/>
              </a:spcAft>
            </a:pPr>
            <a:r>
              <a:rPr lang="bg-BG" dirty="0"/>
              <a:t>Чрез покупка на </a:t>
            </a:r>
            <a:r>
              <a:rPr lang="bg-BG" b="1" dirty="0">
                <a:solidFill>
                  <a:srgbClr val="008A88"/>
                </a:solidFill>
              </a:rPr>
              <a:t>зелено електричество</a:t>
            </a:r>
          </a:p>
          <a:p>
            <a:pPr algn="r">
              <a:spcAft>
                <a:spcPts val="600"/>
              </a:spcAft>
            </a:pPr>
            <a:r>
              <a:rPr lang="bg-BG" dirty="0"/>
              <a:t>Чрез преминаване към </a:t>
            </a:r>
            <a:r>
              <a:rPr lang="bg-BG" b="1" dirty="0">
                <a:solidFill>
                  <a:srgbClr val="008A88"/>
                </a:solidFill>
              </a:rPr>
              <a:t>превозни средства с нулеви емисии </a:t>
            </a:r>
            <a:r>
              <a:rPr lang="bg-BG" dirty="0"/>
              <a:t>(и като насърчават доставчиците да правят същото</a:t>
            </a:r>
            <a:r>
              <a:rPr lang="bg-BG" sz="1900" dirty="0"/>
              <a:t>)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283968" y="3356992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66" name="Picture 2" descr="Industry, Smoke, Chimney, Pollution, Exhaust Ga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96752"/>
            <a:ext cx="2880000" cy="2160000"/>
          </a:xfrm>
          <a:prstGeom prst="rect">
            <a:avLst/>
          </a:prstGeom>
          <a:noFill/>
        </p:spPr>
      </p:pic>
      <p:pic>
        <p:nvPicPr>
          <p:cNvPr id="11268" name="Picture 4" descr="Alternative Energy, Business People, Business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77072"/>
            <a:ext cx="290626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96752"/>
            <a:ext cx="4752528" cy="2376264"/>
          </a:xfrm>
          <a:ln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bg-BG" sz="1800" b="1" noProof="0" dirty="0"/>
              <a:t>Въздействия</a:t>
            </a:r>
            <a:r>
              <a:rPr lang="bg-BG" sz="1800" noProof="0" dirty="0"/>
              <a:t> от нашите покупки:</a:t>
            </a:r>
          </a:p>
          <a:p>
            <a:pPr marL="0">
              <a:spcAft>
                <a:spcPts val="600"/>
              </a:spcAft>
              <a:buNone/>
            </a:pPr>
            <a:r>
              <a:rPr lang="bg-BG" sz="1600" dirty="0"/>
              <a:t>Замърсяване от </a:t>
            </a:r>
            <a:r>
              <a:rPr lang="bg-BG" sz="1600" b="1" dirty="0">
                <a:solidFill>
                  <a:srgbClr val="008A88"/>
                </a:solidFill>
              </a:rPr>
              <a:t>превозни средства, </a:t>
            </a:r>
            <a:r>
              <a:rPr lang="bg-BG" sz="1600" dirty="0"/>
              <a:t>собственост на обществения сектор, които извършват нашите услуги или доставят нашите продукти</a:t>
            </a:r>
          </a:p>
          <a:p>
            <a:pPr marL="0">
              <a:spcAft>
                <a:spcPts val="600"/>
              </a:spcAft>
              <a:buNone/>
            </a:pPr>
            <a:r>
              <a:rPr lang="bg-BG" sz="1600" dirty="0"/>
              <a:t>Използване на </a:t>
            </a:r>
            <a:r>
              <a:rPr lang="bg-BG" sz="1600" b="1" dirty="0">
                <a:solidFill>
                  <a:srgbClr val="008A88"/>
                </a:solidFill>
              </a:rPr>
              <a:t>химически продукти </a:t>
            </a:r>
            <a:r>
              <a:rPr lang="bg-BG" sz="1600" dirty="0"/>
              <a:t>(напр. за почистване), съдържащи токсични вещества</a:t>
            </a:r>
          </a:p>
          <a:p>
            <a:pPr marL="0">
              <a:spcAft>
                <a:spcPts val="600"/>
              </a:spcAft>
              <a:buNone/>
            </a:pPr>
            <a:r>
              <a:rPr lang="bg-BG" sz="1600" dirty="0"/>
              <a:t>Използване на пестициди и торове на химична база в производството на храни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1: Въведение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7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noProof="0"/>
              <a:t>Въздействия: </a:t>
            </a:r>
            <a:r>
              <a:rPr lang="bg-BG"/>
              <a:t>качество на въздуха и на водата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3575720" y="3645024"/>
            <a:ext cx="4896544" cy="36317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bg-BG" sz="2000" b="1" dirty="0"/>
              <a:t>Как могат да помогнат ЕОП?</a:t>
            </a:r>
          </a:p>
          <a:p>
            <a:pPr algn="r">
              <a:spcAft>
                <a:spcPts val="600"/>
              </a:spcAft>
            </a:pPr>
            <a:r>
              <a:rPr lang="bg-BG" dirty="0"/>
              <a:t>Чрез преминаване към </a:t>
            </a:r>
            <a:r>
              <a:rPr lang="bg-BG" b="1" dirty="0">
                <a:solidFill>
                  <a:srgbClr val="008A88"/>
                </a:solidFill>
              </a:rPr>
              <a:t>превозни средства с нулеви емисии </a:t>
            </a:r>
            <a:r>
              <a:rPr lang="bg-BG" dirty="0"/>
              <a:t>(и като насърчават доставчиците да правят същото)</a:t>
            </a:r>
          </a:p>
          <a:p>
            <a:pPr algn="r">
              <a:spcAft>
                <a:spcPts val="600"/>
              </a:spcAft>
            </a:pPr>
            <a:r>
              <a:rPr lang="bg-BG" dirty="0"/>
              <a:t>Като изискват услугите по почистване да се извършват с </a:t>
            </a:r>
            <a:r>
              <a:rPr lang="bg-BG" b="1" dirty="0">
                <a:solidFill>
                  <a:srgbClr val="008A88"/>
                </a:solidFill>
              </a:rPr>
              <a:t>продукти с екомаркировка</a:t>
            </a:r>
          </a:p>
          <a:p>
            <a:pPr algn="r">
              <a:spcAft>
                <a:spcPts val="600"/>
              </a:spcAft>
            </a:pPr>
            <a:r>
              <a:rPr lang="bg-BG" dirty="0"/>
              <a:t>Като изискват </a:t>
            </a:r>
            <a:r>
              <a:rPr lang="bg-BG" b="1" dirty="0">
                <a:solidFill>
                  <a:srgbClr val="008A88"/>
                </a:solidFill>
              </a:rPr>
              <a:t>органични продукти </a:t>
            </a:r>
            <a:r>
              <a:rPr lang="bg-BG" dirty="0"/>
              <a:t>при договори за хранене и приготвяне и доставяне на храна </a:t>
            </a:r>
          </a:p>
          <a:p>
            <a:pPr algn="r">
              <a:spcAft>
                <a:spcPts val="600"/>
              </a:spcAft>
            </a:pPr>
            <a:endParaRPr lang="en-US" sz="1900" b="1" dirty="0">
              <a:solidFill>
                <a:srgbClr val="008A88"/>
              </a:solidFill>
            </a:endParaRPr>
          </a:p>
          <a:p>
            <a:pPr algn="r">
              <a:spcAft>
                <a:spcPts val="600"/>
              </a:spcAft>
            </a:pPr>
            <a:endParaRPr lang="en-GB" sz="1900" dirty="0"/>
          </a:p>
        </p:txBody>
      </p:sp>
      <p:sp>
        <p:nvSpPr>
          <p:cNvPr id="11" name="Down Arrow 10"/>
          <p:cNvSpPr/>
          <p:nvPr/>
        </p:nvSpPr>
        <p:spPr>
          <a:xfrm>
            <a:off x="4216500" y="3267962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96752"/>
            <a:ext cx="3043878" cy="225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72346"/>
            <a:ext cx="3036168" cy="20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96752"/>
            <a:ext cx="4752528" cy="2376264"/>
          </a:xfrm>
          <a:ln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bg-BG" sz="2000" b="1" noProof="0" dirty="0"/>
              <a:t>Въздействия</a:t>
            </a:r>
            <a:r>
              <a:rPr lang="bg-BG" sz="2000" noProof="0" dirty="0"/>
              <a:t> от нашите покупки:</a:t>
            </a:r>
          </a:p>
          <a:p>
            <a:pPr marL="0">
              <a:spcAft>
                <a:spcPts val="600"/>
              </a:spcAft>
              <a:buNone/>
            </a:pPr>
            <a:r>
              <a:rPr lang="bg-BG" sz="2000" dirty="0"/>
              <a:t>Депониране на </a:t>
            </a:r>
            <a:r>
              <a:rPr lang="bg-BG" sz="2000" b="1" dirty="0">
                <a:solidFill>
                  <a:srgbClr val="008A88"/>
                </a:solidFill>
              </a:rPr>
              <a:t>електрически продукти </a:t>
            </a:r>
            <a:r>
              <a:rPr lang="bg-BG" sz="2000" dirty="0"/>
              <a:t>в края на техния живот</a:t>
            </a:r>
          </a:p>
          <a:p>
            <a:pPr marL="0">
              <a:spcAft>
                <a:spcPts val="600"/>
              </a:spcAft>
              <a:buNone/>
            </a:pPr>
            <a:r>
              <a:rPr lang="bg-BG" sz="2000" dirty="0"/>
              <a:t>Отпадъчни материали от </a:t>
            </a:r>
            <a:r>
              <a:rPr lang="bg-BG" sz="2000" b="1" dirty="0">
                <a:solidFill>
                  <a:srgbClr val="008A88"/>
                </a:solidFill>
              </a:rPr>
              <a:t>строителни работи и дейности по разрушаване</a:t>
            </a:r>
          </a:p>
          <a:p>
            <a:pPr marL="0">
              <a:spcAft>
                <a:spcPts val="600"/>
              </a:spcAft>
              <a:buNone/>
            </a:pPr>
            <a:r>
              <a:rPr lang="bg-BG" sz="2000" b="1" dirty="0">
                <a:solidFill>
                  <a:srgbClr val="008A88"/>
                </a:solidFill>
              </a:rPr>
              <a:t>Опаковки,</a:t>
            </a:r>
            <a:r>
              <a:rPr lang="bg-BG" sz="2000" dirty="0"/>
              <a:t> използвани при доставка на стоки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1: Въведение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8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noProof="0"/>
              <a:t>Въздействия: </a:t>
            </a:r>
            <a:r>
              <a:rPr lang="bg-BG"/>
              <a:t>използване на отпадъци и ресурси</a:t>
            </a:r>
          </a:p>
        </p:txBody>
      </p:sp>
      <p:sp>
        <p:nvSpPr>
          <p:cNvPr id="9" name="Rectangle 8"/>
          <p:cNvSpPr/>
          <p:nvPr/>
        </p:nvSpPr>
        <p:spPr>
          <a:xfrm>
            <a:off x="3762640" y="3573016"/>
            <a:ext cx="4716016" cy="30008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bg-BG" b="1" dirty="0"/>
              <a:t>Как могат да помогнат ЕОП?</a:t>
            </a:r>
          </a:p>
          <a:p>
            <a:pPr algn="r">
              <a:spcAft>
                <a:spcPts val="600"/>
              </a:spcAft>
            </a:pPr>
            <a:r>
              <a:rPr lang="bg-BG" sz="1600" dirty="0"/>
              <a:t>Като насърчават решения на </a:t>
            </a:r>
            <a:r>
              <a:rPr lang="bg-BG" sz="1600" b="1" dirty="0">
                <a:solidFill>
                  <a:srgbClr val="008A88"/>
                </a:solidFill>
              </a:rPr>
              <a:t>кръговата икономика</a:t>
            </a:r>
          </a:p>
          <a:p>
            <a:pPr algn="r">
              <a:spcAft>
                <a:spcPts val="600"/>
              </a:spcAft>
            </a:pPr>
            <a:r>
              <a:rPr lang="bg-BG" sz="1600" dirty="0"/>
              <a:t>Като изискват </a:t>
            </a:r>
            <a:r>
              <a:rPr lang="bg-BG" sz="1600" b="1" dirty="0">
                <a:solidFill>
                  <a:srgbClr val="008A88"/>
                </a:solidFill>
              </a:rPr>
              <a:t>удължаване на периода на експлоатация на продуктите и осигуряване на резервни части</a:t>
            </a:r>
          </a:p>
          <a:p>
            <a:pPr algn="r">
              <a:spcAft>
                <a:spcPts val="600"/>
              </a:spcAft>
            </a:pPr>
            <a:r>
              <a:rPr lang="bg-BG" sz="1600" dirty="0"/>
              <a:t>Като изискват </a:t>
            </a:r>
            <a:r>
              <a:rPr lang="bg-BG" sz="1600" b="1" dirty="0">
                <a:solidFill>
                  <a:srgbClr val="008A88"/>
                </a:solidFill>
              </a:rPr>
              <a:t>използване на по-малко опаковки или на опаковки за многократна употреба</a:t>
            </a:r>
          </a:p>
          <a:p>
            <a:pPr algn="r">
              <a:spcAft>
                <a:spcPts val="600"/>
              </a:spcAft>
            </a:pPr>
            <a:r>
              <a:rPr lang="bg-BG" sz="1600" dirty="0"/>
              <a:t>Като насърчават използването на </a:t>
            </a:r>
            <a:r>
              <a:rPr lang="bg-BG" sz="1600" b="1" dirty="0">
                <a:solidFill>
                  <a:srgbClr val="008A88"/>
                </a:solidFill>
              </a:rPr>
              <a:t>рециклирани материали </a:t>
            </a:r>
            <a:r>
              <a:rPr lang="bg-BG" sz="1600" dirty="0"/>
              <a:t>в строителството</a:t>
            </a:r>
          </a:p>
          <a:p>
            <a:pPr algn="r">
              <a:spcAft>
                <a:spcPts val="600"/>
              </a:spcAft>
            </a:pPr>
            <a:endParaRPr lang="en-GB" sz="1900" dirty="0"/>
          </a:p>
        </p:txBody>
      </p:sp>
      <p:sp>
        <p:nvSpPr>
          <p:cNvPr id="11" name="Down Arrow 10"/>
          <p:cNvSpPr/>
          <p:nvPr/>
        </p:nvSpPr>
        <p:spPr>
          <a:xfrm>
            <a:off x="4216500" y="3385159"/>
            <a:ext cx="484632" cy="5076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77072"/>
            <a:ext cx="3038534" cy="20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9181" y="1268760"/>
            <a:ext cx="302906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3965"/>
            <a:ext cx="7715200" cy="4641379"/>
          </a:xfrm>
        </p:spPr>
        <p:txBody>
          <a:bodyPr/>
          <a:lstStyle/>
          <a:p>
            <a:pPr algn="ctr">
              <a:buNone/>
            </a:pPr>
            <a:r>
              <a:rPr lang="bg-BG" noProof="0"/>
              <a:t>Обществените поръчки могат да бъдат мощен инструмент за реализиране на </a:t>
            </a:r>
            <a:r>
              <a:rPr lang="bg-BG" b="1" noProof="0">
                <a:solidFill>
                  <a:srgbClr val="008A88"/>
                </a:solidFill>
              </a:rPr>
              <a:t>целите на политиката за околната среда </a:t>
            </a:r>
            <a:r>
              <a:rPr lang="bg-BG" noProof="0"/>
              <a:t>….</a:t>
            </a:r>
          </a:p>
          <a:p>
            <a:pPr algn="ctr">
              <a:buNone/>
            </a:pPr>
            <a:endParaRPr lang="en-GB" noProof="0" dirty="0"/>
          </a:p>
          <a:p>
            <a:pPr algn="ctr">
              <a:buNone/>
            </a:pPr>
            <a:r>
              <a:rPr lang="bg-BG" noProof="0"/>
              <a:t>….ИЛИ….</a:t>
            </a:r>
          </a:p>
          <a:p>
            <a:pPr algn="ctr">
              <a:buNone/>
            </a:pPr>
            <a:endParaRPr lang="en-GB" noProof="0" dirty="0"/>
          </a:p>
          <a:p>
            <a:pPr algn="ctr">
              <a:buNone/>
            </a:pPr>
            <a:r>
              <a:rPr lang="bg-BG" noProof="0"/>
              <a:t>….могат да бъдат </a:t>
            </a:r>
            <a:r>
              <a:rPr lang="bg-BG" b="1" noProof="0">
                <a:solidFill>
                  <a:srgbClr val="008A88"/>
                </a:solidFill>
              </a:rPr>
              <a:t>част от проблема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1: Въведение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9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noProof="0"/>
              <a:t>Въздействия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PP Training colours">
      <a:dk1>
        <a:srgbClr val="484847"/>
      </a:dk1>
      <a:lt1>
        <a:sysClr val="window" lastClr="FFFFFF"/>
      </a:lt1>
      <a:dk2>
        <a:srgbClr val="008A88"/>
      </a:dk2>
      <a:lt2>
        <a:srgbClr val="EEECE1"/>
      </a:lt2>
      <a:accent1>
        <a:srgbClr val="1C665A"/>
      </a:accent1>
      <a:accent2>
        <a:srgbClr val="9BB51B"/>
      </a:accent2>
      <a:accent3>
        <a:srgbClr val="BBD828"/>
      </a:accent3>
      <a:accent4>
        <a:srgbClr val="D8E6B0"/>
      </a:accent4>
      <a:accent5>
        <a:srgbClr val="31859B"/>
      </a:accent5>
      <a:accent6>
        <a:srgbClr val="AFC63A"/>
      </a:accent6>
      <a:hlink>
        <a:srgbClr val="366092"/>
      </a:hlink>
      <a:folHlink>
        <a:srgbClr val="E36C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932</Words>
  <Application>Microsoft Office PowerPoint</Application>
  <PresentationFormat>On-screen Show (4:3)</PresentationFormat>
  <Paragraphs>167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Инструментариум за обучение относно ЕОП  1. Екологосъобразни обществени поръчки (ЕОП) — въведение</vt:lpstr>
      <vt:lpstr>Инструментариум за обучение относно ЕОП</vt:lpstr>
      <vt:lpstr>Защо обществени поръчки?</vt:lpstr>
      <vt:lpstr>Защо обществени поръчки?</vt:lpstr>
      <vt:lpstr>Въздействията на обществените поръчки</vt:lpstr>
      <vt:lpstr>Въздействия: изменение на климата/емисии на CO2</vt:lpstr>
      <vt:lpstr>Въздействия: качество на въздуха и на водата</vt:lpstr>
      <vt:lpstr>Въздействия: използване на отпадъци и ресурси</vt:lpstr>
      <vt:lpstr>Въздействия</vt:lpstr>
      <vt:lpstr>Екологосъобразна обществена поръчка</vt:lpstr>
      <vt:lpstr>Политика и регулаторна рамка на ЕС относно ЕОП</vt:lpstr>
      <vt:lpstr>ЕОП на практика: Мюнхен (2017 г.)</vt:lpstr>
      <vt:lpstr>ЕОП на практика: Вагенинген (2016 г.)</vt:lpstr>
      <vt:lpstr>ЕОП на практика: Вааса (2014 г.)</vt:lpstr>
      <vt:lpstr>Допълнителни насоки и помощ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2019-03-13T11:43:33Z</dcterms:created>
  <dcterms:modified xsi:type="dcterms:W3CDTF">2020-03-10T13:48:02Z</dcterms:modified>
</cp:coreProperties>
</file>