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66" r:id="rId4"/>
    <p:sldId id="269" r:id="rId5"/>
    <p:sldId id="305" r:id="rId6"/>
    <p:sldId id="268" r:id="rId7"/>
    <p:sldId id="306" r:id="rId8"/>
    <p:sldId id="307" r:id="rId9"/>
    <p:sldId id="312" r:id="rId10"/>
    <p:sldId id="309" r:id="rId11"/>
    <p:sldId id="310" r:id="rId12"/>
    <p:sldId id="311" r:id="rId13"/>
    <p:sldId id="261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51B"/>
    <a:srgbClr val="008A88"/>
    <a:srgbClr val="BBD828"/>
    <a:srgbClr val="FFFFFF"/>
    <a:srgbClr val="7F7F7F"/>
    <a:srgbClr val="F2F2F2"/>
    <a:srgbClr val="DBDBDA"/>
    <a:srgbClr val="484847"/>
    <a:srgbClr val="DDD9C3"/>
    <a:srgbClr val="9EE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8DF17A-148C-465D-B9E3-B833AE2CE82D}" v="10457" dt="2018-06-08T15:03:07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6" autoAdjust="0"/>
    <p:restoredTop sz="77851" autoAdjust="0"/>
  </p:normalViewPr>
  <p:slideViewPr>
    <p:cSldViewPr>
      <p:cViewPr>
        <p:scale>
          <a:sx n="58" d="100"/>
          <a:sy n="58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95049-C8A4-4B42-9EA8-FDEB6DAD92DE}" type="datetimeFigureOut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EF89D-39EE-42B2-A0B0-6100E5637B4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1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F5ACA-E06C-4B03-8FD7-3D0508624978}" type="datetimeFigureOut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45C34-7ABA-4084-B4AD-6675A8C1698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506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1760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9809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2992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357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5554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423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328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4589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0277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1392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139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002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47755"/>
          <a:stretch>
            <a:fillRect/>
          </a:stretch>
        </p:blipFill>
        <p:spPr>
          <a:xfrm flipH="1" flipV="1">
            <a:off x="0" y="1124743"/>
            <a:ext cx="9144000" cy="1656184"/>
          </a:xfrm>
          <a:prstGeom prst="rect">
            <a:avLst/>
          </a:prstGeom>
          <a:ln w="12700">
            <a:solidFill>
              <a:srgbClr val="FFFFFF"/>
            </a:solidFill>
          </a:ln>
        </p:spPr>
      </p:pic>
      <p:pic>
        <p:nvPicPr>
          <p:cNvPr id="12" name="Picture 11" descr="test.png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00B050">
                <a:tint val="45000"/>
                <a:satMod val="400000"/>
              </a:srgbClr>
            </a:duotone>
          </a:blip>
          <a:srcRect t="71242" r="28899"/>
          <a:stretch>
            <a:fillRect/>
          </a:stretch>
        </p:blipFill>
        <p:spPr>
          <a:xfrm rot="10800000" flipH="1" flipV="1">
            <a:off x="-1" y="2708921"/>
            <a:ext cx="9144001" cy="1296143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08920"/>
            <a:ext cx="9144000" cy="1254001"/>
          </a:xfrm>
          <a:noFill/>
          <a:ln w="9525">
            <a:solidFill>
              <a:schemeClr val="bg1"/>
            </a:solidFill>
          </a:ln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EB7A-6AC4-464F-B12E-DAD797DD5BFA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3" cstate="print">
            <a:lum contrast="10000"/>
          </a:blip>
          <a:srcRect b="16001"/>
          <a:stretch>
            <a:fillRect/>
          </a:stretch>
        </p:blipFill>
        <p:spPr>
          <a:xfrm flipH="1" flipV="1">
            <a:off x="0" y="3977680"/>
            <a:ext cx="9144000" cy="2880320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pic>
        <p:nvPicPr>
          <p:cNvPr id="1027" name="Picture 3" descr="C:\Users\Graphic\Desktop\Buying-Green-Handbook-3rd-Edition-ONLINE-high-res JMH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26" y="4221088"/>
            <a:ext cx="4464149" cy="786003"/>
          </a:xfrm>
          <a:prstGeom prst="rect">
            <a:avLst/>
          </a:prstGeom>
          <a:noFill/>
        </p:spPr>
      </p:pic>
      <p:pic>
        <p:nvPicPr>
          <p:cNvPr id="1026" name="Picture 2" descr="I:\A-Sustainable Economy and Procurement\Projects\GPP training and training materials - 24220\1 - GPP Toolkit\Design templates\path13856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69" y="326640"/>
            <a:ext cx="1676262" cy="1158144"/>
          </a:xfrm>
          <a:prstGeom prst="rect">
            <a:avLst/>
          </a:prstGeom>
          <a:noFill/>
        </p:spPr>
      </p:pic>
      <p:pic>
        <p:nvPicPr>
          <p:cNvPr id="3" name="Picture 3" descr="I:\A-Sustainable Economy and Procurement\Projects\GPP training and training materials - 24220\1 - GPP Toolkit\Design templates\footer element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2365" y="6315501"/>
            <a:ext cx="719269" cy="54249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5558-8707-42F3-B9B6-FC80BF25BE10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88B7-7FAB-4415-BEAE-7D8009F33737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DB7D-D489-4E0B-A194-EC20980ED2B1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D17-6C54-46FE-8696-F7DDA498E16B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016" y="2648894"/>
            <a:ext cx="7772400" cy="72007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tx2"/>
                </a:solidFill>
              </a:defRPr>
            </a:lvl1pPr>
          </a:lstStyle>
          <a:p>
            <a:r>
              <a:rPr lang="en-IE" dirty="0"/>
              <a:t>PRODUCT TYPE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44016" y="3368973"/>
            <a:ext cx="7772400" cy="564083"/>
          </a:xfrm>
        </p:spPr>
        <p:txBody>
          <a:bodyPr anchor="b">
            <a:noAutofit/>
          </a:bodyPr>
          <a:lstStyle>
            <a:lvl1pPr marL="0" indent="0">
              <a:buNone/>
              <a:defRPr sz="3200" i="1">
                <a:solidFill>
                  <a:srgbClr val="48484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Only for module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ED39-FABE-4C10-B109-733C66F6DE3C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10900"/>
          <a:stretch>
            <a:fillRect/>
          </a:stretch>
        </p:blipFill>
        <p:spPr>
          <a:xfrm>
            <a:off x="36000" y="4137013"/>
            <a:ext cx="9000000" cy="2676363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003232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76-C427-42CC-963D-516DE0B03F33}" type="datetime1">
              <a:rPr lang="en-IE" smtClean="0"/>
              <a:pPr/>
              <a:t>10/03/2020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4320480" cy="365125"/>
          </a:xfrm>
        </p:spPr>
        <p:txBody>
          <a:bodyPr/>
          <a:lstStyle/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46461" b="30163"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3" cstate="print">
            <a:lum contrast="10000"/>
          </a:blip>
          <a:srcRect t="10900"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st.png"/>
          <p:cNvPicPr>
            <a:picLocks noChangeAspect="1"/>
          </p:cNvPicPr>
          <p:nvPr userDrawn="1"/>
        </p:nvPicPr>
        <p:blipFill>
          <a:blip r:embed="rId3" cstate="print"/>
          <a:srcRect l="33663" t="83803" b="9906"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4114800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80A7-644D-495E-8764-96A40D5F620E}" type="datetime1">
              <a:rPr lang="en-IE" smtClean="0"/>
              <a:pPr/>
              <a:t>10/03/2020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4320480" cy="365125"/>
          </a:xfrm>
        </p:spPr>
        <p:txBody>
          <a:bodyPr/>
          <a:lstStyle/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46461" b="30163"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3" cstate="print">
            <a:lum contrast="10000"/>
          </a:blip>
          <a:srcRect t="10900"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st.png"/>
          <p:cNvPicPr>
            <a:picLocks noChangeAspect="1"/>
          </p:cNvPicPr>
          <p:nvPr userDrawn="1"/>
        </p:nvPicPr>
        <p:blipFill>
          <a:blip r:embed="rId3" cstate="print"/>
          <a:srcRect l="33663" t="83803" b="9906"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4644008" y="1853134"/>
            <a:ext cx="3814926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Emphasis box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492896"/>
            <a:ext cx="3814926" cy="367240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DCB4-0D4C-4F8A-BD45-EB9358823683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46461" b="30163"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003232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test.png"/>
          <p:cNvPicPr>
            <a:picLocks noChangeAspect="1"/>
          </p:cNvPicPr>
          <p:nvPr userDrawn="1"/>
        </p:nvPicPr>
        <p:blipFill>
          <a:blip r:embed="rId3" cstate="print"/>
          <a:srcRect l="33663" t="83803" b="9906"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7161"/>
            <a:ext cx="3814926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6923"/>
            <a:ext cx="3814926" cy="348637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9992" y="1967161"/>
            <a:ext cx="3816424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9992" y="2606923"/>
            <a:ext cx="3816424" cy="348637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4FB7-86E9-462B-B94E-617650CAF191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2" name="Picture 11" descr="g46424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46461" b="30163"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13" name="Picture 12" descr="test.png"/>
          <p:cNvPicPr>
            <a:picLocks noChangeAspect="1"/>
          </p:cNvPicPr>
          <p:nvPr userDrawn="1"/>
        </p:nvPicPr>
        <p:blipFill>
          <a:blip r:embed="rId3" cstate="print">
            <a:lum contrast="10000"/>
          </a:blip>
          <a:srcRect t="10900"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test.png"/>
          <p:cNvPicPr>
            <a:picLocks noChangeAspect="1"/>
          </p:cNvPicPr>
          <p:nvPr userDrawn="1"/>
        </p:nvPicPr>
        <p:blipFill>
          <a:blip r:embed="rId3" cstate="print"/>
          <a:srcRect l="33663" t="83803" b="9906"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B31B-1A38-4AB7-91C6-0A3F788D850C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6" name="Picture 5" descr="g46424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46461" b="30163"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3" cstate="print">
            <a:lum contrast="10000"/>
          </a:blip>
          <a:srcRect t="10900"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36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052736"/>
            <a:ext cx="79928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test.png"/>
          <p:cNvPicPr>
            <a:picLocks noChangeAspect="1"/>
          </p:cNvPicPr>
          <p:nvPr userDrawn="1"/>
        </p:nvPicPr>
        <p:blipFill>
          <a:blip r:embed="rId3" cstate="print"/>
          <a:srcRect l="33663" t="83803" b="9906"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C33D-5D40-4E3A-8711-3777184CA250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 t="10900"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36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052736"/>
            <a:ext cx="79928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09320"/>
            <a:ext cx="1738743" cy="457068"/>
          </a:xfrm>
          <a:prstGeom prst="rect">
            <a:avLst/>
          </a:prstGeom>
          <a:noFill/>
        </p:spPr>
      </p:pic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076056" y="1844824"/>
            <a:ext cx="3382878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Contact / Information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2484587"/>
            <a:ext cx="3382878" cy="274461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4" name="Picture 13" descr="test.png"/>
          <p:cNvPicPr>
            <a:picLocks noChangeAspect="1"/>
          </p:cNvPicPr>
          <p:nvPr userDrawn="1"/>
        </p:nvPicPr>
        <p:blipFill>
          <a:blip r:embed="rId2" cstate="print"/>
          <a:srcRect l="33663" t="83803" b="9906"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A8DB-2319-4F03-8EEA-B2787323BDF5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01D4-073C-47E7-A5A4-E52D585B1955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06040" y="6356350"/>
            <a:ext cx="4342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4" r:id="rId4"/>
    <p:sldLayoutId id="2147483660" r:id="rId5"/>
    <p:sldLayoutId id="2147483662" r:id="rId6"/>
    <p:sldLayoutId id="2147483654" r:id="rId7"/>
    <p:sldLayoutId id="2147483663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nvironment/gpp/case_group_en.htm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://ec.europa.eu/environment/gpp/pdf/CP_European_Commission_Brochure_webversion_small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c.europa.eu/environment/gpp/pdf/handbook_2016_bg.pdf" TargetMode="External"/><Relationship Id="rId5" Type="http://schemas.openxmlformats.org/officeDocument/2006/relationships/hyperlink" Target="http://www.procuraplus.org/manual/" TargetMode="External"/><Relationship Id="rId4" Type="http://schemas.openxmlformats.org/officeDocument/2006/relationships/hyperlink" Target="https://ec.europa.eu/docsroom/documents/29261" TargetMode="External"/><Relationship Id="rId9" Type="http://schemas.openxmlformats.org/officeDocument/2006/relationships/hyperlink" Target="http://ec.europa.eu/environment/gpp/index_en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sslibrarypages.wikispaces.com/BEING+A+PSYCHOLOGIS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/>
              <a:t>Инструментариум за обучение относно ЕОП</a:t>
            </a:r>
            <a:br>
              <a:rPr lang="bg-BG" sz="2800" dirty="0"/>
            </a:br>
            <a:r>
              <a:rPr lang="bg-BG" sz="2800" i="1" dirty="0"/>
              <a:t>4. Оценка на нуждите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9909"/>
            <a:ext cx="7427168" cy="49294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bg-BG" sz="2400" dirty="0"/>
              <a:t>съвместното възлагане може да не позволи на ресурсите да създадат </a:t>
            </a:r>
            <a:r>
              <a:rPr lang="bg-BG" sz="2400" b="1" dirty="0">
                <a:solidFill>
                  <a:schemeClr val="tx2"/>
                </a:solidFill>
              </a:rPr>
              <a:t>по-голямо търсене </a:t>
            </a:r>
            <a:r>
              <a:rPr lang="bg-BG" sz="2400" dirty="0"/>
              <a:t>за екологосъобразни </a:t>
            </a:r>
            <a:r>
              <a:rPr lang="bg-BG" sz="2400" dirty="0" err="1"/>
              <a:t>стоки+услуги</a:t>
            </a:r>
            <a:endParaRPr lang="bg-BG" sz="2400" dirty="0"/>
          </a:p>
          <a:p>
            <a:r>
              <a:rPr lang="bg-BG" sz="2400" dirty="0"/>
              <a:t>Като част от оценката на нуждите вземете под внимание дали е налице някое от следните:</a:t>
            </a:r>
          </a:p>
          <a:p>
            <a:pPr marL="914400" lvl="1" indent="-514350">
              <a:buFont typeface="+mj-lt"/>
              <a:buAutoNum type="arabicPeriod"/>
            </a:pPr>
            <a:r>
              <a:rPr lang="bg-BG" dirty="0"/>
              <a:t>Можете ли да купувате от </a:t>
            </a:r>
            <a:r>
              <a:rPr lang="bg-BG" b="1" dirty="0">
                <a:solidFill>
                  <a:schemeClr val="tx2"/>
                </a:solidFill>
              </a:rPr>
              <a:t>съществуваща</a:t>
            </a:r>
            <a:r>
              <a:rPr lang="bg-BG" dirty="0"/>
              <a:t> рамка или договор за обществена поръчка?</a:t>
            </a:r>
          </a:p>
          <a:p>
            <a:pPr marL="914400" lvl="1" indent="-514350">
              <a:buFont typeface="+mj-lt"/>
              <a:buAutoNum type="arabicPeriod"/>
            </a:pPr>
            <a:r>
              <a:rPr lang="bg-BG" dirty="0"/>
              <a:t>Можете ли да </a:t>
            </a:r>
            <a:r>
              <a:rPr lang="bg-BG" b="1" dirty="0">
                <a:solidFill>
                  <a:schemeClr val="tx2"/>
                </a:solidFill>
              </a:rPr>
              <a:t>изготвите </a:t>
            </a:r>
            <a:r>
              <a:rPr lang="bg-BG" dirty="0"/>
              <a:t>рамков договор или договор, който ще се използва от други лица?</a:t>
            </a:r>
          </a:p>
          <a:p>
            <a:pPr marL="914400" lvl="1" indent="-514350">
              <a:buFont typeface="+mj-lt"/>
              <a:buAutoNum type="arabicPeriod"/>
            </a:pPr>
            <a:r>
              <a:rPr lang="bg-BG" dirty="0"/>
              <a:t>Можете ли да извършите </a:t>
            </a:r>
            <a:r>
              <a:rPr lang="bg-BG" b="1" dirty="0">
                <a:solidFill>
                  <a:schemeClr val="tx2"/>
                </a:solidFill>
              </a:rPr>
              <a:t>съвместно възлагане</a:t>
            </a:r>
            <a:r>
              <a:rPr lang="bg-BG" b="1" dirty="0"/>
              <a:t> </a:t>
            </a:r>
            <a:r>
              <a:rPr lang="bg-BG" dirty="0"/>
              <a:t>с един или повече други органи?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10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 кого купуваме: съвместно възлагане</a:t>
            </a:r>
          </a:p>
        </p:txBody>
      </p:sp>
    </p:spTree>
    <p:extLst>
      <p:ext uri="{BB962C8B-B14F-4D97-AF65-F5344CB8AC3E}">
        <p14:creationId xmlns:p14="http://schemas.microsoft.com/office/powerpoint/2010/main" val="280574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3"/>
            <a:ext cx="7686700" cy="46805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bg-BG" sz="2300" dirty="0"/>
              <a:t>Търговете от ОВ на ЕС изискват вие да прогнозирате предварително общото количество или обхват</a:t>
            </a:r>
          </a:p>
          <a:p>
            <a:r>
              <a:rPr lang="bg-BG" sz="2300" dirty="0"/>
              <a:t>Закупуването на това количество не съставлява ангажимент по договора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11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Колко купуваме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D1C561C-69D7-4D71-B289-33AB006E7249}"/>
              </a:ext>
            </a:extLst>
          </p:cNvPr>
          <p:cNvSpPr txBox="1"/>
          <p:nvPr/>
        </p:nvSpPr>
        <p:spPr>
          <a:xfrm>
            <a:off x="5768162" y="4570666"/>
            <a:ext cx="9938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dirty="0"/>
          </a:p>
        </p:txBody>
      </p:sp>
      <p:pic>
        <p:nvPicPr>
          <p:cNvPr id="9" name="Picture 8" descr="feng-shui-1026536_19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2571744"/>
            <a:ext cx="3857628" cy="38576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4668" y="2895992"/>
            <a:ext cx="400052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300" dirty="0"/>
              <a:t>Оценката на нуждите може да помогне да се прогнозира реалистично количество или диапазон без да се надвишава</a:t>
            </a:r>
          </a:p>
          <a:p>
            <a:pPr marL="273050" indent="-27305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300" dirty="0"/>
              <a:t>Това се отнася за услугите и строителните работи в същата степен както и за доставките</a:t>
            </a:r>
          </a:p>
          <a:p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280974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7258072" cy="492941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bg-BG" sz="2400" dirty="0"/>
              <a:t>Договорите и рамковите договори за обществени поръчки обикновено са с продължителност от няколко години и през този период нуждите могат да се променят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Договорните условия следва да бъдат </a:t>
            </a:r>
            <a:r>
              <a:rPr lang="bg-BG" sz="2400" b="1" dirty="0">
                <a:solidFill>
                  <a:schemeClr val="tx2"/>
                </a:solidFill>
              </a:rPr>
              <a:t>достатъчно гъвкави,</a:t>
            </a:r>
            <a:r>
              <a:rPr lang="bg-BG" sz="2400" dirty="0"/>
              <a:t> за да позволяват корекции на обема, честотата и т.н.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Освен това те могат да включват клауза за </a:t>
            </a:r>
            <a:r>
              <a:rPr lang="bg-BG" sz="2400" dirty="0">
                <a:solidFill>
                  <a:schemeClr val="tx2"/>
                </a:solidFill>
              </a:rPr>
              <a:t>„</a:t>
            </a:r>
            <a:r>
              <a:rPr lang="bg-BG" sz="2400" b="1" dirty="0">
                <a:solidFill>
                  <a:schemeClr val="tx2"/>
                </a:solidFill>
              </a:rPr>
              <a:t>най-добрите налични технологии</a:t>
            </a:r>
            <a:r>
              <a:rPr lang="bg-BG" sz="2400" dirty="0">
                <a:solidFill>
                  <a:schemeClr val="tx2"/>
                </a:solidFill>
              </a:rPr>
              <a:t>“ </a:t>
            </a:r>
            <a:r>
              <a:rPr lang="bg-BG" sz="2400" dirty="0"/>
              <a:t>или </a:t>
            </a:r>
            <a:r>
              <a:rPr lang="bg-BG" sz="2400" b="1" dirty="0">
                <a:solidFill>
                  <a:schemeClr val="tx2"/>
                </a:solidFill>
              </a:rPr>
              <a:t>„непрекъснатото подобряване“</a:t>
            </a:r>
            <a:r>
              <a:rPr lang="bg-BG" sz="2400" dirty="0">
                <a:solidFill>
                  <a:schemeClr val="tx2"/>
                </a:solidFill>
              </a:rPr>
              <a:t> </a:t>
            </a:r>
            <a:r>
              <a:rPr lang="bg-BG" sz="2400" dirty="0"/>
              <a:t>с цел насърчаване на екологични иновации</a:t>
            </a:r>
          </a:p>
          <a:p>
            <a:pPr>
              <a:spcAft>
                <a:spcPts val="600"/>
              </a:spcAft>
            </a:pPr>
            <a:r>
              <a:rPr lang="bg-BG" sz="2400" b="1" dirty="0">
                <a:solidFill>
                  <a:schemeClr val="tx2"/>
                </a:solidFill>
              </a:rPr>
              <a:t>Рамковите договори</a:t>
            </a:r>
            <a:r>
              <a:rPr lang="bg-BG" sz="2400" dirty="0">
                <a:solidFill>
                  <a:schemeClr val="tx2"/>
                </a:solidFill>
              </a:rPr>
              <a:t> </a:t>
            </a:r>
            <a:r>
              <a:rPr lang="bg-BG" sz="2400" dirty="0"/>
              <a:t>са особено добри за внасяне на гъвкавост при покупката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12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/>
          <a:lstStyle/>
          <a:p>
            <a:r>
              <a:rPr lang="bg-BG"/>
              <a:t>Как купуваме: гъвкави договори</a:t>
            </a:r>
          </a:p>
        </p:txBody>
      </p:sp>
    </p:spTree>
    <p:extLst>
      <p:ext uri="{BB962C8B-B14F-4D97-AF65-F5344CB8AC3E}">
        <p14:creationId xmlns:p14="http://schemas.microsoft.com/office/powerpoint/2010/main" val="6607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bg-BG" sz="3200"/>
              <a:t>Допълнителни насоки</a:t>
            </a:r>
          </a:p>
        </p:txBody>
      </p:sp>
      <p:pic>
        <p:nvPicPr>
          <p:cNvPr id="8" name="Picture 7" descr="g46424.png"/>
          <p:cNvPicPr>
            <a:picLocks noChangeAspect="1"/>
          </p:cNvPicPr>
          <p:nvPr/>
        </p:nvPicPr>
        <p:blipFill>
          <a:blip r:embed="rId3" cstate="print">
            <a:lum contrast="10000"/>
          </a:blip>
          <a:srcRect t="39160" r="6250" b="26054"/>
          <a:stretch>
            <a:fillRect/>
          </a:stretch>
        </p:blipFill>
        <p:spPr>
          <a:xfrm rot="5400000">
            <a:off x="107503" y="5500565"/>
            <a:ext cx="1080121" cy="144016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55D9F63-572E-4214-8DF2-F09B34108BAD}"/>
              </a:ext>
            </a:extLst>
          </p:cNvPr>
          <p:cNvSpPr txBox="1"/>
          <p:nvPr/>
        </p:nvSpPr>
        <p:spPr>
          <a:xfrm>
            <a:off x="573122" y="1282352"/>
            <a:ext cx="51510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bg-BG" dirty="0">
                <a:solidFill>
                  <a:srgbClr val="9BB51B"/>
                </a:solidFill>
                <a:hlinkClick r:id="rId4"/>
              </a:rPr>
              <a:t>Насоки относно иновативните обществени поръчки</a:t>
            </a:r>
            <a:r>
              <a:rPr lang="bg-BG" dirty="0">
                <a:solidFill>
                  <a:srgbClr val="9BB51B"/>
                </a:solidFill>
              </a:rPr>
              <a:t> (2018 г.)</a:t>
            </a:r>
          </a:p>
          <a:p>
            <a:pPr>
              <a:spcAft>
                <a:spcPts val="1200"/>
              </a:spcAft>
            </a:pPr>
            <a:r>
              <a:rPr lang="bg-BG" dirty="0">
                <a:solidFill>
                  <a:srgbClr val="9BB51B"/>
                </a:solidFill>
                <a:hlinkClick r:id="rId5"/>
              </a:rPr>
              <a:t>Ръководството </a:t>
            </a:r>
            <a:r>
              <a:rPr lang="bg-BG" dirty="0" err="1">
                <a:solidFill>
                  <a:srgbClr val="9BB51B"/>
                </a:solidFill>
                <a:hlinkClick r:id="rId5"/>
              </a:rPr>
              <a:t>Procura</a:t>
            </a:r>
            <a:r>
              <a:rPr lang="bg-BG" dirty="0">
                <a:solidFill>
                  <a:srgbClr val="9BB51B"/>
                </a:solidFill>
                <a:hlinkClick r:id="rId5"/>
              </a:rPr>
              <a:t>+ </a:t>
            </a:r>
            <a:endParaRPr lang="pl-PL" dirty="0">
              <a:solidFill>
                <a:srgbClr val="9BB51B"/>
              </a:solidFill>
            </a:endParaRPr>
          </a:p>
          <a:p>
            <a:pPr>
              <a:spcAft>
                <a:spcPts val="1200"/>
              </a:spcAft>
            </a:pPr>
            <a:r>
              <a:rPr lang="bg-BG" dirty="0">
                <a:solidFill>
                  <a:srgbClr val="9BB51B"/>
                </a:solidFill>
              </a:rPr>
              <a:t>(3</a:t>
            </a:r>
            <a:r>
              <a:rPr lang="bg-BG" baseline="30000" dirty="0">
                <a:solidFill>
                  <a:srgbClr val="9BB51B"/>
                </a:solidFill>
              </a:rPr>
              <a:t>то</a:t>
            </a:r>
            <a:r>
              <a:rPr lang="bg-BG" dirty="0">
                <a:solidFill>
                  <a:srgbClr val="9BB51B"/>
                </a:solidFill>
              </a:rPr>
              <a:t> издание, 2016 г.)</a:t>
            </a:r>
          </a:p>
          <a:p>
            <a:pPr>
              <a:spcAft>
                <a:spcPts val="1200"/>
              </a:spcAft>
            </a:pPr>
            <a:r>
              <a:rPr lang="bg-BG" dirty="0">
                <a:solidFill>
                  <a:srgbClr val="9BB51B"/>
                </a:solidFill>
                <a:hlinkClick r:id="rId6"/>
              </a:rPr>
              <a:t>Купувайте екологосъобразно! </a:t>
            </a:r>
            <a:endParaRPr lang="pl-PL" dirty="0">
              <a:solidFill>
                <a:srgbClr val="9BB51B"/>
              </a:solidFill>
            </a:endParaRPr>
          </a:p>
          <a:p>
            <a:pPr>
              <a:spcAft>
                <a:spcPts val="1200"/>
              </a:spcAft>
            </a:pPr>
            <a:r>
              <a:rPr lang="bg-BG" dirty="0">
                <a:solidFill>
                  <a:srgbClr val="9BB51B"/>
                </a:solidFill>
              </a:rPr>
              <a:t>(3</a:t>
            </a:r>
            <a:r>
              <a:rPr lang="bg-BG" baseline="30000" dirty="0">
                <a:solidFill>
                  <a:srgbClr val="9BB51B"/>
                </a:solidFill>
              </a:rPr>
              <a:t>то</a:t>
            </a:r>
            <a:r>
              <a:rPr lang="bg-BG" dirty="0">
                <a:solidFill>
                  <a:srgbClr val="9BB51B"/>
                </a:solidFill>
              </a:rPr>
              <a:t> издание, 2016 г.)</a:t>
            </a:r>
          </a:p>
          <a:p>
            <a:pPr>
              <a:spcAft>
                <a:spcPts val="1200"/>
              </a:spcAft>
            </a:pPr>
            <a:r>
              <a:rPr lang="bg-BG" dirty="0">
                <a:hlinkClick r:id="rId7"/>
              </a:rPr>
              <a:t>Насоки относно кръговите обществени поръчки</a:t>
            </a:r>
            <a:r>
              <a:rPr lang="bg-BG" dirty="0"/>
              <a:t> </a:t>
            </a:r>
            <a:r>
              <a:rPr lang="bg-BG" dirty="0">
                <a:solidFill>
                  <a:srgbClr val="9BB51B"/>
                </a:solidFill>
              </a:rPr>
              <a:t>(2017 г.)</a:t>
            </a:r>
          </a:p>
          <a:p>
            <a:pPr>
              <a:spcAft>
                <a:spcPts val="1200"/>
              </a:spcAft>
            </a:pPr>
            <a:r>
              <a:rPr lang="bg-BG" dirty="0">
                <a:hlinkClick r:id="rId8"/>
              </a:rPr>
              <a:t>Примери за добри практики</a:t>
            </a:r>
          </a:p>
          <a:p>
            <a:endParaRPr lang="en-GB" dirty="0">
              <a:hlinkClick r:id="rId7"/>
            </a:endParaRPr>
          </a:p>
          <a:p>
            <a:endParaRPr lang="en-GB" dirty="0"/>
          </a:p>
        </p:txBody>
      </p:sp>
      <p:sp>
        <p:nvSpPr>
          <p:cNvPr id="13" name="Content Placeholder 12"/>
          <p:cNvSpPr txBox="1">
            <a:spLocks/>
          </p:cNvSpPr>
          <p:nvPr/>
        </p:nvSpPr>
        <p:spPr>
          <a:xfrm>
            <a:off x="721668" y="5032512"/>
            <a:ext cx="7848872" cy="108012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Инструментариум, разработен за Европейската комисия от ICLEI — Международна асоциация на органите на местното самоуправление за устойчиво развитие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g-BG" sz="1100" b="1" dirty="0">
                <a:solidFill>
                  <a:schemeClr val="accent1"/>
                </a:solidFill>
              </a:rPr>
              <a:t>Автор на модула: </a:t>
            </a:r>
            <a:r>
              <a:rPr lang="bg-BG" sz="1100" dirty="0" err="1">
                <a:solidFill>
                  <a:schemeClr val="accent1"/>
                </a:solidFill>
              </a:rPr>
              <a:t>Public</a:t>
            </a:r>
            <a:r>
              <a:rPr lang="bg-BG" sz="1100" dirty="0">
                <a:solidFill>
                  <a:schemeClr val="accent1"/>
                </a:solidFill>
              </a:rPr>
              <a:t> </a:t>
            </a:r>
            <a:r>
              <a:rPr lang="bg-BG" sz="1100" dirty="0" err="1">
                <a:solidFill>
                  <a:schemeClr val="accent1"/>
                </a:solidFill>
              </a:rPr>
              <a:t>Procurement</a:t>
            </a:r>
            <a:r>
              <a:rPr lang="bg-BG" sz="1100" dirty="0">
                <a:solidFill>
                  <a:schemeClr val="accent1"/>
                </a:solidFill>
              </a:rPr>
              <a:t> </a:t>
            </a:r>
            <a:r>
              <a:rPr lang="bg-BG" sz="1100" dirty="0" err="1">
                <a:solidFill>
                  <a:schemeClr val="accent1"/>
                </a:solidFill>
              </a:rPr>
              <a:t>Analysis</a:t>
            </a:r>
            <a:r>
              <a:rPr lang="bg-BG" sz="1100" dirty="0">
                <a:solidFill>
                  <a:schemeClr val="accent1"/>
                </a:solidFill>
              </a:rPr>
              <a:t> (Консултантско дружество в областта на анализа на обществените поръчки)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1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Собственик, редактор: </a:t>
            </a:r>
            <a:r>
              <a:rPr kumimoji="0" lang="bg-BG" sz="11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Европейска комисия, ГД „Околна среда“, 2019 г.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g-BG" sz="1100" b="1" dirty="0">
                <a:solidFill>
                  <a:schemeClr val="accent1"/>
                </a:solidFill>
              </a:rPr>
              <a:t>Снимки: </a:t>
            </a:r>
            <a:r>
              <a:rPr lang="bg-BG" sz="1100" dirty="0">
                <a:solidFill>
                  <a:schemeClr val="accent1"/>
                </a:solidFill>
              </a:rPr>
              <a:t>с разрешението на Pixabay.com от </a:t>
            </a:r>
            <a:r>
              <a:rPr lang="bg-BG" sz="1100" dirty="0" err="1">
                <a:solidFill>
                  <a:schemeClr val="accent1"/>
                </a:solidFill>
              </a:rPr>
              <a:t>Creative</a:t>
            </a:r>
            <a:r>
              <a:rPr lang="bg-BG" sz="1100" dirty="0">
                <a:solidFill>
                  <a:schemeClr val="accent1"/>
                </a:solidFill>
              </a:rPr>
              <a:t> </a:t>
            </a:r>
            <a:r>
              <a:rPr lang="bg-BG" sz="1100" dirty="0" err="1">
                <a:solidFill>
                  <a:schemeClr val="accent1"/>
                </a:solidFill>
              </a:rPr>
              <a:t>Commons</a:t>
            </a:r>
            <a:r>
              <a:rPr lang="bg-BG" sz="1100" dirty="0">
                <a:solidFill>
                  <a:schemeClr val="accent1"/>
                </a:solidFill>
              </a:rPr>
              <a:t> CCO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1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Отказ от отговорност: </a:t>
            </a:r>
            <a:r>
              <a:rPr kumimoji="0" lang="bg-BG" sz="11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Този инструментариум представлява индикативен документ на службите на Комисията и не може да се приема за обвързващ за тази институция по какъвто и да е начин. </a:t>
            </a:r>
            <a:r>
              <a:rPr kumimoji="0" lang="bg-BG" sz="1100" i="0" u="none" strike="noStrike" cap="none" normalizeH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Нито Европейската комисия, нито което и да е лице, действащо от нейно име, носят отговорност за начина, по който би могла да бъде използвана информацията в този документ.</a:t>
            </a:r>
          </a:p>
        </p:txBody>
      </p:sp>
      <p:sp>
        <p:nvSpPr>
          <p:cNvPr id="11" name="Content Placeholder 20"/>
          <p:cNvSpPr>
            <a:spLocks noGrp="1"/>
          </p:cNvSpPr>
          <p:nvPr>
            <p:ph sz="half" idx="2"/>
          </p:nvPr>
        </p:nvSpPr>
        <p:spPr>
          <a:xfrm>
            <a:off x="5738747" y="1556792"/>
            <a:ext cx="2736304" cy="2866727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bg-BG" sz="2000" b="1" dirty="0"/>
              <a:t>Бюро за помощ относно ЕОП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bg-BG" sz="2000" dirty="0"/>
              <a:t>За допълнителна помощ относно ЕОП се свържете 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bg-BG" sz="2000" dirty="0"/>
              <a:t> </a:t>
            </a:r>
            <a:r>
              <a:rPr lang="bg-BG" sz="2000" b="1" dirty="0">
                <a:hlinkClick r:id="rId9"/>
              </a:rPr>
              <a:t>бюрото на ЕС за безплатна помощ</a:t>
            </a:r>
          </a:p>
          <a:p>
            <a:pPr marL="0" indent="0">
              <a:buNone/>
            </a:pP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81661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bg-BG" sz="3200">
                <a:solidFill>
                  <a:schemeClr val="tx2"/>
                </a:solidFill>
              </a:rPr>
              <a:t>Инструментариум за обучение относно ЕОП</a:t>
            </a:r>
          </a:p>
        </p:txBody>
      </p:sp>
      <p:grpSp>
        <p:nvGrpSpPr>
          <p:cNvPr id="3" name="Group 7"/>
          <p:cNvGrpSpPr/>
          <p:nvPr/>
        </p:nvGrpSpPr>
        <p:grpSpPr>
          <a:xfrm>
            <a:off x="1045386" y="1645754"/>
            <a:ext cx="2880000" cy="941984"/>
            <a:chOff x="467544" y="1844824"/>
            <a:chExt cx="2304256" cy="1159319"/>
          </a:xfrm>
        </p:grpSpPr>
        <p:pic>
          <p:nvPicPr>
            <p:cNvPr id="9" name="Picture 8" descr="test.png"/>
            <p:cNvPicPr>
              <a:picLocks noChangeAspect="1"/>
            </p:cNvPicPr>
            <p:nvPr/>
          </p:nvPicPr>
          <p:blipFill>
            <a:blip r:embed="rId3" cstate="print"/>
            <a:srcRect l="33663"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467544" y="1844824"/>
              <a:ext cx="2304256" cy="115212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>
                  <a:solidFill>
                    <a:schemeClr val="bg1"/>
                  </a:solidFill>
                </a:rPr>
                <a:t>Модул 1: Въведение</a:t>
              </a:r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4606286" y="1628800"/>
            <a:ext cx="2880001" cy="930333"/>
            <a:chOff x="3453289" y="-1886596"/>
            <a:chExt cx="2304256" cy="115931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pic>
          <p:nvPicPr>
            <p:cNvPr id="17" name="Picture 16" descr="test.png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chemeClr val="tx2">
                  <a:lumMod val="40000"/>
                  <a:lumOff val="60000"/>
                  <a:tint val="45000"/>
                  <a:satMod val="400000"/>
                </a:schemeClr>
              </a:duotone>
            </a:blip>
            <a:srcRect l="33663"/>
            <a:stretch>
              <a:fillRect/>
            </a:stretch>
          </p:blipFill>
          <p:spPr>
            <a:xfrm>
              <a:off x="3453289" y="-1886596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3453289" y="-1865469"/>
              <a:ext cx="2304256" cy="795104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>
                  <a:solidFill>
                    <a:schemeClr val="bg1"/>
                  </a:solidFill>
                </a:rPr>
                <a:t>Модул 4: Оценка на нуждите</a:t>
              </a: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1026905" y="2797753"/>
            <a:ext cx="2898481" cy="936141"/>
            <a:chOff x="436403" y="458665"/>
            <a:chExt cx="2319042" cy="1159319"/>
          </a:xfrm>
        </p:grpSpPr>
        <p:pic>
          <p:nvPicPr>
            <p:cNvPr id="20" name="Picture 19" descr="test.png"/>
            <p:cNvPicPr>
              <a:picLocks noChangeAspect="1"/>
            </p:cNvPicPr>
            <p:nvPr/>
          </p:nvPicPr>
          <p:blipFill>
            <a:blip r:embed="rId3" cstate="print"/>
            <a:srcRect l="33663"/>
            <a:stretch>
              <a:fillRect/>
            </a:stretch>
          </p:blipFill>
          <p:spPr>
            <a:xfrm>
              <a:off x="451189" y="45866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21" name="TextBox 20"/>
            <p:cNvSpPr txBox="1"/>
            <p:nvPr/>
          </p:nvSpPr>
          <p:spPr>
            <a:xfrm>
              <a:off x="436403" y="465856"/>
              <a:ext cx="2304256" cy="115212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000" dirty="0">
                  <a:solidFill>
                    <a:schemeClr val="bg1"/>
                  </a:solidFill>
                </a:rPr>
                <a:t>Модул 2: Стратегически аспекти на ЕОП</a:t>
              </a:r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1026906" y="4017469"/>
            <a:ext cx="2929788" cy="950101"/>
            <a:chOff x="-2410524" y="4748071"/>
            <a:chExt cx="2344091" cy="1159318"/>
          </a:xfrm>
        </p:grpSpPr>
        <p:pic>
          <p:nvPicPr>
            <p:cNvPr id="23" name="Picture 22" descr="test.png"/>
            <p:cNvPicPr>
              <a:picLocks noChangeAspect="1"/>
            </p:cNvPicPr>
            <p:nvPr/>
          </p:nvPicPr>
          <p:blipFill>
            <a:blip r:embed="rId3" cstate="print"/>
            <a:srcRect l="33663"/>
            <a:stretch>
              <a:fillRect/>
            </a:stretch>
          </p:blipFill>
          <p:spPr>
            <a:xfrm>
              <a:off x="-2410524" y="4748071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24" name="TextBox 23"/>
            <p:cNvSpPr txBox="1"/>
            <p:nvPr/>
          </p:nvSpPr>
          <p:spPr>
            <a:xfrm>
              <a:off x="-2370689" y="4752622"/>
              <a:ext cx="2304256" cy="937689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>
                  <a:solidFill>
                    <a:schemeClr val="bg1"/>
                  </a:solidFill>
                </a:rPr>
                <a:t>Модул 3: Правни аспекти на ЕОП</a:t>
              </a:r>
            </a:p>
          </p:txBody>
        </p:sp>
      </p:grpSp>
      <p:grpSp>
        <p:nvGrpSpPr>
          <p:cNvPr id="7" name="Group 24"/>
          <p:cNvGrpSpPr/>
          <p:nvPr/>
        </p:nvGrpSpPr>
        <p:grpSpPr>
          <a:xfrm>
            <a:off x="4565845" y="2788011"/>
            <a:ext cx="2880000" cy="930334"/>
            <a:chOff x="467544" y="1844824"/>
            <a:chExt cx="2304256" cy="1159319"/>
          </a:xfrm>
        </p:grpSpPr>
        <p:pic>
          <p:nvPicPr>
            <p:cNvPr id="26" name="Picture 25" descr="test.png"/>
            <p:cNvPicPr>
              <a:picLocks noChangeAspect="1"/>
            </p:cNvPicPr>
            <p:nvPr/>
          </p:nvPicPr>
          <p:blipFill>
            <a:blip r:embed="rId3" cstate="print"/>
            <a:srcRect l="33663"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27" name="TextBox 26"/>
            <p:cNvSpPr txBox="1"/>
            <p:nvPr/>
          </p:nvSpPr>
          <p:spPr>
            <a:xfrm>
              <a:off x="467544" y="1844824"/>
              <a:ext cx="2304256" cy="115212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>
                  <a:solidFill>
                    <a:schemeClr val="bg1"/>
                  </a:solidFill>
                </a:rPr>
                <a:t>Модул 5: Кръгови обществени поръчки</a:t>
              </a:r>
            </a:p>
          </p:txBody>
        </p:sp>
      </p:grpSp>
      <p:grpSp>
        <p:nvGrpSpPr>
          <p:cNvPr id="8" name="Group 27"/>
          <p:cNvGrpSpPr/>
          <p:nvPr/>
        </p:nvGrpSpPr>
        <p:grpSpPr>
          <a:xfrm>
            <a:off x="4593585" y="4043007"/>
            <a:ext cx="2880000" cy="924563"/>
            <a:chOff x="467544" y="1844824"/>
            <a:chExt cx="2304256" cy="1159319"/>
          </a:xfrm>
        </p:grpSpPr>
        <p:pic>
          <p:nvPicPr>
            <p:cNvPr id="29" name="Picture 28" descr="test.png"/>
            <p:cNvPicPr>
              <a:picLocks noChangeAspect="1"/>
            </p:cNvPicPr>
            <p:nvPr/>
          </p:nvPicPr>
          <p:blipFill>
            <a:blip r:embed="rId3" cstate="print"/>
            <a:srcRect l="33663"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30" name="TextBox 29"/>
            <p:cNvSpPr txBox="1"/>
            <p:nvPr/>
          </p:nvSpPr>
          <p:spPr>
            <a:xfrm>
              <a:off x="467544" y="1844824"/>
              <a:ext cx="2304256" cy="936244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 dirty="0">
                  <a:solidFill>
                    <a:schemeClr val="bg1"/>
                  </a:solidFill>
                </a:rPr>
                <a:t>Модул 6: Ангажиране на пазара</a:t>
              </a:r>
            </a:p>
          </p:txBody>
        </p:sp>
      </p:grp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grpSp>
        <p:nvGrpSpPr>
          <p:cNvPr id="25" name="Group 27">
            <a:extLst>
              <a:ext uri="{FF2B5EF4-FFF2-40B4-BE49-F238E27FC236}">
                <a16:creationId xmlns:a16="http://schemas.microsoft.com/office/drawing/2014/main" xmlns="" id="{455E69F6-114E-42C9-98C9-9663801DAE58}"/>
              </a:ext>
            </a:extLst>
          </p:cNvPr>
          <p:cNvGrpSpPr/>
          <p:nvPr/>
        </p:nvGrpSpPr>
        <p:grpSpPr>
          <a:xfrm>
            <a:off x="2915816" y="5175782"/>
            <a:ext cx="2880000" cy="1047346"/>
            <a:chOff x="467544" y="1844824"/>
            <a:chExt cx="2304256" cy="1159319"/>
          </a:xfrm>
        </p:grpSpPr>
        <p:pic>
          <p:nvPicPr>
            <p:cNvPr id="31" name="Picture 30" descr="test.png">
              <a:extLst>
                <a:ext uri="{FF2B5EF4-FFF2-40B4-BE49-F238E27FC236}">
                  <a16:creationId xmlns:a16="http://schemas.microsoft.com/office/drawing/2014/main" xmlns="" id="{A7501C85-1371-4472-A719-5642326DD1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33663"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6AA3329B-C26E-4192-B7A0-02F1450839B8}"/>
                </a:ext>
              </a:extLst>
            </p:cNvPr>
            <p:cNvSpPr txBox="1"/>
            <p:nvPr/>
          </p:nvSpPr>
          <p:spPr>
            <a:xfrm>
              <a:off x="467544" y="1844824"/>
              <a:ext cx="2304256" cy="936244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000" dirty="0">
                  <a:solidFill>
                    <a:schemeClr val="bg1"/>
                  </a:solidFill>
                </a:rPr>
                <a:t>Модул 7: Оперативни теми (ключови сектори за ЕОП)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/>
          <p:cNvSpPr>
            <a:spLocks noGrp="1"/>
          </p:cNvSpPr>
          <p:nvPr>
            <p:ph sz="half" idx="2"/>
          </p:nvPr>
        </p:nvSpPr>
        <p:spPr>
          <a:xfrm>
            <a:off x="457200" y="1387799"/>
            <a:ext cx="7715200" cy="4201441"/>
          </a:xfrm>
        </p:spPr>
        <p:txBody>
          <a:bodyPr lIns="72000" rIns="7200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 sz="2600" dirty="0"/>
              <a:t>Какво представлява оценката на нуждите?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dirty="0"/>
              <a:t>Консултация с потребителите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dirty="0"/>
              <a:t>Защо купуваме — деклариране на нуждите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dirty="0"/>
              <a:t>Какво купуваме 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dirty="0"/>
              <a:t>За кого купуваме 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dirty="0"/>
              <a:t>Колко купуваме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dirty="0"/>
              <a:t>Как купуваме — гъвкави договори за обществени поръчки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dirty="0"/>
              <a:t>Допълнителни ресурси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Съдържание на Модул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124744"/>
            <a:ext cx="8003232" cy="5001419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bg-BG" sz="2400" dirty="0"/>
              <a:t>ЕОП не се използват само за купуване на предпочитани по екологични съображения стоки/услуги — става въпрос и за намаляване на цялостното въздействие на държавните обществени поръчки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Един от най-лесните начини за това е чрез намаляване на търсенето на стоки, услуги и строителни работи</a:t>
            </a:r>
          </a:p>
          <a:p>
            <a:r>
              <a:rPr lang="bg-BG" sz="2400" dirty="0"/>
              <a:t>Оценката на нуждите се отнася до:</a:t>
            </a:r>
          </a:p>
          <a:p>
            <a:pPr marL="914400" lvl="1" indent="-514350">
              <a:buClr>
                <a:srgbClr val="008A88"/>
              </a:buClr>
              <a:buFont typeface="+mj-lt"/>
              <a:buAutoNum type="arabicPeriod"/>
            </a:pPr>
            <a:r>
              <a:rPr lang="bg-BG" dirty="0"/>
              <a:t>избягване на ненужни покупки</a:t>
            </a:r>
          </a:p>
          <a:p>
            <a:pPr marL="914400" lvl="1" indent="-514350">
              <a:buClr>
                <a:srgbClr val="008A88"/>
              </a:buClr>
              <a:buFont typeface="+mj-lt"/>
              <a:buAutoNum type="arabicPeriod"/>
            </a:pPr>
            <a:r>
              <a:rPr lang="bg-BG" dirty="0"/>
              <a:t>гарантиране, че закупеното отговаря на изискванията</a:t>
            </a:r>
          </a:p>
          <a:p>
            <a:pPr marL="914400" lvl="1" indent="-514350">
              <a:buClr>
                <a:srgbClr val="008A88"/>
              </a:buClr>
              <a:buFont typeface="+mj-lt"/>
              <a:buAutoNum type="arabicPeriod"/>
            </a:pPr>
            <a:r>
              <a:rPr lang="bg-BG" dirty="0"/>
              <a:t>съставяне на обществените поръчки и на </a:t>
            </a:r>
            <a:r>
              <a:rPr lang="bg-BG" sz="2600" dirty="0"/>
              <a:t>договорите по начин, който позволява гъвкавост във времето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Какво представлява оценката на нуждите?</a:t>
            </a:r>
          </a:p>
        </p:txBody>
      </p:sp>
    </p:spTree>
    <p:extLst>
      <p:ext uri="{BB962C8B-B14F-4D97-AF65-F5344CB8AC3E}">
        <p14:creationId xmlns:p14="http://schemas.microsoft.com/office/powerpoint/2010/main" val="34923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his Photo by Unknown Author is licensed under Creative Commons BY-SA&#10;">
            <a:extLst>
              <a:ext uri="{FF2B5EF4-FFF2-40B4-BE49-F238E27FC236}">
                <a16:creationId xmlns:a16="http://schemas.microsoft.com/office/drawing/2014/main" xmlns="" id="{26B3C796-C35D-4BE4-866E-7FF33E681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11727" r="13588"/>
          <a:stretch>
            <a:fillRect/>
          </a:stretch>
        </p:blipFill>
        <p:spPr>
          <a:xfrm>
            <a:off x="5500694" y="1617628"/>
            <a:ext cx="3071834" cy="4113082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124744"/>
            <a:ext cx="5482952" cy="500141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bg-BG" sz="2400" dirty="0"/>
              <a:t>Потребителите на дадена обществена поръчка могат да бъдат вътрешни за купуващата организация или външни (напр. граждани)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За да се гарантира, че покупките съответстват на нуждите им, трябва да се провеждат консултации с потребителите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Това следва да се извърши преди началото на обществената поръчка и може да продължи по време на тръжния процес/етапа на реализиране на договора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Консултация с потребителите</a:t>
            </a:r>
          </a:p>
        </p:txBody>
      </p:sp>
    </p:spTree>
    <p:extLst>
      <p:ext uri="{BB962C8B-B14F-4D97-AF65-F5344CB8AC3E}">
        <p14:creationId xmlns:p14="http://schemas.microsoft.com/office/powerpoint/2010/main" val="244738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7715200" cy="49294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bg-BG" sz="2400" dirty="0"/>
              <a:t>Преди стартирането на дадена тръжна процедура трябва да се изясни причината за покупката (не само „защото сме го купили миналата година“)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Следва да е възможно нуждата да се обобщи с едно обикновено твърдение, което потвърждава дали са били взети под внимание алтернативи на закупуването, напр. споделяне на ресурси, ремонт/надграждане, лизинг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Това твърдение може да е полезно и за </a:t>
            </a:r>
            <a:r>
              <a:rPr lang="bg-BG" sz="2400" b="1" dirty="0">
                <a:solidFill>
                  <a:schemeClr val="tx2"/>
                </a:solidFill>
              </a:rPr>
              <a:t>икономическата обосновка </a:t>
            </a:r>
            <a:r>
              <a:rPr lang="bg-BG" sz="2400" dirty="0"/>
              <a:t>на обществената поръчка</a:t>
            </a:r>
          </a:p>
          <a:p>
            <a:pPr>
              <a:spcAft>
                <a:spcPts val="600"/>
              </a:spcAft>
            </a:pPr>
            <a:r>
              <a:rPr lang="bg-BG" sz="2400" dirty="0"/>
              <a:t>То следва да бъде на разположение за </a:t>
            </a:r>
            <a:r>
              <a:rPr lang="bg-BG" sz="2400" b="1" dirty="0">
                <a:solidFill>
                  <a:schemeClr val="tx2"/>
                </a:solidFill>
              </a:rPr>
              <a:t>оспорване</a:t>
            </a:r>
            <a:r>
              <a:rPr lang="bg-BG" sz="2400" dirty="0"/>
              <a:t> на екологична основа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Защо купуваме: деклариране на нуждите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7715200" cy="49294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bg-BG" sz="2400" dirty="0"/>
              <a:t>Оценката на нуждите и консултацията с потребителите помагат да се дефинира </a:t>
            </a:r>
            <a:r>
              <a:rPr lang="bg-BG" sz="2400" b="1" dirty="0">
                <a:solidFill>
                  <a:schemeClr val="tx2"/>
                </a:solidFill>
              </a:rPr>
              <a:t>предметът на договора</a:t>
            </a:r>
          </a:p>
          <a:p>
            <a:r>
              <a:rPr lang="bg-BG" sz="2400" dirty="0"/>
              <a:t>Това показва на пазара какво купувате и ще включва информация:</a:t>
            </a:r>
          </a:p>
          <a:p>
            <a:pPr marL="914400" lvl="1" indent="-514350">
              <a:buClr>
                <a:srgbClr val="008A88"/>
              </a:buClr>
              <a:buFont typeface="+mj-lt"/>
              <a:buAutoNum type="arabicPeriod"/>
            </a:pPr>
            <a:r>
              <a:rPr lang="bg-BG" dirty="0"/>
              <a:t>дали договорът се отнася за </a:t>
            </a:r>
            <a:r>
              <a:rPr lang="bg-BG" b="1" dirty="0">
                <a:solidFill>
                  <a:schemeClr val="tx2"/>
                </a:solidFill>
              </a:rPr>
              <a:t>доставки</a:t>
            </a:r>
            <a:r>
              <a:rPr lang="bg-BG" dirty="0">
                <a:solidFill>
                  <a:schemeClr val="tx2"/>
                </a:solidFill>
              </a:rPr>
              <a:t>, </a:t>
            </a:r>
            <a:r>
              <a:rPr lang="bg-BG" b="1" dirty="0">
                <a:solidFill>
                  <a:schemeClr val="tx2"/>
                </a:solidFill>
              </a:rPr>
              <a:t>услуги </a:t>
            </a:r>
            <a:r>
              <a:rPr lang="bg-BG" dirty="0"/>
              <a:t>или </a:t>
            </a:r>
            <a:r>
              <a:rPr lang="bg-BG" b="1" dirty="0">
                <a:solidFill>
                  <a:schemeClr val="tx2"/>
                </a:solidFill>
              </a:rPr>
              <a:t>строителни работи</a:t>
            </a:r>
          </a:p>
          <a:p>
            <a:pPr marL="914400" lvl="1" indent="-514350">
              <a:buClr>
                <a:srgbClr val="008A88"/>
              </a:buClr>
              <a:buFont typeface="+mj-lt"/>
              <a:buAutoNum type="arabicPeriod"/>
            </a:pPr>
            <a:r>
              <a:rPr lang="bg-BG" b="1" dirty="0">
                <a:solidFill>
                  <a:schemeClr val="tx2"/>
                </a:solidFill>
              </a:rPr>
              <a:t>заглавието</a:t>
            </a:r>
            <a:r>
              <a:rPr lang="bg-BG" dirty="0"/>
              <a:t> и </a:t>
            </a:r>
            <a:r>
              <a:rPr lang="bg-BG" b="1" dirty="0">
                <a:solidFill>
                  <a:schemeClr val="tx2"/>
                </a:solidFill>
              </a:rPr>
              <a:t>краткото описание </a:t>
            </a:r>
            <a:r>
              <a:rPr lang="bg-BG" dirty="0"/>
              <a:t>на договора</a:t>
            </a:r>
          </a:p>
          <a:p>
            <a:pPr marL="914400" lvl="1" indent="-514350">
              <a:spcAft>
                <a:spcPts val="600"/>
              </a:spcAft>
              <a:buClr>
                <a:srgbClr val="008A88"/>
              </a:buClr>
              <a:buFont typeface="+mj-lt"/>
              <a:buAutoNum type="arabicPeriod"/>
            </a:pPr>
            <a:r>
              <a:rPr lang="bg-BG" dirty="0"/>
              <a:t>съответните </a:t>
            </a:r>
            <a:r>
              <a:rPr lang="bg-BG" b="1" dirty="0">
                <a:solidFill>
                  <a:schemeClr val="tx2"/>
                </a:solidFill>
              </a:rPr>
              <a:t>CPV кодове</a:t>
            </a:r>
            <a:r>
              <a:rPr lang="bg-BG" dirty="0">
                <a:solidFill>
                  <a:schemeClr val="tx2"/>
                </a:solidFill>
              </a:rPr>
              <a:t> </a:t>
            </a:r>
            <a:r>
              <a:rPr lang="bg-BG" dirty="0"/>
              <a:t>(за търг от ОВ на ЕС)</a:t>
            </a:r>
          </a:p>
          <a:p>
            <a:r>
              <a:rPr lang="bg-BG" sz="2400" dirty="0"/>
              <a:t>Предметът е важен, защото той определя обхвата на критериите за ЕОП, които прилагате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7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Какво купуваме: предмет на договора</a:t>
            </a:r>
          </a:p>
        </p:txBody>
      </p:sp>
    </p:spTree>
    <p:extLst>
      <p:ext uri="{BB962C8B-B14F-4D97-AF65-F5344CB8AC3E}">
        <p14:creationId xmlns:p14="http://schemas.microsoft.com/office/powerpoint/2010/main" val="367829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target-1874799_192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26042" r="20138"/>
          <a:stretch>
            <a:fillRect/>
          </a:stretch>
        </p:blipFill>
        <p:spPr>
          <a:xfrm>
            <a:off x="6286512" y="1857364"/>
            <a:ext cx="2214578" cy="411480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8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Какво купуваме: спецификацията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3AF59F0-482E-46F9-A7E0-6FA305EA341E}"/>
              </a:ext>
            </a:extLst>
          </p:cNvPr>
          <p:cNvSpPr txBox="1"/>
          <p:nvPr/>
        </p:nvSpPr>
        <p:spPr>
          <a:xfrm>
            <a:off x="457200" y="1355278"/>
            <a:ext cx="6186502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300" dirty="0"/>
              <a:t>Оценката на нуждите помага да се избере най-подходящата спецификация — независимо дали на основата на функционални изисквания или на стандарти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300" dirty="0"/>
              <a:t>Избягва подхода на „копиране и поставяне“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300" dirty="0"/>
              <a:t>Подобно на декларирането на нуждите, спецификациите следва да са на разположение за оспорване на екологична основа, както и да се гарантира, че те не са прекомерно рестриктивни, позволяват на МСП да се конкурират и т.н.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7588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4: Оценка на нуждите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9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07288" cy="850106"/>
          </a:xfrm>
        </p:spPr>
        <p:txBody>
          <a:bodyPr/>
          <a:lstStyle/>
          <a:p>
            <a:r>
              <a:rPr lang="bg-BG" sz="3000" dirty="0"/>
              <a:t>Спецификация, базирана на ефективност/резултат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3AF59F0-482E-46F9-A7E0-6FA305EA341E}"/>
              </a:ext>
            </a:extLst>
          </p:cNvPr>
          <p:cNvSpPr txBox="1"/>
          <p:nvPr/>
        </p:nvSpPr>
        <p:spPr>
          <a:xfrm>
            <a:off x="457200" y="1355278"/>
            <a:ext cx="7715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dirty="0"/>
              <a:t>Спецификацията, базирана на ефективност/резултат, описва нуждата, която желаете вашата обществена поръчка да запълни, вместо само да посочва как желаете да стане това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dirty="0"/>
              <a:t>Позволява на доставчиците да определят най-ефективния и ефикасен начин за задоволяване на тази нужда — и да предложат иновативни решения с екологични ползи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tx2"/>
                </a:solidFill>
              </a:rPr>
              <a:t>Пример: </a:t>
            </a:r>
            <a:r>
              <a:rPr lang="bg-BG" sz="2000" dirty="0"/>
              <a:t>дефинирайте изискванията за осветление на офис по отношение на необходимите лумени в различните помещения по различно време, а не по отношение на броя осветителни тела или необходимия волтаж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64025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PP Training colours">
      <a:dk1>
        <a:srgbClr val="484847"/>
      </a:dk1>
      <a:lt1>
        <a:sysClr val="window" lastClr="FFFFFF"/>
      </a:lt1>
      <a:dk2>
        <a:srgbClr val="008A88"/>
      </a:dk2>
      <a:lt2>
        <a:srgbClr val="EEECE1"/>
      </a:lt2>
      <a:accent1>
        <a:srgbClr val="1C665A"/>
      </a:accent1>
      <a:accent2>
        <a:srgbClr val="9BB51B"/>
      </a:accent2>
      <a:accent3>
        <a:srgbClr val="BBD828"/>
      </a:accent3>
      <a:accent4>
        <a:srgbClr val="D8E6B0"/>
      </a:accent4>
      <a:accent5>
        <a:srgbClr val="31859B"/>
      </a:accent5>
      <a:accent6>
        <a:srgbClr val="AFC63A"/>
      </a:accent6>
      <a:hlink>
        <a:srgbClr val="366092"/>
      </a:hlink>
      <a:folHlink>
        <a:srgbClr val="E36C0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952</Words>
  <Application>Microsoft Office PowerPoint</Application>
  <PresentationFormat>On-screen Show (4:3)</PresentationFormat>
  <Paragraphs>120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Инструментариум за обучение относно ЕОП 4. Оценка на нуждите </vt:lpstr>
      <vt:lpstr>Инструментариум за обучение относно ЕОП</vt:lpstr>
      <vt:lpstr>Съдържание на Модул 4</vt:lpstr>
      <vt:lpstr>Какво представлява оценката на нуждите?</vt:lpstr>
      <vt:lpstr>Консултация с потребителите</vt:lpstr>
      <vt:lpstr>Защо купуваме: деклариране на нуждите</vt:lpstr>
      <vt:lpstr>Какво купуваме: предмет на договора</vt:lpstr>
      <vt:lpstr>Какво купуваме: спецификацията</vt:lpstr>
      <vt:lpstr>Спецификация, базирана на ефективност/резултат</vt:lpstr>
      <vt:lpstr>За кого купуваме: съвместно възлагане</vt:lpstr>
      <vt:lpstr>Колко купуваме</vt:lpstr>
      <vt:lpstr>Как купуваме: гъвкави договори</vt:lpstr>
      <vt:lpstr>Допълнителни насоки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2019-03-13T11:49:35Z</dcterms:created>
  <dcterms:modified xsi:type="dcterms:W3CDTF">2020-03-10T13:55:03Z</dcterms:modified>
</cp:coreProperties>
</file>