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02" r:id="rId3"/>
    <p:sldId id="300" r:id="rId4"/>
    <p:sldId id="274" r:id="rId5"/>
    <p:sldId id="303" r:id="rId6"/>
    <p:sldId id="275" r:id="rId7"/>
    <p:sldId id="276" r:id="rId8"/>
    <p:sldId id="277" r:id="rId9"/>
    <p:sldId id="278" r:id="rId10"/>
    <p:sldId id="280" r:id="rId11"/>
    <p:sldId id="281" r:id="rId12"/>
    <p:sldId id="282" r:id="rId13"/>
    <p:sldId id="283" r:id="rId14"/>
    <p:sldId id="285" r:id="rId15"/>
    <p:sldId id="286" r:id="rId16"/>
    <p:sldId id="287" r:id="rId17"/>
    <p:sldId id="288" r:id="rId18"/>
    <p:sldId id="290" r:id="rId19"/>
    <p:sldId id="289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304" r:id="rId29"/>
    <p:sldId id="299" r:id="rId30"/>
    <p:sldId id="301" r:id="rId3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51B"/>
    <a:srgbClr val="484847"/>
    <a:srgbClr val="FFFFFF"/>
    <a:srgbClr val="BBD828"/>
    <a:srgbClr val="7F7F7F"/>
    <a:srgbClr val="F2F2F2"/>
    <a:srgbClr val="DBDBDA"/>
    <a:srgbClr val="008A88"/>
    <a:srgbClr val="DDD9C3"/>
    <a:srgbClr val="9EEA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A29C69-5804-4550-8196-A3757E45159F}" v="9" dt="2018-09-19T09:11:42.4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79176" autoAdjust="0"/>
  </p:normalViewPr>
  <p:slideViewPr>
    <p:cSldViewPr>
      <p:cViewPr>
        <p:scale>
          <a:sx n="60" d="100"/>
          <a:sy n="60" d="100"/>
        </p:scale>
        <p:origin x="-133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32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204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06679E-19B7-4B01-98D0-B0A43F8CD71A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de-DE"/>
        </a:p>
      </dgm:t>
    </dgm:pt>
    <dgm:pt modelId="{07CBC5EE-E45A-42A4-820E-1C81D621746E}">
      <dgm:prSet phldrT="[Text]" custT="1"/>
      <dgm:spPr/>
      <dgm:t>
        <a:bodyPr/>
        <a:lstStyle/>
        <a:p>
          <a:r>
            <a:rPr lang="bg-BG" sz="1800" b="1" dirty="0"/>
            <a:t>Цели за </a:t>
          </a:r>
          <a:r>
            <a:rPr lang="bg-BG" sz="1600" b="1" dirty="0"/>
            <a:t>организационна</a:t>
          </a:r>
          <a:r>
            <a:rPr lang="bg-BG" sz="1800" b="1" dirty="0"/>
            <a:t> ефективност за обществени поръчки</a:t>
          </a:r>
        </a:p>
      </dgm:t>
    </dgm:pt>
    <dgm:pt modelId="{212921D7-B255-4088-A6ED-D5963279DD09}" type="parTrans" cxnId="{572A9ADA-00FD-474D-B060-F4D369A931F1}">
      <dgm:prSet/>
      <dgm:spPr/>
      <dgm:t>
        <a:bodyPr/>
        <a:lstStyle/>
        <a:p>
          <a:endParaRPr lang="de-DE" sz="2000"/>
        </a:p>
      </dgm:t>
    </dgm:pt>
    <dgm:pt modelId="{30011069-F802-46D4-9F31-E1DB0AA57DFF}" type="sibTrans" cxnId="{572A9ADA-00FD-474D-B060-F4D369A931F1}">
      <dgm:prSet/>
      <dgm:spPr/>
      <dgm:t>
        <a:bodyPr/>
        <a:lstStyle/>
        <a:p>
          <a:endParaRPr lang="de-DE" sz="2000"/>
        </a:p>
      </dgm:t>
    </dgm:pt>
    <dgm:pt modelId="{4E849593-1730-4015-8779-697F98886423}">
      <dgm:prSet custT="1"/>
      <dgm:spPr/>
      <dgm:t>
        <a:bodyPr/>
        <a:lstStyle/>
        <a:p>
          <a:r>
            <a:rPr lang="bg-BG" sz="1400" i="1" dirty="0"/>
            <a:t>X</a:t>
          </a:r>
          <a:r>
            <a:rPr lang="bg-BG" sz="1400" dirty="0"/>
            <a:t> тона парникови газове, спестени благодарение на обществени поръчки до 2025 г.</a:t>
          </a:r>
        </a:p>
      </dgm:t>
    </dgm:pt>
    <dgm:pt modelId="{125500DD-A307-44BB-88C3-1C3D6F9F9CB5}" type="parTrans" cxnId="{69C23E49-17BA-477A-B28F-4313CEB18CA5}">
      <dgm:prSet/>
      <dgm:spPr/>
      <dgm:t>
        <a:bodyPr/>
        <a:lstStyle/>
        <a:p>
          <a:endParaRPr lang="de-DE" sz="2000"/>
        </a:p>
      </dgm:t>
    </dgm:pt>
    <dgm:pt modelId="{99B96A96-454A-457C-82AD-1EBBF5029257}" type="sibTrans" cxnId="{69C23E49-17BA-477A-B28F-4313CEB18CA5}">
      <dgm:prSet/>
      <dgm:spPr/>
      <dgm:t>
        <a:bodyPr/>
        <a:lstStyle/>
        <a:p>
          <a:endParaRPr lang="de-DE" sz="2000"/>
        </a:p>
      </dgm:t>
    </dgm:pt>
    <dgm:pt modelId="{78196FA2-D19A-4116-A73C-CB3FCBEFF37C}">
      <dgm:prSet custT="1"/>
      <dgm:spPr/>
      <dgm:t>
        <a:bodyPr/>
        <a:lstStyle/>
        <a:p>
          <a:r>
            <a:rPr lang="bg-BG" sz="1800" b="1" dirty="0"/>
            <a:t>Цели за ефективност по категории за обществени поръчки</a:t>
          </a:r>
        </a:p>
      </dgm:t>
    </dgm:pt>
    <dgm:pt modelId="{85D6E88F-00F6-4AFF-A2EE-F293FFE9355F}" type="parTrans" cxnId="{09344800-0B59-47B3-B78C-AC10D221621E}">
      <dgm:prSet/>
      <dgm:spPr/>
      <dgm:t>
        <a:bodyPr/>
        <a:lstStyle/>
        <a:p>
          <a:endParaRPr lang="de-DE" sz="2000"/>
        </a:p>
      </dgm:t>
    </dgm:pt>
    <dgm:pt modelId="{ADF906E6-25D6-4747-AFE6-5451024BAEB4}" type="sibTrans" cxnId="{09344800-0B59-47B3-B78C-AC10D221621E}">
      <dgm:prSet/>
      <dgm:spPr/>
      <dgm:t>
        <a:bodyPr/>
        <a:lstStyle/>
        <a:p>
          <a:endParaRPr lang="de-DE" sz="2000"/>
        </a:p>
      </dgm:t>
    </dgm:pt>
    <dgm:pt modelId="{71BC3E15-ACAD-41C5-BA4A-37C8299C4255}">
      <dgm:prSet custT="1"/>
      <dgm:spPr/>
      <dgm:t>
        <a:bodyPr/>
        <a:lstStyle/>
        <a:p>
          <a:r>
            <a:rPr lang="bg-BG" sz="1400" dirty="0"/>
            <a:t>До 2020 г. да се гарантира, че закупуваните почистващи продукти няма да съдържат опасни вещества</a:t>
          </a:r>
        </a:p>
      </dgm:t>
    </dgm:pt>
    <dgm:pt modelId="{1D8869B8-4EC8-4087-BDE2-5AAA4C3D66D8}" type="parTrans" cxnId="{57B34260-DA44-494A-9E01-D5E5D08F7EFF}">
      <dgm:prSet/>
      <dgm:spPr/>
      <dgm:t>
        <a:bodyPr/>
        <a:lstStyle/>
        <a:p>
          <a:endParaRPr lang="de-DE" sz="2000"/>
        </a:p>
      </dgm:t>
    </dgm:pt>
    <dgm:pt modelId="{F04A183E-BF74-450F-9742-A15395B952B1}" type="sibTrans" cxnId="{57B34260-DA44-494A-9E01-D5E5D08F7EFF}">
      <dgm:prSet/>
      <dgm:spPr/>
      <dgm:t>
        <a:bodyPr/>
        <a:lstStyle/>
        <a:p>
          <a:endParaRPr lang="de-DE" sz="2000"/>
        </a:p>
      </dgm:t>
    </dgm:pt>
    <dgm:pt modelId="{2900ADE8-97BE-42B4-9616-65D57EA63468}">
      <dgm:prSet custT="1"/>
      <dgm:spPr/>
      <dgm:t>
        <a:bodyPr/>
        <a:lstStyle/>
        <a:p>
          <a:r>
            <a:rPr lang="bg-BG" sz="1800" b="1" dirty="0"/>
            <a:t>Цели за оперативна ефективност за обществени поръчки</a:t>
          </a:r>
        </a:p>
      </dgm:t>
    </dgm:pt>
    <dgm:pt modelId="{F3E1CC52-8AD9-492C-8A2D-AB1E3F06D0EE}" type="parTrans" cxnId="{B1617BA4-D47C-4502-B9DB-95C776DCC98C}">
      <dgm:prSet/>
      <dgm:spPr/>
      <dgm:t>
        <a:bodyPr/>
        <a:lstStyle/>
        <a:p>
          <a:endParaRPr lang="de-DE" sz="2000"/>
        </a:p>
      </dgm:t>
    </dgm:pt>
    <dgm:pt modelId="{776ADB92-0307-4FD0-9330-EBA0C00D581A}" type="sibTrans" cxnId="{B1617BA4-D47C-4502-B9DB-95C776DCC98C}">
      <dgm:prSet/>
      <dgm:spPr/>
      <dgm:t>
        <a:bodyPr/>
        <a:lstStyle/>
        <a:p>
          <a:endParaRPr lang="de-DE" sz="2000"/>
        </a:p>
      </dgm:t>
    </dgm:pt>
    <dgm:pt modelId="{61AF5312-75A2-4329-B055-86225DBE7CD9}">
      <dgm:prSet custT="1"/>
      <dgm:spPr/>
      <dgm:t>
        <a:bodyPr/>
        <a:lstStyle/>
        <a:p>
          <a:r>
            <a:rPr lang="bg-BG" sz="1400" dirty="0"/>
            <a:t>Всички членове на персонала ще преминат обучение относно устойчивите обществени поръчки до 2020 г. </a:t>
          </a:r>
        </a:p>
      </dgm:t>
    </dgm:pt>
    <dgm:pt modelId="{7C4B6891-9BF4-4BA8-A1F5-B4660E5BABEB}" type="parTrans" cxnId="{2D5674FF-02A6-458E-A65B-5C8A147BB42B}">
      <dgm:prSet/>
      <dgm:spPr/>
      <dgm:t>
        <a:bodyPr/>
        <a:lstStyle/>
        <a:p>
          <a:endParaRPr lang="de-DE" sz="2000"/>
        </a:p>
      </dgm:t>
    </dgm:pt>
    <dgm:pt modelId="{2AD14F34-9593-41DA-A17A-18424489257F}" type="sibTrans" cxnId="{2D5674FF-02A6-458E-A65B-5C8A147BB42B}">
      <dgm:prSet/>
      <dgm:spPr/>
      <dgm:t>
        <a:bodyPr/>
        <a:lstStyle/>
        <a:p>
          <a:endParaRPr lang="de-DE" sz="2000"/>
        </a:p>
      </dgm:t>
    </dgm:pt>
    <dgm:pt modelId="{7115FE6C-E161-48A2-B1E6-9837CA65FCC0}">
      <dgm:prSet custT="1"/>
      <dgm:spPr/>
      <dgm:t>
        <a:bodyPr/>
        <a:lstStyle/>
        <a:p>
          <a:r>
            <a:rPr lang="bg-BG" sz="1400" dirty="0"/>
            <a:t>Насоки за устойчиви обществени поръчки ще са налични за всички членове на персонала в интранета на органа</a:t>
          </a:r>
        </a:p>
      </dgm:t>
    </dgm:pt>
    <dgm:pt modelId="{5A67D94A-6BCC-47B5-8990-ADB48D8A5CC0}" type="parTrans" cxnId="{0D5B73E1-996D-43EF-A909-2C9D61F74661}">
      <dgm:prSet/>
      <dgm:spPr/>
      <dgm:t>
        <a:bodyPr/>
        <a:lstStyle/>
        <a:p>
          <a:endParaRPr lang="de-DE" sz="2000"/>
        </a:p>
      </dgm:t>
    </dgm:pt>
    <dgm:pt modelId="{34A7AD42-4E4D-4157-8A38-19DA41D938C1}" type="sibTrans" cxnId="{0D5B73E1-996D-43EF-A909-2C9D61F74661}">
      <dgm:prSet/>
      <dgm:spPr/>
      <dgm:t>
        <a:bodyPr/>
        <a:lstStyle/>
        <a:p>
          <a:endParaRPr lang="de-DE" sz="2000"/>
        </a:p>
      </dgm:t>
    </dgm:pt>
    <dgm:pt modelId="{AD6A194F-B80D-4E6B-8068-0311938D3EE3}">
      <dgm:prSet custT="1"/>
      <dgm:spPr/>
      <dgm:t>
        <a:bodyPr/>
        <a:lstStyle/>
        <a:p>
          <a:r>
            <a:rPr lang="bg-BG" sz="1400" i="1" dirty="0"/>
            <a:t>X</a:t>
          </a:r>
          <a:r>
            <a:rPr lang="bg-BG" sz="1400" dirty="0"/>
            <a:t> </a:t>
          </a:r>
          <a:r>
            <a:rPr lang="bg-BG" sz="1400" dirty="0" err="1"/>
            <a:t>GWh</a:t>
          </a:r>
          <a:r>
            <a:rPr lang="bg-BG" sz="1400" dirty="0"/>
            <a:t> енергия, спестена благодарение на обществени поръчки до 2020 г.</a:t>
          </a:r>
        </a:p>
      </dgm:t>
    </dgm:pt>
    <dgm:pt modelId="{F06111D7-14D5-4643-BD21-45A767564433}" type="parTrans" cxnId="{C34E2814-B5F1-4307-A2CC-37ACB679F677}">
      <dgm:prSet/>
      <dgm:spPr/>
      <dgm:t>
        <a:bodyPr/>
        <a:lstStyle/>
        <a:p>
          <a:endParaRPr lang="de-DE" sz="2000"/>
        </a:p>
      </dgm:t>
    </dgm:pt>
    <dgm:pt modelId="{C54387B7-E000-4431-9EC6-32A25C696818}" type="sibTrans" cxnId="{C34E2814-B5F1-4307-A2CC-37ACB679F677}">
      <dgm:prSet/>
      <dgm:spPr/>
      <dgm:t>
        <a:bodyPr/>
        <a:lstStyle/>
        <a:p>
          <a:endParaRPr lang="de-DE" sz="2000"/>
        </a:p>
      </dgm:t>
    </dgm:pt>
    <dgm:pt modelId="{FE6FEA96-4AB8-4352-B26E-8A63D75963A7}">
      <dgm:prSet custT="1"/>
      <dgm:spPr/>
      <dgm:t>
        <a:bodyPr/>
        <a:lstStyle/>
        <a:p>
          <a:r>
            <a:rPr lang="bg-BG" sz="1400" dirty="0"/>
            <a:t>До 2022 г. да се гарантира, че всички </a:t>
          </a:r>
          <a:r>
            <a:rPr lang="bg-BG" sz="1400" dirty="0" err="1"/>
            <a:t>новозакупени</a:t>
          </a:r>
          <a:r>
            <a:rPr lang="bg-BG" sz="1400" dirty="0"/>
            <a:t> обществени автобуси отговарят на стандартите за </a:t>
          </a:r>
          <a:r>
            <a:rPr lang="bg-BG" sz="1400" dirty="0" err="1"/>
            <a:t>ултраниски</a:t>
          </a:r>
          <a:r>
            <a:rPr lang="bg-BG" sz="1400" dirty="0"/>
            <a:t> емисии </a:t>
          </a:r>
        </a:p>
      </dgm:t>
    </dgm:pt>
    <dgm:pt modelId="{8A2BF702-88F3-4FC0-AB3F-77408ECC3B4D}" type="parTrans" cxnId="{9193AE9B-9B5B-4942-92CE-4A5E5AE52EBE}">
      <dgm:prSet/>
      <dgm:spPr/>
      <dgm:t>
        <a:bodyPr/>
        <a:lstStyle/>
        <a:p>
          <a:endParaRPr lang="de-DE" sz="2000"/>
        </a:p>
      </dgm:t>
    </dgm:pt>
    <dgm:pt modelId="{0FF13AEB-E857-4FE1-8286-0CD5A6BBEA2C}" type="sibTrans" cxnId="{9193AE9B-9B5B-4942-92CE-4A5E5AE52EBE}">
      <dgm:prSet/>
      <dgm:spPr/>
      <dgm:t>
        <a:bodyPr/>
        <a:lstStyle/>
        <a:p>
          <a:endParaRPr lang="de-DE" sz="2000"/>
        </a:p>
      </dgm:t>
    </dgm:pt>
    <dgm:pt modelId="{8956842F-065F-4217-BA33-7CF9CEE750B5}">
      <dgm:prSet custT="1"/>
      <dgm:spPr/>
      <dgm:t>
        <a:bodyPr/>
        <a:lstStyle/>
        <a:p>
          <a:r>
            <a:rPr lang="bg-BG" sz="1400" dirty="0"/>
            <a:t>До 2025 г. да се гарантира, че 100 % от електричеството ще се купува от възобновяеми източници</a:t>
          </a:r>
        </a:p>
      </dgm:t>
    </dgm:pt>
    <dgm:pt modelId="{4C2191B5-5494-4EE8-B375-9B49CB7B55B2}" type="parTrans" cxnId="{8D4DE3C7-F516-40E2-8CB4-CF53D8A697CB}">
      <dgm:prSet/>
      <dgm:spPr/>
      <dgm:t>
        <a:bodyPr/>
        <a:lstStyle/>
        <a:p>
          <a:endParaRPr lang="de-DE" sz="2000"/>
        </a:p>
      </dgm:t>
    </dgm:pt>
    <dgm:pt modelId="{27C1C7B9-A089-43A9-A252-A0734F61B9E3}" type="sibTrans" cxnId="{8D4DE3C7-F516-40E2-8CB4-CF53D8A697CB}">
      <dgm:prSet/>
      <dgm:spPr/>
      <dgm:t>
        <a:bodyPr/>
        <a:lstStyle/>
        <a:p>
          <a:endParaRPr lang="de-DE" sz="2000"/>
        </a:p>
      </dgm:t>
    </dgm:pt>
    <dgm:pt modelId="{5E6783CE-EFBD-4784-9388-57CA249890BA}">
      <dgm:prSet custT="1"/>
      <dgm:spPr/>
      <dgm:t>
        <a:bodyPr/>
        <a:lstStyle/>
        <a:p>
          <a:r>
            <a:rPr lang="bg-BG" sz="1400" dirty="0"/>
            <a:t>Градът да използва 100 % обществени поръчки с устойчиви критерии до 2020 г.</a:t>
          </a:r>
        </a:p>
      </dgm:t>
    </dgm:pt>
    <dgm:pt modelId="{1E069373-60E5-4B24-BA22-E7BFE1D847FC}" type="parTrans" cxnId="{79E1B5B2-05DD-44D5-A6FC-EA0C5764EA51}">
      <dgm:prSet/>
      <dgm:spPr/>
      <dgm:t>
        <a:bodyPr/>
        <a:lstStyle/>
        <a:p>
          <a:endParaRPr lang="de-DE" sz="2000"/>
        </a:p>
      </dgm:t>
    </dgm:pt>
    <dgm:pt modelId="{0BC912F5-3141-4D30-BB64-B7538A8DF7F4}" type="sibTrans" cxnId="{79E1B5B2-05DD-44D5-A6FC-EA0C5764EA51}">
      <dgm:prSet/>
      <dgm:spPr/>
      <dgm:t>
        <a:bodyPr/>
        <a:lstStyle/>
        <a:p>
          <a:endParaRPr lang="de-DE" sz="2000"/>
        </a:p>
      </dgm:t>
    </dgm:pt>
    <dgm:pt modelId="{7780786E-00B9-42A6-B05E-49DC0696A88E}" type="pres">
      <dgm:prSet presAssocID="{7806679E-19B7-4B01-98D0-B0A43F8CD71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97C9AD8E-758F-48F8-AC0E-D3B46351300D}" type="pres">
      <dgm:prSet presAssocID="{07CBC5EE-E45A-42A4-820E-1C81D621746E}" presName="parentLin" presStyleCnt="0"/>
      <dgm:spPr/>
    </dgm:pt>
    <dgm:pt modelId="{4D6FD2AF-F2E0-4DEB-95DA-A32F8F16AE22}" type="pres">
      <dgm:prSet presAssocID="{07CBC5EE-E45A-42A4-820E-1C81D621746E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77F41F8F-B96C-4BD8-9CC0-2EC5AB4C7B8C}" type="pres">
      <dgm:prSet presAssocID="{07CBC5EE-E45A-42A4-820E-1C81D621746E}" presName="parentText" presStyleLbl="node1" presStyleIdx="0" presStyleCnt="3" custScaleX="121548" custScaleY="331055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AFD97FA-2CB2-47EB-9FA2-78CC6508E571}" type="pres">
      <dgm:prSet presAssocID="{07CBC5EE-E45A-42A4-820E-1C81D621746E}" presName="negativeSpace" presStyleCnt="0"/>
      <dgm:spPr/>
    </dgm:pt>
    <dgm:pt modelId="{698784E9-08D5-46FC-A73B-FD68092655EA}" type="pres">
      <dgm:prSet presAssocID="{07CBC5EE-E45A-42A4-820E-1C81D621746E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A025114-938D-4D0A-85D2-49FEC4697E9C}" type="pres">
      <dgm:prSet presAssocID="{30011069-F802-46D4-9F31-E1DB0AA57DFF}" presName="spaceBetweenRectangles" presStyleCnt="0"/>
      <dgm:spPr/>
    </dgm:pt>
    <dgm:pt modelId="{680D6A79-97C7-45F0-95A9-C1416EF30B07}" type="pres">
      <dgm:prSet presAssocID="{78196FA2-D19A-4116-A73C-CB3FCBEFF37C}" presName="parentLin" presStyleCnt="0"/>
      <dgm:spPr/>
    </dgm:pt>
    <dgm:pt modelId="{6C73A68B-7407-4FBD-9D90-91CBA99D4E5F}" type="pres">
      <dgm:prSet presAssocID="{78196FA2-D19A-4116-A73C-CB3FCBEFF37C}" presName="parentLeftMargin" presStyleLbl="node1" presStyleIdx="0" presStyleCnt="3"/>
      <dgm:spPr/>
      <dgm:t>
        <a:bodyPr/>
        <a:lstStyle/>
        <a:p>
          <a:endParaRPr lang="bg-BG"/>
        </a:p>
      </dgm:t>
    </dgm:pt>
    <dgm:pt modelId="{D7EB4BCA-52D2-40DD-BA5A-9E248E6AABD2}" type="pres">
      <dgm:prSet presAssocID="{78196FA2-D19A-4116-A73C-CB3FCBEFF37C}" presName="parentText" presStyleLbl="node1" presStyleIdx="1" presStyleCnt="3" custScaleX="121089" custScaleY="304910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9C0B913-D741-46E6-909E-4E8C231178E3}" type="pres">
      <dgm:prSet presAssocID="{78196FA2-D19A-4116-A73C-CB3FCBEFF37C}" presName="negativeSpace" presStyleCnt="0"/>
      <dgm:spPr/>
    </dgm:pt>
    <dgm:pt modelId="{CCA6AF42-C15B-4567-A98D-ABA521C9844F}" type="pres">
      <dgm:prSet presAssocID="{78196FA2-D19A-4116-A73C-CB3FCBEFF37C}" presName="childText" presStyleLbl="conFgAcc1" presStyleIdx="1" presStyleCnt="3" custScaleY="9581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C9FE65D-9516-48BB-AE65-45553A051D28}" type="pres">
      <dgm:prSet presAssocID="{ADF906E6-25D6-4747-AFE6-5451024BAEB4}" presName="spaceBetweenRectangles" presStyleCnt="0"/>
      <dgm:spPr/>
    </dgm:pt>
    <dgm:pt modelId="{5B8BA118-ED9A-43E8-A51E-A4BE863B20FA}" type="pres">
      <dgm:prSet presAssocID="{2900ADE8-97BE-42B4-9616-65D57EA63468}" presName="parentLin" presStyleCnt="0"/>
      <dgm:spPr/>
    </dgm:pt>
    <dgm:pt modelId="{675280C9-3452-47A5-A320-EA9A3E3A0BF4}" type="pres">
      <dgm:prSet presAssocID="{2900ADE8-97BE-42B4-9616-65D57EA63468}" presName="parentLeftMargin" presStyleLbl="node1" presStyleIdx="1" presStyleCnt="3"/>
      <dgm:spPr/>
      <dgm:t>
        <a:bodyPr/>
        <a:lstStyle/>
        <a:p>
          <a:endParaRPr lang="bg-BG"/>
        </a:p>
      </dgm:t>
    </dgm:pt>
    <dgm:pt modelId="{CA3F2D94-9977-48E9-9C3A-42A157D54982}" type="pres">
      <dgm:prSet presAssocID="{2900ADE8-97BE-42B4-9616-65D57EA63468}" presName="parentText" presStyleLbl="node1" presStyleIdx="2" presStyleCnt="3" custScaleX="122567" custScaleY="324826" custLinFactNeighborX="6299" custLinFactNeighborY="9596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7AB6272-B295-4911-A5F7-53B110410CBE}" type="pres">
      <dgm:prSet presAssocID="{2900ADE8-97BE-42B4-9616-65D57EA63468}" presName="negativeSpace" presStyleCnt="0"/>
      <dgm:spPr/>
    </dgm:pt>
    <dgm:pt modelId="{71EFD680-C728-44FD-83D3-FCBE26516D2E}" type="pres">
      <dgm:prSet presAssocID="{2900ADE8-97BE-42B4-9616-65D57EA63468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2304E87E-1421-43A5-A89F-F64CB582118F}" type="presOf" srcId="{7806679E-19B7-4B01-98D0-B0A43F8CD71A}" destId="{7780786E-00B9-42A6-B05E-49DC0696A88E}" srcOrd="0" destOrd="0" presId="urn:microsoft.com/office/officeart/2005/8/layout/list1"/>
    <dgm:cxn modelId="{F572D432-2997-4074-B2CC-F330B396E11A}" type="presOf" srcId="{4E849593-1730-4015-8779-697F98886423}" destId="{698784E9-08D5-46FC-A73B-FD68092655EA}" srcOrd="0" destOrd="1" presId="urn:microsoft.com/office/officeart/2005/8/layout/list1"/>
    <dgm:cxn modelId="{C34E2814-B5F1-4307-A2CC-37ACB679F677}" srcId="{07CBC5EE-E45A-42A4-820E-1C81D621746E}" destId="{AD6A194F-B80D-4E6B-8068-0311938D3EE3}" srcOrd="2" destOrd="0" parTransId="{F06111D7-14D5-4643-BD21-45A767564433}" sibTransId="{C54387B7-E000-4431-9EC6-32A25C696818}"/>
    <dgm:cxn modelId="{166AB594-BAC5-4E0F-ACB2-798546FEE1A8}" type="presOf" srcId="{2900ADE8-97BE-42B4-9616-65D57EA63468}" destId="{CA3F2D94-9977-48E9-9C3A-42A157D54982}" srcOrd="1" destOrd="0" presId="urn:microsoft.com/office/officeart/2005/8/layout/list1"/>
    <dgm:cxn modelId="{09344800-0B59-47B3-B78C-AC10D221621E}" srcId="{7806679E-19B7-4B01-98D0-B0A43F8CD71A}" destId="{78196FA2-D19A-4116-A73C-CB3FCBEFF37C}" srcOrd="1" destOrd="0" parTransId="{85D6E88F-00F6-4AFF-A2EE-F293FFE9355F}" sibTransId="{ADF906E6-25D6-4747-AFE6-5451024BAEB4}"/>
    <dgm:cxn modelId="{572A9ADA-00FD-474D-B060-F4D369A931F1}" srcId="{7806679E-19B7-4B01-98D0-B0A43F8CD71A}" destId="{07CBC5EE-E45A-42A4-820E-1C81D621746E}" srcOrd="0" destOrd="0" parTransId="{212921D7-B255-4088-A6ED-D5963279DD09}" sibTransId="{30011069-F802-46D4-9F31-E1DB0AA57DFF}"/>
    <dgm:cxn modelId="{9193AE9B-9B5B-4942-92CE-4A5E5AE52EBE}" srcId="{78196FA2-D19A-4116-A73C-CB3FCBEFF37C}" destId="{FE6FEA96-4AB8-4352-B26E-8A63D75963A7}" srcOrd="1" destOrd="0" parTransId="{8A2BF702-88F3-4FC0-AB3F-77408ECC3B4D}" sibTransId="{0FF13AEB-E857-4FE1-8286-0CD5A6BBEA2C}"/>
    <dgm:cxn modelId="{2D5674FF-02A6-458E-A65B-5C8A147BB42B}" srcId="{2900ADE8-97BE-42B4-9616-65D57EA63468}" destId="{61AF5312-75A2-4329-B055-86225DBE7CD9}" srcOrd="0" destOrd="0" parTransId="{7C4B6891-9BF4-4BA8-A1F5-B4660E5BABEB}" sibTransId="{2AD14F34-9593-41DA-A17A-18424489257F}"/>
    <dgm:cxn modelId="{621281A5-0B03-47C4-99C9-D23DBCE91D36}" type="presOf" srcId="{07CBC5EE-E45A-42A4-820E-1C81D621746E}" destId="{77F41F8F-B96C-4BD8-9CC0-2EC5AB4C7B8C}" srcOrd="1" destOrd="0" presId="urn:microsoft.com/office/officeart/2005/8/layout/list1"/>
    <dgm:cxn modelId="{0D5B73E1-996D-43EF-A909-2C9D61F74661}" srcId="{2900ADE8-97BE-42B4-9616-65D57EA63468}" destId="{7115FE6C-E161-48A2-B1E6-9837CA65FCC0}" srcOrd="1" destOrd="0" parTransId="{5A67D94A-6BCC-47B5-8990-ADB48D8A5CC0}" sibTransId="{34A7AD42-4E4D-4157-8A38-19DA41D938C1}"/>
    <dgm:cxn modelId="{E0A7AD69-4989-4641-964B-787FDAFA772A}" type="presOf" srcId="{61AF5312-75A2-4329-B055-86225DBE7CD9}" destId="{71EFD680-C728-44FD-83D3-FCBE26516D2E}" srcOrd="0" destOrd="0" presId="urn:microsoft.com/office/officeart/2005/8/layout/list1"/>
    <dgm:cxn modelId="{D6DEC53A-9EED-4D4D-8C99-5DE74CFD7EA6}" type="presOf" srcId="{71BC3E15-ACAD-41C5-BA4A-37C8299C4255}" destId="{CCA6AF42-C15B-4567-A98D-ABA521C9844F}" srcOrd="0" destOrd="0" presId="urn:microsoft.com/office/officeart/2005/8/layout/list1"/>
    <dgm:cxn modelId="{1FDEADD3-5C55-462C-AF20-CE58B6FBB172}" type="presOf" srcId="{07CBC5EE-E45A-42A4-820E-1C81D621746E}" destId="{4D6FD2AF-F2E0-4DEB-95DA-A32F8F16AE22}" srcOrd="0" destOrd="0" presId="urn:microsoft.com/office/officeart/2005/8/layout/list1"/>
    <dgm:cxn modelId="{FF4770A5-2D5F-448F-85BE-54F64D5C9619}" type="presOf" srcId="{78196FA2-D19A-4116-A73C-CB3FCBEFF37C}" destId="{D7EB4BCA-52D2-40DD-BA5A-9E248E6AABD2}" srcOrd="1" destOrd="0" presId="urn:microsoft.com/office/officeart/2005/8/layout/list1"/>
    <dgm:cxn modelId="{B24282FB-6997-4BEB-8B13-D52876326F31}" type="presOf" srcId="{5E6783CE-EFBD-4784-9388-57CA249890BA}" destId="{698784E9-08D5-46FC-A73B-FD68092655EA}" srcOrd="0" destOrd="0" presId="urn:microsoft.com/office/officeart/2005/8/layout/list1"/>
    <dgm:cxn modelId="{79E1B5B2-05DD-44D5-A6FC-EA0C5764EA51}" srcId="{07CBC5EE-E45A-42A4-820E-1C81D621746E}" destId="{5E6783CE-EFBD-4784-9388-57CA249890BA}" srcOrd="0" destOrd="0" parTransId="{1E069373-60E5-4B24-BA22-E7BFE1D847FC}" sibTransId="{0BC912F5-3141-4D30-BB64-B7538A8DF7F4}"/>
    <dgm:cxn modelId="{B025A31E-E0E4-42A9-8413-946920DE71B1}" type="presOf" srcId="{2900ADE8-97BE-42B4-9616-65D57EA63468}" destId="{675280C9-3452-47A5-A320-EA9A3E3A0BF4}" srcOrd="0" destOrd="0" presId="urn:microsoft.com/office/officeart/2005/8/layout/list1"/>
    <dgm:cxn modelId="{B1617BA4-D47C-4502-B9DB-95C776DCC98C}" srcId="{7806679E-19B7-4B01-98D0-B0A43F8CD71A}" destId="{2900ADE8-97BE-42B4-9616-65D57EA63468}" srcOrd="2" destOrd="0" parTransId="{F3E1CC52-8AD9-492C-8A2D-AB1E3F06D0EE}" sibTransId="{776ADB92-0307-4FD0-9330-EBA0C00D581A}"/>
    <dgm:cxn modelId="{69C23E49-17BA-477A-B28F-4313CEB18CA5}" srcId="{07CBC5EE-E45A-42A4-820E-1C81D621746E}" destId="{4E849593-1730-4015-8779-697F98886423}" srcOrd="1" destOrd="0" parTransId="{125500DD-A307-44BB-88C3-1C3D6F9F9CB5}" sibTransId="{99B96A96-454A-457C-82AD-1EBBF5029257}"/>
    <dgm:cxn modelId="{42C2799B-BD31-4802-87F9-86E50CB55D11}" type="presOf" srcId="{7115FE6C-E161-48A2-B1E6-9837CA65FCC0}" destId="{71EFD680-C728-44FD-83D3-FCBE26516D2E}" srcOrd="0" destOrd="1" presId="urn:microsoft.com/office/officeart/2005/8/layout/list1"/>
    <dgm:cxn modelId="{A38D35AE-9970-4804-9BE8-523B4734FBF0}" type="presOf" srcId="{78196FA2-D19A-4116-A73C-CB3FCBEFF37C}" destId="{6C73A68B-7407-4FBD-9D90-91CBA99D4E5F}" srcOrd="0" destOrd="0" presId="urn:microsoft.com/office/officeart/2005/8/layout/list1"/>
    <dgm:cxn modelId="{39566327-5FFE-4DC8-A6B8-641E0E110E74}" type="presOf" srcId="{FE6FEA96-4AB8-4352-B26E-8A63D75963A7}" destId="{CCA6AF42-C15B-4567-A98D-ABA521C9844F}" srcOrd="0" destOrd="1" presId="urn:microsoft.com/office/officeart/2005/8/layout/list1"/>
    <dgm:cxn modelId="{8D4DE3C7-F516-40E2-8CB4-CF53D8A697CB}" srcId="{78196FA2-D19A-4116-A73C-CB3FCBEFF37C}" destId="{8956842F-065F-4217-BA33-7CF9CEE750B5}" srcOrd="2" destOrd="0" parTransId="{4C2191B5-5494-4EE8-B375-9B49CB7B55B2}" sibTransId="{27C1C7B9-A089-43A9-A252-A0734F61B9E3}"/>
    <dgm:cxn modelId="{40EF4FB4-5C46-4CF6-93CC-A980BFE65D06}" type="presOf" srcId="{8956842F-065F-4217-BA33-7CF9CEE750B5}" destId="{CCA6AF42-C15B-4567-A98D-ABA521C9844F}" srcOrd="0" destOrd="2" presId="urn:microsoft.com/office/officeart/2005/8/layout/list1"/>
    <dgm:cxn modelId="{57B34260-DA44-494A-9E01-D5E5D08F7EFF}" srcId="{78196FA2-D19A-4116-A73C-CB3FCBEFF37C}" destId="{71BC3E15-ACAD-41C5-BA4A-37C8299C4255}" srcOrd="0" destOrd="0" parTransId="{1D8869B8-4EC8-4087-BDE2-5AAA4C3D66D8}" sibTransId="{F04A183E-BF74-450F-9742-A15395B952B1}"/>
    <dgm:cxn modelId="{44467EE1-3F36-42BF-9F12-80776CD91304}" type="presOf" srcId="{AD6A194F-B80D-4E6B-8068-0311938D3EE3}" destId="{698784E9-08D5-46FC-A73B-FD68092655EA}" srcOrd="0" destOrd="2" presId="urn:microsoft.com/office/officeart/2005/8/layout/list1"/>
    <dgm:cxn modelId="{B863FB82-C14C-4A96-B45F-6BAE165B171E}" type="presParOf" srcId="{7780786E-00B9-42A6-B05E-49DC0696A88E}" destId="{97C9AD8E-758F-48F8-AC0E-D3B46351300D}" srcOrd="0" destOrd="0" presId="urn:microsoft.com/office/officeart/2005/8/layout/list1"/>
    <dgm:cxn modelId="{5A52785A-D0B5-4073-A3C4-D8D7C40FF2D5}" type="presParOf" srcId="{97C9AD8E-758F-48F8-AC0E-D3B46351300D}" destId="{4D6FD2AF-F2E0-4DEB-95DA-A32F8F16AE22}" srcOrd="0" destOrd="0" presId="urn:microsoft.com/office/officeart/2005/8/layout/list1"/>
    <dgm:cxn modelId="{55E72652-6C53-401D-B820-AC665460096A}" type="presParOf" srcId="{97C9AD8E-758F-48F8-AC0E-D3B46351300D}" destId="{77F41F8F-B96C-4BD8-9CC0-2EC5AB4C7B8C}" srcOrd="1" destOrd="0" presId="urn:microsoft.com/office/officeart/2005/8/layout/list1"/>
    <dgm:cxn modelId="{66F4D819-5AF7-473F-AAB5-6017BBE744FD}" type="presParOf" srcId="{7780786E-00B9-42A6-B05E-49DC0696A88E}" destId="{3AFD97FA-2CB2-47EB-9FA2-78CC6508E571}" srcOrd="1" destOrd="0" presId="urn:microsoft.com/office/officeart/2005/8/layout/list1"/>
    <dgm:cxn modelId="{3DEB71CE-5660-4A9F-8385-224719DBFE85}" type="presParOf" srcId="{7780786E-00B9-42A6-B05E-49DC0696A88E}" destId="{698784E9-08D5-46FC-A73B-FD68092655EA}" srcOrd="2" destOrd="0" presId="urn:microsoft.com/office/officeart/2005/8/layout/list1"/>
    <dgm:cxn modelId="{CC618C31-8AE8-4CD7-9F6F-1F12978B19DB}" type="presParOf" srcId="{7780786E-00B9-42A6-B05E-49DC0696A88E}" destId="{8A025114-938D-4D0A-85D2-49FEC4697E9C}" srcOrd="3" destOrd="0" presId="urn:microsoft.com/office/officeart/2005/8/layout/list1"/>
    <dgm:cxn modelId="{DEBF616D-3A38-43AB-92F5-40A7FC4E996F}" type="presParOf" srcId="{7780786E-00B9-42A6-B05E-49DC0696A88E}" destId="{680D6A79-97C7-45F0-95A9-C1416EF30B07}" srcOrd="4" destOrd="0" presId="urn:microsoft.com/office/officeart/2005/8/layout/list1"/>
    <dgm:cxn modelId="{AB49F180-45D6-46D0-BA83-CF6322B544D0}" type="presParOf" srcId="{680D6A79-97C7-45F0-95A9-C1416EF30B07}" destId="{6C73A68B-7407-4FBD-9D90-91CBA99D4E5F}" srcOrd="0" destOrd="0" presId="urn:microsoft.com/office/officeart/2005/8/layout/list1"/>
    <dgm:cxn modelId="{16390916-9A79-4414-ACB5-999EF80C95DA}" type="presParOf" srcId="{680D6A79-97C7-45F0-95A9-C1416EF30B07}" destId="{D7EB4BCA-52D2-40DD-BA5A-9E248E6AABD2}" srcOrd="1" destOrd="0" presId="urn:microsoft.com/office/officeart/2005/8/layout/list1"/>
    <dgm:cxn modelId="{9A427435-CDD9-41CB-8E00-3E3FDE8867EE}" type="presParOf" srcId="{7780786E-00B9-42A6-B05E-49DC0696A88E}" destId="{E9C0B913-D741-46E6-909E-4E8C231178E3}" srcOrd="5" destOrd="0" presId="urn:microsoft.com/office/officeart/2005/8/layout/list1"/>
    <dgm:cxn modelId="{6A726707-62A4-4471-88CD-B8E1992BFE13}" type="presParOf" srcId="{7780786E-00B9-42A6-B05E-49DC0696A88E}" destId="{CCA6AF42-C15B-4567-A98D-ABA521C9844F}" srcOrd="6" destOrd="0" presId="urn:microsoft.com/office/officeart/2005/8/layout/list1"/>
    <dgm:cxn modelId="{523967E3-5B11-4F5C-BE3B-2A3724BBC048}" type="presParOf" srcId="{7780786E-00B9-42A6-B05E-49DC0696A88E}" destId="{5C9FE65D-9516-48BB-AE65-45553A051D28}" srcOrd="7" destOrd="0" presId="urn:microsoft.com/office/officeart/2005/8/layout/list1"/>
    <dgm:cxn modelId="{B6C2BB16-9910-4F32-9AFB-7EEC64C4A857}" type="presParOf" srcId="{7780786E-00B9-42A6-B05E-49DC0696A88E}" destId="{5B8BA118-ED9A-43E8-A51E-A4BE863B20FA}" srcOrd="8" destOrd="0" presId="urn:microsoft.com/office/officeart/2005/8/layout/list1"/>
    <dgm:cxn modelId="{5502FF39-F097-4310-84A8-00977B8EE772}" type="presParOf" srcId="{5B8BA118-ED9A-43E8-A51E-A4BE863B20FA}" destId="{675280C9-3452-47A5-A320-EA9A3E3A0BF4}" srcOrd="0" destOrd="0" presId="urn:microsoft.com/office/officeart/2005/8/layout/list1"/>
    <dgm:cxn modelId="{138CE18B-F373-4E39-8BE1-EC5180F8636D}" type="presParOf" srcId="{5B8BA118-ED9A-43E8-A51E-A4BE863B20FA}" destId="{CA3F2D94-9977-48E9-9C3A-42A157D54982}" srcOrd="1" destOrd="0" presId="urn:microsoft.com/office/officeart/2005/8/layout/list1"/>
    <dgm:cxn modelId="{62ECD990-A241-4E5C-88EA-E2417B985EFB}" type="presParOf" srcId="{7780786E-00B9-42A6-B05E-49DC0696A88E}" destId="{67AB6272-B295-4911-A5F7-53B110410CBE}" srcOrd="9" destOrd="0" presId="urn:microsoft.com/office/officeart/2005/8/layout/list1"/>
    <dgm:cxn modelId="{A1C03077-DD48-4061-82C3-4620CBDEFF8F}" type="presParOf" srcId="{7780786E-00B9-42A6-B05E-49DC0696A88E}" destId="{71EFD680-C728-44FD-83D3-FCBE26516D2E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706AA4-3F58-4D65-94F3-3A2D128A95D8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F62A3FFA-3A35-40C6-9ADF-B9C957102428}">
      <dgm:prSet phldrT="[Text]" custT="1"/>
      <dgm:spPr/>
      <dgm:t>
        <a:bodyPr/>
        <a:lstStyle/>
        <a:p>
          <a:r>
            <a:rPr lang="bg-BG" sz="1100"/>
            <a:t>Създаване на основите</a:t>
          </a:r>
        </a:p>
      </dgm:t>
    </dgm:pt>
    <dgm:pt modelId="{B5D59D85-0C86-4E17-89FE-191C6637B99A}" type="parTrans" cxnId="{E90A8D08-EBDA-40ED-961A-76C53425A769}">
      <dgm:prSet/>
      <dgm:spPr/>
      <dgm:t>
        <a:bodyPr/>
        <a:lstStyle/>
        <a:p>
          <a:endParaRPr lang="en-GB" sz="2800"/>
        </a:p>
      </dgm:t>
    </dgm:pt>
    <dgm:pt modelId="{278B9D77-DD00-4F0B-96A4-C38C6185C97D}" type="sibTrans" cxnId="{E90A8D08-EBDA-40ED-961A-76C53425A769}">
      <dgm:prSet/>
      <dgm:spPr/>
      <dgm:t>
        <a:bodyPr/>
        <a:lstStyle/>
        <a:p>
          <a:endParaRPr lang="en-GB" sz="2800"/>
        </a:p>
      </dgm:t>
    </dgm:pt>
    <dgm:pt modelId="{7BB62EDF-AC8D-4B8E-9F97-CB1C3322D386}">
      <dgm:prSet phldrT="[Text]" custT="1"/>
      <dgm:spPr/>
      <dgm:t>
        <a:bodyPr/>
        <a:lstStyle/>
        <a:p>
          <a:r>
            <a:rPr lang="bg-BG" sz="1100"/>
            <a:t>Ключови показател за ефективност</a:t>
          </a:r>
        </a:p>
      </dgm:t>
    </dgm:pt>
    <dgm:pt modelId="{834AEB60-4661-4F2C-8D91-749203115206}" type="parTrans" cxnId="{A48D335B-3DDA-4BA8-8E80-32A36EBE2F87}">
      <dgm:prSet/>
      <dgm:spPr/>
      <dgm:t>
        <a:bodyPr/>
        <a:lstStyle/>
        <a:p>
          <a:endParaRPr lang="en-GB" sz="2800"/>
        </a:p>
      </dgm:t>
    </dgm:pt>
    <dgm:pt modelId="{01F43D34-5CA8-49BB-B454-FB9DF1E164C4}" type="sibTrans" cxnId="{A48D335B-3DDA-4BA8-8E80-32A36EBE2F87}">
      <dgm:prSet/>
      <dgm:spPr/>
      <dgm:t>
        <a:bodyPr/>
        <a:lstStyle/>
        <a:p>
          <a:endParaRPr lang="en-GB" sz="2800"/>
        </a:p>
      </dgm:t>
    </dgm:pt>
    <dgm:pt modelId="{1EE47437-F613-48B2-8047-199680C61761}">
      <dgm:prSet phldrT="[Text]" custT="1"/>
      <dgm:spPr/>
      <dgm:t>
        <a:bodyPr/>
        <a:lstStyle/>
        <a:p>
          <a:r>
            <a:rPr lang="bg-BG" sz="1100"/>
            <a:t>Определение за „устойчив“</a:t>
          </a:r>
        </a:p>
      </dgm:t>
    </dgm:pt>
    <dgm:pt modelId="{68ED3B87-AEB8-4857-A17F-F1659B578628}" type="parTrans" cxnId="{B0251436-D376-4AA6-86B5-E4B6C5E49F0E}">
      <dgm:prSet/>
      <dgm:spPr/>
      <dgm:t>
        <a:bodyPr/>
        <a:lstStyle/>
        <a:p>
          <a:endParaRPr lang="en-GB" sz="2800"/>
        </a:p>
      </dgm:t>
    </dgm:pt>
    <dgm:pt modelId="{8ABC6182-464C-4AAC-9698-E079E601499D}" type="sibTrans" cxnId="{B0251436-D376-4AA6-86B5-E4B6C5E49F0E}">
      <dgm:prSet/>
      <dgm:spPr/>
      <dgm:t>
        <a:bodyPr/>
        <a:lstStyle/>
        <a:p>
          <a:endParaRPr lang="en-GB" sz="2800"/>
        </a:p>
      </dgm:t>
    </dgm:pt>
    <dgm:pt modelId="{E0F597A1-1782-4164-942A-29A999088E8A}">
      <dgm:prSet phldrT="[Text]" custT="1"/>
      <dgm:spPr/>
      <dgm:t>
        <a:bodyPr/>
        <a:lstStyle/>
        <a:p>
          <a:r>
            <a:rPr lang="bg-BG" sz="1100"/>
            <a:t>Проследяване и докладване на данни</a:t>
          </a:r>
        </a:p>
      </dgm:t>
    </dgm:pt>
    <dgm:pt modelId="{56A31834-5CAA-4B37-8E9C-44423758D6B7}" type="parTrans" cxnId="{D6CDDFD6-22CA-44E3-AA96-E9A4ABDF790E}">
      <dgm:prSet/>
      <dgm:spPr/>
      <dgm:t>
        <a:bodyPr/>
        <a:lstStyle/>
        <a:p>
          <a:endParaRPr lang="en-GB" sz="2800"/>
        </a:p>
      </dgm:t>
    </dgm:pt>
    <dgm:pt modelId="{64D70002-5E2D-44D0-B1CE-D91780EBEB98}" type="sibTrans" cxnId="{D6CDDFD6-22CA-44E3-AA96-E9A4ABDF790E}">
      <dgm:prSet/>
      <dgm:spPr/>
      <dgm:t>
        <a:bodyPr/>
        <a:lstStyle/>
        <a:p>
          <a:endParaRPr lang="en-GB" sz="2800"/>
        </a:p>
      </dgm:t>
    </dgm:pt>
    <dgm:pt modelId="{CE4CBBE6-2D1D-4D02-8785-910BA7937746}">
      <dgm:prSet phldrT="[Text]" custT="1"/>
      <dgm:spPr/>
      <dgm:t>
        <a:bodyPr/>
        <a:lstStyle/>
        <a:p>
          <a:r>
            <a:rPr lang="bg-BG" sz="1100"/>
            <a:t>Ръководене и разгръщане</a:t>
          </a:r>
        </a:p>
      </dgm:t>
    </dgm:pt>
    <dgm:pt modelId="{69987E6E-7AE9-4CD7-B725-227F2360ECDD}" type="parTrans" cxnId="{6E827339-ACA9-4F6E-BA6C-5D8DDFB9D36D}">
      <dgm:prSet/>
      <dgm:spPr/>
      <dgm:t>
        <a:bodyPr/>
        <a:lstStyle/>
        <a:p>
          <a:endParaRPr lang="en-GB" sz="2800"/>
        </a:p>
      </dgm:t>
    </dgm:pt>
    <dgm:pt modelId="{422037D9-3FC7-47D0-B1F0-78A8F3AD569D}" type="sibTrans" cxnId="{6E827339-ACA9-4F6E-BA6C-5D8DDFB9D36D}">
      <dgm:prSet/>
      <dgm:spPr/>
      <dgm:t>
        <a:bodyPr/>
        <a:lstStyle/>
        <a:p>
          <a:endParaRPr lang="en-GB" sz="2800"/>
        </a:p>
      </dgm:t>
    </dgm:pt>
    <dgm:pt modelId="{70D7C584-8DD8-42E0-A28E-6B788637F43B}">
      <dgm:prSet phldrT="[Text]" custT="1"/>
      <dgm:spPr/>
      <dgm:t>
        <a:bodyPr/>
        <a:lstStyle/>
        <a:p>
          <a:r>
            <a:rPr lang="bg-BG" sz="1100"/>
            <a:t>Съобщаване на резултати</a:t>
          </a:r>
        </a:p>
      </dgm:t>
    </dgm:pt>
    <dgm:pt modelId="{5A4DA523-5A2F-488F-B5F4-F1EF12BB8A73}" type="parTrans" cxnId="{D7926AA5-E7E7-458B-80FB-DB0FD2B12C87}">
      <dgm:prSet/>
      <dgm:spPr/>
      <dgm:t>
        <a:bodyPr/>
        <a:lstStyle/>
        <a:p>
          <a:endParaRPr lang="en-GB" sz="2800"/>
        </a:p>
      </dgm:t>
    </dgm:pt>
    <dgm:pt modelId="{651DA5FE-3CF0-44FD-AAC3-927FA3A24C86}" type="sibTrans" cxnId="{D7926AA5-E7E7-458B-80FB-DB0FD2B12C87}">
      <dgm:prSet/>
      <dgm:spPr/>
      <dgm:t>
        <a:bodyPr/>
        <a:lstStyle/>
        <a:p>
          <a:endParaRPr lang="en-GB" sz="2800"/>
        </a:p>
      </dgm:t>
    </dgm:pt>
    <dgm:pt modelId="{6E7301A6-1BC8-466F-9D2B-FCE07EF2D816}" type="pres">
      <dgm:prSet presAssocID="{D7706AA4-3F58-4D65-94F3-3A2D128A95D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9DED7D2C-9338-483D-BFD4-F8AC513E7B56}" type="pres">
      <dgm:prSet presAssocID="{F62A3FFA-3A35-40C6-9ADF-B9C957102428}" presName="parTxOnly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0BF135C-3847-4BCF-A6D0-E0411D155CBA}" type="pres">
      <dgm:prSet presAssocID="{278B9D77-DD00-4F0B-96A4-C38C6185C97D}" presName="parSpace" presStyleCnt="0"/>
      <dgm:spPr/>
    </dgm:pt>
    <dgm:pt modelId="{4D6D4923-1F1B-46D3-BFB6-B7A728C6D7B4}" type="pres">
      <dgm:prSet presAssocID="{7BB62EDF-AC8D-4B8E-9F97-CB1C3322D386}" presName="parTxOnly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2E8AEB3-7554-4287-8EF2-13051E5F45E1}" type="pres">
      <dgm:prSet presAssocID="{01F43D34-5CA8-49BB-B454-FB9DF1E164C4}" presName="parSpace" presStyleCnt="0"/>
      <dgm:spPr/>
    </dgm:pt>
    <dgm:pt modelId="{119A32C9-99C1-4BD2-89EA-72A7B3B3290F}" type="pres">
      <dgm:prSet presAssocID="{1EE47437-F613-48B2-8047-199680C61761}" presName="parTxOnly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255CCC6-8221-4D49-B07B-B601D36E5026}" type="pres">
      <dgm:prSet presAssocID="{8ABC6182-464C-4AAC-9698-E079E601499D}" presName="parSpace" presStyleCnt="0"/>
      <dgm:spPr/>
    </dgm:pt>
    <dgm:pt modelId="{1ED2106B-0E84-43DF-B963-7549C3002BC4}" type="pres">
      <dgm:prSet presAssocID="{E0F597A1-1782-4164-942A-29A999088E8A}" presName="parTxOnly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B17CE46-D7DF-44A7-ADD1-CDAD6215105E}" type="pres">
      <dgm:prSet presAssocID="{64D70002-5E2D-44D0-B1CE-D91780EBEB98}" presName="parSpace" presStyleCnt="0"/>
      <dgm:spPr/>
    </dgm:pt>
    <dgm:pt modelId="{07B3BC39-AAFC-4738-8CAD-4A2F61C92838}" type="pres">
      <dgm:prSet presAssocID="{CE4CBBE6-2D1D-4D02-8785-910BA7937746}" presName="parTxOnly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968F29D-BCED-4BB9-B522-B67B5795334D}" type="pres">
      <dgm:prSet presAssocID="{422037D9-3FC7-47D0-B1F0-78A8F3AD569D}" presName="parSpace" presStyleCnt="0"/>
      <dgm:spPr/>
    </dgm:pt>
    <dgm:pt modelId="{DFAFD75A-B0E2-4778-A2F0-0F149025CA40}" type="pres">
      <dgm:prSet presAssocID="{70D7C584-8DD8-42E0-A28E-6B788637F43B}" presName="parTxOnly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B0251436-D376-4AA6-86B5-E4B6C5E49F0E}" srcId="{D7706AA4-3F58-4D65-94F3-3A2D128A95D8}" destId="{1EE47437-F613-48B2-8047-199680C61761}" srcOrd="2" destOrd="0" parTransId="{68ED3B87-AEB8-4857-A17F-F1659B578628}" sibTransId="{8ABC6182-464C-4AAC-9698-E079E601499D}"/>
    <dgm:cxn modelId="{E90A8D08-EBDA-40ED-961A-76C53425A769}" srcId="{D7706AA4-3F58-4D65-94F3-3A2D128A95D8}" destId="{F62A3FFA-3A35-40C6-9ADF-B9C957102428}" srcOrd="0" destOrd="0" parTransId="{B5D59D85-0C86-4E17-89FE-191C6637B99A}" sibTransId="{278B9D77-DD00-4F0B-96A4-C38C6185C97D}"/>
    <dgm:cxn modelId="{D4D2A82C-2B81-4892-B5FC-6C21C49A2DF0}" type="presOf" srcId="{D7706AA4-3F58-4D65-94F3-3A2D128A95D8}" destId="{6E7301A6-1BC8-466F-9D2B-FCE07EF2D816}" srcOrd="0" destOrd="0" presId="urn:microsoft.com/office/officeart/2005/8/layout/hChevron3"/>
    <dgm:cxn modelId="{A48D335B-3DDA-4BA8-8E80-32A36EBE2F87}" srcId="{D7706AA4-3F58-4D65-94F3-3A2D128A95D8}" destId="{7BB62EDF-AC8D-4B8E-9F97-CB1C3322D386}" srcOrd="1" destOrd="0" parTransId="{834AEB60-4661-4F2C-8D91-749203115206}" sibTransId="{01F43D34-5CA8-49BB-B454-FB9DF1E164C4}"/>
    <dgm:cxn modelId="{183A29BA-6087-44E5-86C9-DDEE0185FBA5}" type="presOf" srcId="{CE4CBBE6-2D1D-4D02-8785-910BA7937746}" destId="{07B3BC39-AAFC-4738-8CAD-4A2F61C92838}" srcOrd="0" destOrd="0" presId="urn:microsoft.com/office/officeart/2005/8/layout/hChevron3"/>
    <dgm:cxn modelId="{D7926AA5-E7E7-458B-80FB-DB0FD2B12C87}" srcId="{D7706AA4-3F58-4D65-94F3-3A2D128A95D8}" destId="{70D7C584-8DD8-42E0-A28E-6B788637F43B}" srcOrd="5" destOrd="0" parTransId="{5A4DA523-5A2F-488F-B5F4-F1EF12BB8A73}" sibTransId="{651DA5FE-3CF0-44FD-AAC3-927FA3A24C86}"/>
    <dgm:cxn modelId="{6E827339-ACA9-4F6E-BA6C-5D8DDFB9D36D}" srcId="{D7706AA4-3F58-4D65-94F3-3A2D128A95D8}" destId="{CE4CBBE6-2D1D-4D02-8785-910BA7937746}" srcOrd="4" destOrd="0" parTransId="{69987E6E-7AE9-4CD7-B725-227F2360ECDD}" sibTransId="{422037D9-3FC7-47D0-B1F0-78A8F3AD569D}"/>
    <dgm:cxn modelId="{9F45E1E1-4EB1-4571-8F22-12C7225520ED}" type="presOf" srcId="{E0F597A1-1782-4164-942A-29A999088E8A}" destId="{1ED2106B-0E84-43DF-B963-7549C3002BC4}" srcOrd="0" destOrd="0" presId="urn:microsoft.com/office/officeart/2005/8/layout/hChevron3"/>
    <dgm:cxn modelId="{81156797-461E-49FA-BA00-6399E7DE7A5A}" type="presOf" srcId="{70D7C584-8DD8-42E0-A28E-6B788637F43B}" destId="{DFAFD75A-B0E2-4778-A2F0-0F149025CA40}" srcOrd="0" destOrd="0" presId="urn:microsoft.com/office/officeart/2005/8/layout/hChevron3"/>
    <dgm:cxn modelId="{FCAEA9B6-4396-4E33-8208-7434855D9BCD}" type="presOf" srcId="{F62A3FFA-3A35-40C6-9ADF-B9C957102428}" destId="{9DED7D2C-9338-483D-BFD4-F8AC513E7B56}" srcOrd="0" destOrd="0" presId="urn:microsoft.com/office/officeart/2005/8/layout/hChevron3"/>
    <dgm:cxn modelId="{B25439F4-C972-4842-BCA4-634EDE5D39A0}" type="presOf" srcId="{7BB62EDF-AC8D-4B8E-9F97-CB1C3322D386}" destId="{4D6D4923-1F1B-46D3-BFB6-B7A728C6D7B4}" srcOrd="0" destOrd="0" presId="urn:microsoft.com/office/officeart/2005/8/layout/hChevron3"/>
    <dgm:cxn modelId="{136BD0DA-2430-4475-B33B-4344A22263A1}" type="presOf" srcId="{1EE47437-F613-48B2-8047-199680C61761}" destId="{119A32C9-99C1-4BD2-89EA-72A7B3B3290F}" srcOrd="0" destOrd="0" presId="urn:microsoft.com/office/officeart/2005/8/layout/hChevron3"/>
    <dgm:cxn modelId="{D6CDDFD6-22CA-44E3-AA96-E9A4ABDF790E}" srcId="{D7706AA4-3F58-4D65-94F3-3A2D128A95D8}" destId="{E0F597A1-1782-4164-942A-29A999088E8A}" srcOrd="3" destOrd="0" parTransId="{56A31834-5CAA-4B37-8E9C-44423758D6B7}" sibTransId="{64D70002-5E2D-44D0-B1CE-D91780EBEB98}"/>
    <dgm:cxn modelId="{F5DA08C8-A597-47EF-B1D4-CE58D63B15E5}" type="presParOf" srcId="{6E7301A6-1BC8-466F-9D2B-FCE07EF2D816}" destId="{9DED7D2C-9338-483D-BFD4-F8AC513E7B56}" srcOrd="0" destOrd="0" presId="urn:microsoft.com/office/officeart/2005/8/layout/hChevron3"/>
    <dgm:cxn modelId="{1B60EC1A-C5C7-4B16-8FB4-DD74A4E2C281}" type="presParOf" srcId="{6E7301A6-1BC8-466F-9D2B-FCE07EF2D816}" destId="{D0BF135C-3847-4BCF-A6D0-E0411D155CBA}" srcOrd="1" destOrd="0" presId="urn:microsoft.com/office/officeart/2005/8/layout/hChevron3"/>
    <dgm:cxn modelId="{F3C35502-5F06-4B58-8970-4B6506569B45}" type="presParOf" srcId="{6E7301A6-1BC8-466F-9D2B-FCE07EF2D816}" destId="{4D6D4923-1F1B-46D3-BFB6-B7A728C6D7B4}" srcOrd="2" destOrd="0" presId="urn:microsoft.com/office/officeart/2005/8/layout/hChevron3"/>
    <dgm:cxn modelId="{750262FC-224B-4292-9209-0AE631858C44}" type="presParOf" srcId="{6E7301A6-1BC8-466F-9D2B-FCE07EF2D816}" destId="{32E8AEB3-7554-4287-8EF2-13051E5F45E1}" srcOrd="3" destOrd="0" presId="urn:microsoft.com/office/officeart/2005/8/layout/hChevron3"/>
    <dgm:cxn modelId="{74D04455-64D5-495C-814E-C9B3551EBA38}" type="presParOf" srcId="{6E7301A6-1BC8-466F-9D2B-FCE07EF2D816}" destId="{119A32C9-99C1-4BD2-89EA-72A7B3B3290F}" srcOrd="4" destOrd="0" presId="urn:microsoft.com/office/officeart/2005/8/layout/hChevron3"/>
    <dgm:cxn modelId="{B383C1A2-D8A5-476C-85AD-48DA47EB43A9}" type="presParOf" srcId="{6E7301A6-1BC8-466F-9D2B-FCE07EF2D816}" destId="{E255CCC6-8221-4D49-B07B-B601D36E5026}" srcOrd="5" destOrd="0" presId="urn:microsoft.com/office/officeart/2005/8/layout/hChevron3"/>
    <dgm:cxn modelId="{DD5D8382-92CF-47FF-8ED1-9B3A463CA8AB}" type="presParOf" srcId="{6E7301A6-1BC8-466F-9D2B-FCE07EF2D816}" destId="{1ED2106B-0E84-43DF-B963-7549C3002BC4}" srcOrd="6" destOrd="0" presId="urn:microsoft.com/office/officeart/2005/8/layout/hChevron3"/>
    <dgm:cxn modelId="{1AACB354-5341-4E1E-8216-63054FE05FFD}" type="presParOf" srcId="{6E7301A6-1BC8-466F-9D2B-FCE07EF2D816}" destId="{FB17CE46-D7DF-44A7-ADD1-CDAD6215105E}" srcOrd="7" destOrd="0" presId="urn:microsoft.com/office/officeart/2005/8/layout/hChevron3"/>
    <dgm:cxn modelId="{A1EC82C5-88AB-4AC0-89D5-B22391322390}" type="presParOf" srcId="{6E7301A6-1BC8-466F-9D2B-FCE07EF2D816}" destId="{07B3BC39-AAFC-4738-8CAD-4A2F61C92838}" srcOrd="8" destOrd="0" presId="urn:microsoft.com/office/officeart/2005/8/layout/hChevron3"/>
    <dgm:cxn modelId="{6C5815AD-CD92-403A-9472-E6F9233D956B}" type="presParOf" srcId="{6E7301A6-1BC8-466F-9D2B-FCE07EF2D816}" destId="{2968F29D-BCED-4BB9-B522-B67B5795334D}" srcOrd="9" destOrd="0" presId="urn:microsoft.com/office/officeart/2005/8/layout/hChevron3"/>
    <dgm:cxn modelId="{0CC600BD-764D-419A-B956-D740A9E06D09}" type="presParOf" srcId="{6E7301A6-1BC8-466F-9D2B-FCE07EF2D816}" destId="{DFAFD75A-B0E2-4778-A2F0-0F149025CA40}" srcOrd="1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95049-C8A4-4B42-9EA8-FDEB6DAD92DE}" type="datetimeFigureOut">
              <a:rPr lang="en-IE" smtClean="0"/>
              <a:pPr/>
              <a:t>10/03/2020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EF89D-39EE-42B2-A0B0-6100E5637B4E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915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AF5ACA-E06C-4B03-8FD7-3D0508624978}" type="datetimeFigureOut">
              <a:rPr lang="en-IE" smtClean="0"/>
              <a:pPr/>
              <a:t>10/03/2020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F45C34-7ABA-4084-B4AD-6675A8C16980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5060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15691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02069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55744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988985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04637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11897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None/>
            </a:pPr>
            <a:endParaRPr lang="en-GB" sz="1200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509162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386633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itchFamily="34" charset="0"/>
              <a:buNone/>
            </a:pPr>
            <a:endParaRPr lang="en-GB" sz="1200" b="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50416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600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19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74293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70293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043488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71050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60003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8895273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534797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999846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142510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918945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0822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Arial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29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65286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263511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30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35409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51413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09570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77286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85267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8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84615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F45C34-7ABA-4084-B4AD-6675A8C16980}" type="slidenum">
              <a:rPr lang="en-IE" smtClean="0"/>
              <a:pPr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85455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st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 flipH="1" flipV="1">
            <a:off x="0" y="1124743"/>
            <a:ext cx="9144000" cy="1656184"/>
          </a:xfrm>
          <a:prstGeom prst="rect">
            <a:avLst/>
          </a:prstGeom>
          <a:ln w="12700">
            <a:solidFill>
              <a:srgbClr val="FFFFFF"/>
            </a:solidFill>
          </a:ln>
        </p:spPr>
      </p:pic>
      <p:pic>
        <p:nvPicPr>
          <p:cNvPr id="12" name="Picture 11" descr="test.png"/>
          <p:cNvPicPr>
            <a:picLocks noChangeAspect="1"/>
          </p:cNvPicPr>
          <p:nvPr userDrawn="1"/>
        </p:nvPicPr>
        <p:blipFill>
          <a:blip r:embed="rId3" cstate="email">
            <a:duotone>
              <a:prstClr val="black"/>
              <a:srgbClr val="00B05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>
          <a:xfrm rot="10800000" flipH="1" flipV="1">
            <a:off x="-1" y="2708921"/>
            <a:ext cx="9144001" cy="1296143"/>
          </a:xfrm>
          <a:prstGeom prst="rect">
            <a:avLst/>
          </a:prstGeom>
          <a:ln w="12700">
            <a:solidFill>
              <a:schemeClr val="bg1"/>
            </a:solidFill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708920"/>
            <a:ext cx="9144000" cy="1254001"/>
          </a:xfrm>
          <a:noFill/>
          <a:ln w="9525">
            <a:solidFill>
              <a:schemeClr val="bg1"/>
            </a:solidFill>
          </a:ln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Meiryo UI" pitchFamily="34" charset="-128"/>
                <a:ea typeface="Meiryo UI" pitchFamily="34" charset="-128"/>
                <a:cs typeface="Meiryo UI" pitchFamily="34" charset="-128"/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EB7A-6AC4-464F-B12E-DAD797DD5BFA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g46424.png"/>
          <p:cNvPicPr>
            <a:picLocks noChangeAspect="1"/>
          </p:cNvPicPr>
          <p:nvPr userDrawn="1"/>
        </p:nvPicPr>
        <p:blipFill>
          <a:blip r:embed="rId4" cstate="email">
            <a:lum contrast="10000"/>
          </a:blip>
          <a:srcRect/>
          <a:stretch>
            <a:fillRect/>
          </a:stretch>
        </p:blipFill>
        <p:spPr>
          <a:xfrm flipH="1" flipV="1">
            <a:off x="0" y="3977680"/>
            <a:ext cx="9144000" cy="2880320"/>
          </a:xfrm>
          <a:prstGeom prst="rect">
            <a:avLst/>
          </a:prstGeom>
          <a:ln w="12700">
            <a:solidFill>
              <a:schemeClr val="bg1"/>
            </a:solidFill>
          </a:ln>
        </p:spPr>
      </p:pic>
      <p:pic>
        <p:nvPicPr>
          <p:cNvPr id="1027" name="Picture 3" descr="C:\Users\Graphic\Desktop\Buying-Green-Handbook-3rd-Edition-ONLINE-high-res JMH.png"/>
          <p:cNvPicPr>
            <a:picLocks noChangeAspect="1" noChangeArrowheads="1"/>
          </p:cNvPicPr>
          <p:nvPr userDrawn="1"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339926" y="4221088"/>
            <a:ext cx="4464149" cy="786003"/>
          </a:xfrm>
          <a:prstGeom prst="rect">
            <a:avLst/>
          </a:prstGeom>
          <a:noFill/>
        </p:spPr>
      </p:pic>
      <p:pic>
        <p:nvPicPr>
          <p:cNvPr id="1026" name="Picture 2" descr="I:\A-Sustainable Economy and Procurement\Projects\GPP training and training materials - 24220\1 - GPP Toolkit\Design templates\path13856.png"/>
          <p:cNvPicPr>
            <a:picLocks noChangeAspect="1" noChangeArrowheads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733869" y="326640"/>
            <a:ext cx="1676262" cy="1158144"/>
          </a:xfrm>
          <a:prstGeom prst="rect">
            <a:avLst/>
          </a:prstGeom>
          <a:noFill/>
        </p:spPr>
      </p:pic>
      <p:pic>
        <p:nvPicPr>
          <p:cNvPr id="3" name="Picture 3" descr="I:\A-Sustainable Economy and Procurement\Projects\GPP training and training materials - 24220\1 - GPP Toolkit\Design templates\footer element.png"/>
          <p:cNvPicPr>
            <a:picLocks noChangeAspect="1" noChangeArrowheads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212365" y="6315501"/>
            <a:ext cx="719269" cy="54249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B5558-8707-42F3-B9B6-FC80BF25BE10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E88B7-7FAB-4415-BEAE-7D8009F33737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1DB7D-D489-4E0B-A194-EC20980ED2B1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96D17-6C54-46FE-8696-F7DDA498E16B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4016" y="2648894"/>
            <a:ext cx="7772400" cy="720079"/>
          </a:xfrm>
        </p:spPr>
        <p:txBody>
          <a:bodyPr anchor="t"/>
          <a:lstStyle>
            <a:lvl1pPr algn="l">
              <a:defRPr sz="4000" b="1" cap="all" baseline="0">
                <a:solidFill>
                  <a:schemeClr val="tx2"/>
                </a:solidFill>
              </a:defRPr>
            </a:lvl1pPr>
          </a:lstStyle>
          <a:p>
            <a:r>
              <a:rPr lang="en-IE" dirty="0"/>
              <a:t>PRODUCT TYPE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44016" y="3368973"/>
            <a:ext cx="7772400" cy="564083"/>
          </a:xfrm>
        </p:spPr>
        <p:txBody>
          <a:bodyPr anchor="b">
            <a:noAutofit/>
          </a:bodyPr>
          <a:lstStyle>
            <a:lvl1pPr marL="0" indent="0">
              <a:buNone/>
              <a:defRPr sz="3200" i="1">
                <a:solidFill>
                  <a:srgbClr val="484847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Only for module 10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ED39-FABE-4C10-B109-733C66F6DE3C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pic>
        <p:nvPicPr>
          <p:cNvPr id="7" name="Picture 6" descr="test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 t="10900"/>
          <a:stretch>
            <a:fillRect/>
          </a:stretch>
        </p:blipFill>
        <p:spPr>
          <a:xfrm>
            <a:off x="36000" y="4137013"/>
            <a:ext cx="9000000" cy="2676363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003232" cy="428133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7D476-C427-42CC-963D-516DE0B03F33}" type="datetime1">
              <a:rPr lang="en-IE" smtClean="0"/>
              <a:pPr/>
              <a:t>10/03/2020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4320480" cy="365125"/>
          </a:xfrm>
        </p:spPr>
        <p:txBody>
          <a:bodyPr/>
          <a:lstStyle/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g46424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8" name="Picture 7" descr="test.png"/>
          <p:cNvPicPr>
            <a:picLocks noChangeAspect="1"/>
          </p:cNvPicPr>
          <p:nvPr userDrawn="1"/>
        </p:nvPicPr>
        <p:blipFill>
          <a:blip r:embed="rId3" cstate="email">
            <a:lum contrast="10000"/>
          </a:blip>
          <a:srcRect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28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67544" y="1052736"/>
            <a:ext cx="795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test.pn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4114800" cy="428133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80A7-644D-495E-8764-96A40D5F620E}" type="datetime1">
              <a:rPr lang="en-IE" smtClean="0"/>
              <a:pPr/>
              <a:t>10/03/2020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27784" y="6356350"/>
            <a:ext cx="4320480" cy="365125"/>
          </a:xfrm>
        </p:spPr>
        <p:txBody>
          <a:bodyPr/>
          <a:lstStyle/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g46424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8" name="Picture 7" descr="test.png"/>
          <p:cNvPicPr>
            <a:picLocks noChangeAspect="1"/>
          </p:cNvPicPr>
          <p:nvPr userDrawn="1"/>
        </p:nvPicPr>
        <p:blipFill>
          <a:blip r:embed="rId3" cstate="email">
            <a:lum contrast="10000"/>
          </a:blip>
          <a:srcRect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28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67544" y="1052736"/>
            <a:ext cx="795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test.pn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4644008" y="1853134"/>
            <a:ext cx="3814926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/>
          <a:lstStyle>
            <a:lvl1pPr marL="92075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Emphasis box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2492896"/>
            <a:ext cx="3814926" cy="3672408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0DCB4-0D4C-4F8A-BD45-EB9358823683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7" name="Picture 6" descr="g46424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003232" cy="428133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28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67544" y="1052736"/>
            <a:ext cx="795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test.png"/>
          <p:cNvPicPr>
            <a:picLocks noChangeAspect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7161"/>
            <a:ext cx="3814926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/>
          <a:lstStyle>
            <a:lvl1pPr marL="92075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06923"/>
            <a:ext cx="3814926" cy="348637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9992" y="1967161"/>
            <a:ext cx="3816424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/>
          <a:lstStyle>
            <a:lvl1pPr marL="92075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9992" y="2606923"/>
            <a:ext cx="3816424" cy="3486373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E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4FB7-86E9-462B-B94E-617650CAF191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12" name="Picture 11" descr="g46424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13" name="Picture 12" descr="test.png"/>
          <p:cNvPicPr>
            <a:picLocks noChangeAspect="1"/>
          </p:cNvPicPr>
          <p:nvPr userDrawn="1"/>
        </p:nvPicPr>
        <p:blipFill>
          <a:blip r:embed="rId3" cstate="email">
            <a:lum contrast="10000"/>
          </a:blip>
          <a:srcRect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850106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28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467544" y="1052736"/>
            <a:ext cx="795250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test.pn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B31B-1A38-4AB7-91C6-0A3F788D850C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  <p:pic>
        <p:nvPicPr>
          <p:cNvPr id="6" name="Picture 5" descr="g46424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 rot="5400000">
            <a:off x="5416204" y="3143236"/>
            <a:ext cx="6804000" cy="571528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pic>
        <p:nvPicPr>
          <p:cNvPr id="7" name="Picture 6" descr="test.png"/>
          <p:cNvPicPr>
            <a:picLocks noChangeAspect="1"/>
          </p:cNvPicPr>
          <p:nvPr userDrawn="1"/>
        </p:nvPicPr>
        <p:blipFill>
          <a:blip r:embed="rId3" cstate="email">
            <a:lum contrast="10000"/>
          </a:blip>
          <a:srcRect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36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1052736"/>
            <a:ext cx="799288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test.pn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C33D-5D40-4E3A-8711-3777184CA250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pic>
        <p:nvPicPr>
          <p:cNvPr id="7" name="Picture 6" descr="test.png"/>
          <p:cNvPicPr>
            <a:picLocks noChangeAspect="1"/>
          </p:cNvPicPr>
          <p:nvPr userDrawn="1"/>
        </p:nvPicPr>
        <p:blipFill>
          <a:blip r:embed="rId2" cstate="email">
            <a:lum contrast="10000"/>
          </a:blip>
          <a:srcRect/>
          <a:stretch>
            <a:fillRect/>
          </a:stretch>
        </p:blipFill>
        <p:spPr>
          <a:xfrm>
            <a:off x="36000" y="6064060"/>
            <a:ext cx="2519776" cy="749315"/>
          </a:xfrm>
          <a:prstGeom prst="rtTriangle">
            <a:avLst/>
          </a:prstGeom>
          <a:ln w="19050">
            <a:solidFill>
              <a:schemeClr val="bg1"/>
            </a:solidFill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850106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9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25538"/>
            <a:ext cx="7992119" cy="575270"/>
          </a:xfrm>
        </p:spPr>
        <p:txBody>
          <a:bodyPr>
            <a:noAutofit/>
          </a:bodyPr>
          <a:lstStyle>
            <a:lvl1pPr>
              <a:buNone/>
              <a:defRPr sz="3600">
                <a:solidFill>
                  <a:schemeClr val="accent2"/>
                </a:solidFill>
              </a:defRPr>
            </a:lvl1pPr>
            <a:lvl2pPr>
              <a:defRPr>
                <a:solidFill>
                  <a:schemeClr val="accent2"/>
                </a:solidFill>
              </a:defRPr>
            </a:lvl2pPr>
            <a:lvl3pPr>
              <a:defRPr>
                <a:solidFill>
                  <a:schemeClr val="accent2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  <a:lvl5pPr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1052736"/>
            <a:ext cx="7992888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/>
          <p:cNvPicPr>
            <a:picLocks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6309320"/>
            <a:ext cx="1738743" cy="457068"/>
          </a:xfrm>
          <a:prstGeom prst="rect">
            <a:avLst/>
          </a:prstGeom>
          <a:noFill/>
        </p:spPr>
      </p:pic>
      <p:sp>
        <p:nvSpPr>
          <p:cNvPr id="12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076056" y="1844824"/>
            <a:ext cx="3382878" cy="639762"/>
          </a:xfrm>
          <a:solidFill>
            <a:schemeClr val="accent4">
              <a:lumMod val="60000"/>
              <a:lumOff val="40000"/>
            </a:schemeClr>
          </a:solidFill>
        </p:spPr>
        <p:txBody>
          <a:bodyPr anchor="b"/>
          <a:lstStyle>
            <a:lvl1pPr marL="92075" indent="0">
              <a:buNone/>
              <a:defRPr sz="2400" b="1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Contact / Information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5076056" y="2484587"/>
            <a:ext cx="3382878" cy="274461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600">
                <a:solidFill>
                  <a:schemeClr val="tx2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pic>
        <p:nvPicPr>
          <p:cNvPr id="14" name="Picture 13" descr="test.png"/>
          <p:cNvPicPr>
            <a:picLocks noChangeAspect="1"/>
          </p:cNvPicPr>
          <p:nvPr userDrawn="1"/>
        </p:nvPicPr>
        <p:blipFill>
          <a:blip r:embed="rId4" cstate="email"/>
          <a:srcRect/>
          <a:stretch>
            <a:fillRect/>
          </a:stretch>
        </p:blipFill>
        <p:spPr>
          <a:xfrm>
            <a:off x="2627784" y="6741368"/>
            <a:ext cx="4356000" cy="507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A8DB-2319-4F03-8EEA-B2787323BDF5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/>
              <a:t>Module name + number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E01D4-073C-47E7-A5A4-E52D585B1955}" type="datetime1">
              <a:rPr lang="en-IE" smtClean="0"/>
              <a:pPr/>
              <a:t>10/03/2020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06040" y="6356350"/>
            <a:ext cx="4342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E"/>
              <a:t>Module name + number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DF610-95E4-4D46-B96C-4D9FBF39C128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4" r:id="rId4"/>
    <p:sldLayoutId id="2147483660" r:id="rId5"/>
    <p:sldLayoutId id="2147483662" r:id="rId6"/>
    <p:sldLayoutId id="2147483654" r:id="rId7"/>
    <p:sldLayoutId id="2147483663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ustainable-procurement.org/case-studies/" TargetMode="External"/><Relationship Id="rId3" Type="http://schemas.openxmlformats.org/officeDocument/2006/relationships/image" Target="../media/image21.jpeg"/><Relationship Id="rId7" Type="http://schemas.openxmlformats.org/officeDocument/2006/relationships/hyperlink" Target="http://www.procuraplus.org/public-authorities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sppregions.eu/tenders/tender-models/" TargetMode="External"/><Relationship Id="rId5" Type="http://schemas.openxmlformats.org/officeDocument/2006/relationships/hyperlink" Target="http://www.gpp2020.eu/low-carbon-tenders/" TargetMode="External"/><Relationship Id="rId4" Type="http://schemas.openxmlformats.org/officeDocument/2006/relationships/hyperlink" Target="http://ec.europa.eu/environment/gpp/case_group_en.htm" TargetMode="External"/><Relationship Id="rId9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rocuraplus.org/events/monitoring-webinar/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environment/gpp/index_en.htm" TargetMode="External"/><Relationship Id="rId3" Type="http://schemas.openxmlformats.org/officeDocument/2006/relationships/image" Target="../media/image39.png"/><Relationship Id="rId7" Type="http://schemas.openxmlformats.org/officeDocument/2006/relationships/hyperlink" Target="http://ec.europa.eu/environment/gpp/case_group_en.htm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ec.europa.eu/environment/gpp/pdf/CP_European_Commission_Brochure_webversion_small.pdf" TargetMode="External"/><Relationship Id="rId5" Type="http://schemas.openxmlformats.org/officeDocument/2006/relationships/hyperlink" Target="http://ec.europa.eu/environment/gpp/pdf/handbook_2016_bg.pdf" TargetMode="External"/><Relationship Id="rId4" Type="http://schemas.openxmlformats.org/officeDocument/2006/relationships/hyperlink" Target="http://www.procuraplus.org/manual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eur-lex.europa.eu/legal-content/BG/TXT/?uri=COM:2017:572:FI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noProof="0" dirty="0"/>
              <a:t>Инструментариум за обучение относно ЕОП</a:t>
            </a:r>
            <a:br>
              <a:rPr lang="bg-BG" sz="2800" noProof="0" dirty="0"/>
            </a:br>
            <a:r>
              <a:rPr lang="bg-BG" sz="2800" i="1" noProof="0" dirty="0"/>
              <a:t>2. Стратегически аспекти на ЕОП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10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Аргументиране на ЕОП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Идентифицирайте добри практики</a:t>
            </a:r>
          </a:p>
        </p:txBody>
      </p:sp>
      <p:pic>
        <p:nvPicPr>
          <p:cNvPr id="9" name="Content Placeholder 8" descr="plan.jpg"/>
          <p:cNvPicPr>
            <a:picLocks noGrp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932040" y="1988840"/>
            <a:ext cx="3312000" cy="3964585"/>
          </a:xfr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082" y="1700808"/>
            <a:ext cx="4114800" cy="12241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600" noProof="0" dirty="0"/>
              <a:t>Представете на лицата, вземащи решения, примери за успешни ЕОП от реалния живот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88024" y="1628800"/>
            <a:ext cx="3672408" cy="4662815"/>
          </a:xfrm>
          <a:prstGeom prst="rect">
            <a:avLst/>
          </a:prstGeom>
          <a:solidFill>
            <a:schemeClr val="accent4">
              <a:lumMod val="60000"/>
              <a:lumOff val="4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bg-BG" sz="1600" dirty="0"/>
              <a:t>Научете повече — налични изследвания на конкретни случаи</a:t>
            </a:r>
          </a:p>
          <a:p>
            <a:pPr>
              <a:spcAft>
                <a:spcPts val="600"/>
              </a:spcAft>
            </a:pPr>
            <a:r>
              <a:rPr lang="bg-BG" sz="1600" b="1" dirty="0"/>
              <a:t>Европейската комисия </a:t>
            </a:r>
            <a:r>
              <a:rPr lang="bg-BG" sz="1600" dirty="0"/>
              <a:t>публикува </a:t>
            </a:r>
            <a:r>
              <a:rPr lang="bg-BG" sz="1600" dirty="0">
                <a:hlinkClick r:id="rId4"/>
              </a:rPr>
              <a:t>примери за добри практики</a:t>
            </a:r>
            <a:r>
              <a:rPr lang="bg-BG" sz="1600" dirty="0"/>
              <a:t> от 2010 г. насам</a:t>
            </a:r>
          </a:p>
          <a:p>
            <a:pPr>
              <a:spcAft>
                <a:spcPts val="600"/>
              </a:spcAft>
            </a:pPr>
            <a:r>
              <a:rPr lang="bg-BG" sz="1600" dirty="0"/>
              <a:t>По проекта </a:t>
            </a:r>
            <a:r>
              <a:rPr lang="bg-BG" sz="1600" b="1" dirty="0"/>
              <a:t>ЕОП 2020 се </a:t>
            </a:r>
            <a:r>
              <a:rPr lang="bg-BG" sz="1600" dirty="0"/>
              <a:t>публикуваха над </a:t>
            </a:r>
            <a:r>
              <a:rPr lang="bg-BG" sz="1600" dirty="0">
                <a:hlinkClick r:id="rId5"/>
              </a:rPr>
              <a:t>100 изследвания на конкретни случаи</a:t>
            </a:r>
          </a:p>
          <a:p>
            <a:pPr>
              <a:spcAft>
                <a:spcPts val="600"/>
              </a:spcAft>
            </a:pPr>
            <a:r>
              <a:rPr lang="bg-BG" sz="1600" dirty="0"/>
              <a:t>По проекта </a:t>
            </a:r>
            <a:r>
              <a:rPr lang="bg-BG" sz="1600" b="1" dirty="0"/>
              <a:t>SPP </a:t>
            </a:r>
            <a:r>
              <a:rPr lang="bg-BG" sz="1600" b="1" dirty="0" err="1"/>
              <a:t>Regions</a:t>
            </a:r>
            <a:r>
              <a:rPr lang="bg-BG" sz="1600" b="1" dirty="0"/>
              <a:t> (Региони с устойчиви обществени поръчки) </a:t>
            </a:r>
            <a:r>
              <a:rPr lang="bg-BG" sz="1600" dirty="0"/>
              <a:t>се публикуваха </a:t>
            </a:r>
            <a:r>
              <a:rPr lang="bg-BG" sz="1600" dirty="0">
                <a:hlinkClick r:id="rId6"/>
              </a:rPr>
              <a:t>40 тръжни модела </a:t>
            </a:r>
            <a:r>
              <a:rPr lang="bg-BG" sz="1600" dirty="0"/>
              <a:t>на ЕОП</a:t>
            </a:r>
          </a:p>
          <a:p>
            <a:pPr>
              <a:spcAft>
                <a:spcPts val="600"/>
              </a:spcAft>
            </a:pPr>
            <a:r>
              <a:rPr lang="bg-BG" sz="1600" b="1" dirty="0" err="1"/>
              <a:t>Procura</a:t>
            </a:r>
            <a:r>
              <a:rPr lang="bg-BG" sz="1600" b="1" dirty="0"/>
              <a:t>+ </a:t>
            </a:r>
            <a:r>
              <a:rPr lang="bg-BG" sz="1600" b="1" dirty="0" err="1"/>
              <a:t>Network</a:t>
            </a:r>
            <a:r>
              <a:rPr lang="bg-BG" sz="1600" b="1" dirty="0"/>
              <a:t> </a:t>
            </a:r>
            <a:r>
              <a:rPr lang="bg-BG" sz="1600" dirty="0"/>
              <a:t>има </a:t>
            </a:r>
            <a:r>
              <a:rPr lang="bg-BG" sz="1600" dirty="0">
                <a:hlinkClick r:id="rId7"/>
              </a:rPr>
              <a:t>профили за дейността</a:t>
            </a:r>
            <a:r>
              <a:rPr lang="bg-BG" sz="1600" dirty="0"/>
              <a:t> на всеки участник</a:t>
            </a:r>
          </a:p>
          <a:p>
            <a:pPr>
              <a:spcAft>
                <a:spcPts val="600"/>
              </a:spcAft>
            </a:pPr>
            <a:r>
              <a:rPr lang="bg-BG" sz="1600" b="1" dirty="0" err="1"/>
              <a:t>Sustainable</a:t>
            </a:r>
            <a:r>
              <a:rPr lang="bg-BG" sz="1600" b="1" dirty="0"/>
              <a:t> </a:t>
            </a:r>
            <a:r>
              <a:rPr lang="bg-BG" sz="1600" b="1" dirty="0" err="1"/>
              <a:t>Procurement</a:t>
            </a:r>
            <a:r>
              <a:rPr lang="bg-BG" sz="1600" b="1" dirty="0"/>
              <a:t> </a:t>
            </a:r>
            <a:r>
              <a:rPr lang="bg-BG" sz="1600" b="1" dirty="0" err="1"/>
              <a:t>Platform</a:t>
            </a:r>
            <a:r>
              <a:rPr lang="bg-BG" sz="1600" b="1" dirty="0"/>
              <a:t> (Платформа за устойчиви обществени поръчки) </a:t>
            </a:r>
            <a:r>
              <a:rPr lang="bg-BG" sz="1600" dirty="0"/>
              <a:t>има </a:t>
            </a:r>
            <a:r>
              <a:rPr lang="bg-BG" sz="1600" dirty="0">
                <a:hlinkClick r:id="rId8"/>
              </a:rPr>
              <a:t>база данни с изследвания на конкретни случаи</a:t>
            </a:r>
          </a:p>
        </p:txBody>
      </p:sp>
      <p:pic>
        <p:nvPicPr>
          <p:cNvPr id="11" name="Picture 10" descr="mindmap-2123973_1920.jpg"/>
          <p:cNvPicPr>
            <a:picLocks noChangeAspect="1"/>
          </p:cNvPicPr>
          <p:nvPr/>
        </p:nvPicPr>
        <p:blipFill>
          <a:blip r:embed="rId9" cstate="email"/>
          <a:stretch>
            <a:fillRect/>
          </a:stretch>
        </p:blipFill>
        <p:spPr>
          <a:xfrm>
            <a:off x="539552" y="3428999"/>
            <a:ext cx="4176464" cy="253850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earch-2876776_192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835696" y="3212976"/>
            <a:ext cx="3070096" cy="3070096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11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Аргументиране на ЕОП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Разгледайте настоящи практики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844825"/>
            <a:ext cx="3394720" cy="18722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noProof="0"/>
              <a:t>Върнете се стъпка назад и разгледайте съществуващи системи и практики за обществени поръчки...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220072" y="3429000"/>
            <a:ext cx="302433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dirty="0"/>
              <a:t>…много организации установяват, че основните фундаменти на ЕОП вече са поставени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gear-1015715_192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364088" y="2564904"/>
            <a:ext cx="3140968" cy="3140968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12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Аргументиране на ЕОП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Как са организирани обществените поръчки?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844825"/>
            <a:ext cx="7643192" cy="10801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3200" noProof="0"/>
              <a:t>Организационното устройство ще определи подхода към ЕОП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00548" y="4424942"/>
            <a:ext cx="62646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 b="1" i="1" dirty="0"/>
              <a:t>Идентифицирайте структурите за обществени поръчки в рамките на организацията</a:t>
            </a:r>
          </a:p>
          <a:p>
            <a:r>
              <a:rPr lang="bg-BG" sz="2400" b="1" i="1" dirty="0"/>
              <a:t>Къде са най-добрите възможности за реализация?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67544" y="2996952"/>
            <a:ext cx="5717527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Font typeface="Arial" pitchFamily="34" charset="0"/>
              <a:buChar char="•"/>
            </a:pPr>
            <a:r>
              <a:rPr lang="bg-BG" sz="2800">
                <a:solidFill>
                  <a:schemeClr val="tx2"/>
                </a:solidFill>
              </a:rPr>
              <a:t>Централизирани обществени поръчки?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bg-BG" sz="2800">
                <a:solidFill>
                  <a:schemeClr val="tx2"/>
                </a:solidFill>
              </a:rPr>
              <a:t>Децентрализирани обществени поръчки? 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bg-BG" sz="2800">
                <a:solidFill>
                  <a:schemeClr val="tx2"/>
                </a:solidFill>
              </a:rPr>
              <a:t>Подход за управление на категории?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13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Събиране на подкрепа за ЕОП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Политика относно ЕОП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2204865"/>
            <a:ext cx="7643192" cy="10801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noProof="0"/>
              <a:t>Три нива на политика относно ЕОП: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77659" y="3072725"/>
            <a:ext cx="41044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bg-BG" sz="2800" dirty="0">
                <a:solidFill>
                  <a:schemeClr val="tx2"/>
                </a:solidFill>
              </a:rPr>
              <a:t>Общ ангажимент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800" dirty="0">
                <a:solidFill>
                  <a:schemeClr val="tx2"/>
                </a:solidFill>
              </a:rPr>
              <a:t>Ангажимент в рамките на свързана политика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800" dirty="0">
                <a:solidFill>
                  <a:schemeClr val="tx2"/>
                </a:solidFill>
              </a:rPr>
              <a:t>Всеобхватна политика относно ЕОП</a:t>
            </a:r>
          </a:p>
        </p:txBody>
      </p:sp>
      <p:pic>
        <p:nvPicPr>
          <p:cNvPr id="10" name="Picture 9" descr="seedling-478316_1920.jpg"/>
          <p:cNvPicPr>
            <a:picLocks noChangeAspect="1"/>
          </p:cNvPicPr>
          <p:nvPr/>
        </p:nvPicPr>
        <p:blipFill>
          <a:blip r:embed="rId3" cstate="email">
            <a:lum bright="-12000"/>
          </a:blip>
          <a:stretch>
            <a:fillRect/>
          </a:stretch>
        </p:blipFill>
        <p:spPr>
          <a:xfrm>
            <a:off x="4427984" y="3165291"/>
            <a:ext cx="3851949" cy="256796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14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Събиране на подкрепа за ЕОП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Политика относно ЕОП — еволюиране на политическата амбиция в Барселона </a:t>
            </a:r>
          </a:p>
        </p:txBody>
      </p:sp>
      <p:pic>
        <p:nvPicPr>
          <p:cNvPr id="7" name="Picture 6" descr="sagrada-familia-1028930_192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691224" y="2352526"/>
            <a:ext cx="2514079" cy="3352106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1178931" y="2050645"/>
            <a:ext cx="4481884" cy="4544466"/>
          </a:xfrm>
        </p:spPr>
        <p:txBody>
          <a:bodyPr>
            <a:noAutofit/>
          </a:bodyPr>
          <a:lstStyle/>
          <a:p>
            <a:pPr marL="0">
              <a:buNone/>
            </a:pPr>
            <a:r>
              <a:rPr lang="bg-BG" sz="1900" b="1" noProof="0" dirty="0">
                <a:solidFill>
                  <a:schemeClr val="tx2"/>
                </a:solidFill>
              </a:rPr>
              <a:t>2015 г.</a:t>
            </a:r>
            <a:r>
              <a:rPr lang="bg-BG" sz="1900" b="1" noProof="0" dirty="0"/>
              <a:t> — </a:t>
            </a:r>
            <a:r>
              <a:rPr lang="bg-BG" sz="1900" b="1" i="1" noProof="0" dirty="0"/>
              <a:t>Технически инструкции за прилагане на критерии за устойчивост </a:t>
            </a:r>
            <a:r>
              <a:rPr lang="bg-BG" sz="1900" noProof="0" dirty="0"/>
              <a:t>за 12 категории обществени поръчки с висок приоритет. </a:t>
            </a:r>
          </a:p>
          <a:p>
            <a:pPr marL="0">
              <a:buNone/>
            </a:pPr>
            <a:r>
              <a:rPr lang="bg-BG" sz="1900" b="1" noProof="0" dirty="0">
                <a:solidFill>
                  <a:schemeClr val="tx2"/>
                </a:solidFill>
              </a:rPr>
              <a:t>2013 г.</a:t>
            </a:r>
            <a:r>
              <a:rPr lang="bg-BG" sz="1900" noProof="0" dirty="0"/>
              <a:t> — влизане в сила на </a:t>
            </a:r>
            <a:r>
              <a:rPr lang="bg-BG" sz="1900" b="1" i="1" noProof="0" dirty="0"/>
              <a:t>Общински указ за отговорни обществени поръчки</a:t>
            </a:r>
            <a:r>
              <a:rPr lang="bg-BG" sz="1900" noProof="0" dirty="0"/>
              <a:t>. </a:t>
            </a:r>
          </a:p>
          <a:p>
            <a:pPr marL="0">
              <a:buNone/>
            </a:pPr>
            <a:r>
              <a:rPr lang="bg-BG" sz="1900" b="1" noProof="0" dirty="0">
                <a:solidFill>
                  <a:schemeClr val="tx2"/>
                </a:solidFill>
              </a:rPr>
              <a:t>2010 г.</a:t>
            </a:r>
            <a:r>
              <a:rPr lang="bg-BG" sz="1900" noProof="0" dirty="0"/>
              <a:t> — представяне на </a:t>
            </a:r>
            <a:r>
              <a:rPr lang="bg-BG" sz="1900" b="1" i="1" noProof="0" dirty="0"/>
              <a:t>Конвенцията за устойчив град</a:t>
            </a:r>
            <a:r>
              <a:rPr lang="bg-BG" sz="1900" noProof="0" dirty="0"/>
              <a:t>.  </a:t>
            </a:r>
          </a:p>
          <a:p>
            <a:pPr marL="0">
              <a:buNone/>
            </a:pPr>
            <a:r>
              <a:rPr lang="bg-BG" sz="1900" b="1" noProof="0" dirty="0">
                <a:solidFill>
                  <a:schemeClr val="tx2"/>
                </a:solidFill>
              </a:rPr>
              <a:t>2006 г.</a:t>
            </a:r>
            <a:r>
              <a:rPr lang="bg-BG" sz="1900" noProof="0" dirty="0"/>
              <a:t> — Програмата „Зелен офис“ прерасна в </a:t>
            </a:r>
            <a:r>
              <a:rPr lang="bg-BG" sz="1900" b="1" i="1" noProof="0" dirty="0"/>
              <a:t>+ Програма за устойчив град</a:t>
            </a:r>
            <a:r>
              <a:rPr lang="bg-BG" sz="1900" noProof="0" dirty="0"/>
              <a:t>  </a:t>
            </a:r>
          </a:p>
          <a:p>
            <a:pPr marL="0">
              <a:buNone/>
            </a:pPr>
            <a:r>
              <a:rPr lang="bg-BG" sz="1900" b="1" noProof="0" dirty="0">
                <a:solidFill>
                  <a:schemeClr val="tx2"/>
                </a:solidFill>
              </a:rPr>
              <a:t>2001 г.</a:t>
            </a:r>
            <a:r>
              <a:rPr lang="bg-BG" sz="1900" noProof="0" dirty="0"/>
              <a:t> — изготвяне на </a:t>
            </a:r>
            <a:r>
              <a:rPr lang="bg-BG" sz="1900" b="1" i="1" noProof="0" dirty="0"/>
              <a:t>Програмата „Зелен офис“</a:t>
            </a:r>
            <a:r>
              <a:rPr lang="bg-BG" sz="1900" noProof="0" dirty="0"/>
              <a:t> 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 flipV="1">
            <a:off x="755576" y="2132856"/>
            <a:ext cx="17388" cy="3996000"/>
          </a:xfrm>
          <a:prstGeom prst="straightConnector1">
            <a:avLst/>
          </a:prstGeom>
          <a:ln w="57150">
            <a:solidFill>
              <a:schemeClr val="tx2"/>
            </a:solidFill>
            <a:headEnd type="none" w="med" len="med"/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15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Събиране на подкрепа за ЕОП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Вътрешен диалог и комуникация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1772816"/>
            <a:ext cx="77768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/>
              <a:t>Важно е да се поддържа непрекъснат диалог с всички лица, участващи в и/или повлияни от ЕОП</a:t>
            </a:r>
          </a:p>
        </p:txBody>
      </p:sp>
      <p:pic>
        <p:nvPicPr>
          <p:cNvPr id="11" name="Picture 10" descr="communication-1015376_192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437566" y="3212976"/>
            <a:ext cx="3094874" cy="280831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67544" y="3126447"/>
            <a:ext cx="4970022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200"/>
              </a:spcAft>
            </a:pPr>
            <a:r>
              <a:rPr lang="bg-BG" sz="2800" dirty="0"/>
              <a:t>Задайте си въпроса: </a:t>
            </a:r>
          </a:p>
          <a:p>
            <a:r>
              <a:rPr lang="bg-BG" sz="2800" dirty="0">
                <a:solidFill>
                  <a:schemeClr val="tx2"/>
                </a:solidFill>
              </a:rPr>
              <a:t>„Как биха изглеждали екологосъобразните обществени поръчки в идеалния случай в </a:t>
            </a:r>
            <a:r>
              <a:rPr lang="bg-BG" sz="2800" i="1" dirty="0">
                <a:solidFill>
                  <a:schemeClr val="tx2"/>
                </a:solidFill>
              </a:rPr>
              <a:t>нашата</a:t>
            </a:r>
            <a:r>
              <a:rPr lang="bg-BG" sz="2800" dirty="0">
                <a:solidFill>
                  <a:schemeClr val="tx2"/>
                </a:solidFill>
              </a:rPr>
              <a:t> организация?“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16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Определяне на обхват и цели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Определете своите цели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1656090"/>
            <a:ext cx="777686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600" b="1">
                <a:solidFill>
                  <a:schemeClr val="tx2"/>
                </a:solidFill>
              </a:rPr>
              <a:t>Обхват</a:t>
            </a:r>
            <a:r>
              <a:rPr lang="bg-BG" sz="2600"/>
              <a:t> — кои от действията на вашата организация, свързани с обществени поръчки, са обхванати от стратегията по отношение на: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bg-BG" sz="2600">
                <a:solidFill>
                  <a:schemeClr val="tx2"/>
                </a:solidFill>
              </a:rPr>
              <a:t>Категория продукт/услуга </a:t>
            </a:r>
            <a:r>
              <a:rPr lang="bg-BG" sz="2600"/>
              <a:t>— върху какво сте се фокусирали?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bg-BG" sz="2600"/>
              <a:t>Обхват — цялата организация ли е обхваната или само определени отдели?</a:t>
            </a:r>
          </a:p>
        </p:txBody>
      </p:sp>
      <p:pic>
        <p:nvPicPr>
          <p:cNvPr id="10" name="Picture 9" descr="binoculars-1015267_192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444208" y="3705029"/>
            <a:ext cx="1800200" cy="255028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67544" y="4437112"/>
            <a:ext cx="561662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600" b="1">
                <a:solidFill>
                  <a:schemeClr val="tx2"/>
                </a:solidFill>
              </a:rPr>
              <a:t>Цели</a:t>
            </a:r>
            <a:r>
              <a:rPr lang="bg-BG" sz="2600"/>
              <a:t> — какви цели определяте и какви </a:t>
            </a:r>
            <a:r>
              <a:rPr lang="bg-BG" sz="2600">
                <a:solidFill>
                  <a:schemeClr val="tx2"/>
                </a:solidFill>
              </a:rPr>
              <a:t>ключови показател за ефективност (KPI)</a:t>
            </a:r>
            <a:r>
              <a:rPr lang="bg-BG" sz="2600"/>
              <a:t> ще използвате за определяне на успеха?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pples-1640_64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6608026" y="2348880"/>
            <a:ext cx="1607578" cy="3782538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17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Определяне на обхват и цели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Определяне на обхвата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0314" y="1745888"/>
            <a:ext cx="6736262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</a:pPr>
            <a:r>
              <a:rPr lang="bg-BG" sz="2100" b="1" dirty="0">
                <a:solidFill>
                  <a:schemeClr val="tx2"/>
                </a:solidFill>
              </a:rPr>
              <a:t>Идентифициране на приоритетни категории за ЕОП, като се вземат под внимание: 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bg-BG" sz="2100" dirty="0"/>
              <a:t>екологични, социални и икономически приоритети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bg-BG" sz="2100" dirty="0"/>
              <a:t>бюджетно значение на групите продукти/услуги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bg-BG" sz="2100" dirty="0"/>
              <a:t>степен на наличните умения и ресурси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bg-BG" sz="2100" dirty="0"/>
              <a:t>съществуващ опит с устойчиви обществени поръчки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bg-BG" sz="2100" dirty="0"/>
              <a:t>ентусиазъм сред колегите по отношение на ЕОП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bg-BG" sz="2100" dirty="0"/>
              <a:t>значими подновявания на договори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bg-BG" sz="2100" dirty="0"/>
              <a:t>предлагане на пазара на устойчиви опции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bg-BG" sz="2100" dirty="0"/>
              <a:t>политически или правни движещи сили (напр. национално законодателство)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bg-BG" sz="2100" i="1" dirty="0"/>
              <a:t>Какво вече е задължително по закон във вашата държава?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rrow-1020049_192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0" y="2924944"/>
            <a:ext cx="3456384" cy="309634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18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Определяне на обхват и цели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Определяне на цел</a:t>
            </a:r>
          </a:p>
        </p:txBody>
      </p:sp>
      <p:sp>
        <p:nvSpPr>
          <p:cNvPr id="9" name="Rectangle 8"/>
          <p:cNvSpPr/>
          <p:nvPr/>
        </p:nvSpPr>
        <p:spPr>
          <a:xfrm>
            <a:off x="3203848" y="2708920"/>
            <a:ext cx="511256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800"/>
              <a:t>осигурете </a:t>
            </a:r>
            <a:r>
              <a:rPr lang="bg-BG" sz="2800" b="1">
                <a:solidFill>
                  <a:schemeClr val="tx2"/>
                </a:solidFill>
              </a:rPr>
              <a:t>стабилна политическа подкрепа</a:t>
            </a:r>
            <a:r>
              <a:rPr lang="bg-BG" sz="2800"/>
              <a:t> за реализиране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800"/>
              <a:t>демонстрирайте организационен </a:t>
            </a:r>
            <a:r>
              <a:rPr lang="bg-BG" sz="2800" b="1">
                <a:solidFill>
                  <a:schemeClr val="tx2"/>
                </a:solidFill>
              </a:rPr>
              <a:t>ангажимент 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800"/>
              <a:t>осигурете рамка за </a:t>
            </a:r>
            <a:r>
              <a:rPr lang="bg-BG" sz="2800" b="1">
                <a:solidFill>
                  <a:schemeClr val="tx2"/>
                </a:solidFill>
              </a:rPr>
              <a:t>измерване на напредъка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67544" y="1916832"/>
            <a:ext cx="52982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2800"/>
              <a:t>Съобщете ясно целите на ЕОП: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19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Определяне на обхват и цели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Степени на целите и примери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3776292160"/>
              </p:ext>
            </p:extLst>
          </p:nvPr>
        </p:nvGraphicFramePr>
        <p:xfrm>
          <a:off x="251520" y="1700808"/>
          <a:ext cx="8136904" cy="4655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test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043608" y="4052581"/>
            <a:ext cx="2880001" cy="936140"/>
          </a:xfrm>
          <a:prstGeom prst="roundRect">
            <a:avLst/>
          </a:prstGeom>
          <a:noFill/>
          <a:ln>
            <a:noFill/>
          </a:ln>
        </p:spPr>
      </p:pic>
      <p:pic>
        <p:nvPicPr>
          <p:cNvPr id="17" name="Picture 16" descr="test.png"/>
          <p:cNvPicPr>
            <a:picLocks noChangeAspect="1"/>
          </p:cNvPicPr>
          <p:nvPr/>
        </p:nvPicPr>
        <p:blipFill>
          <a:blip r:embed="rId3" cstate="email">
            <a:duotone>
              <a:prstClr val="black"/>
              <a:schemeClr val="tx2">
                <a:lumMod val="40000"/>
                <a:lumOff val="60000"/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>
          <a:xfrm>
            <a:off x="1043608" y="2828445"/>
            <a:ext cx="2880000" cy="930333"/>
          </a:xfrm>
          <a:prstGeom prst="roundRect">
            <a:avLst/>
          </a:prstGeom>
          <a:noFill/>
          <a:ln>
            <a:noFill/>
          </a:ln>
        </p:spPr>
      </p:pic>
      <p:sp>
        <p:nvSpPr>
          <p:cNvPr id="18" name="TextBox 17"/>
          <p:cNvSpPr txBox="1"/>
          <p:nvPr/>
        </p:nvSpPr>
        <p:spPr>
          <a:xfrm>
            <a:off x="1043928" y="4049507"/>
            <a:ext cx="2880000" cy="638058"/>
          </a:xfrm>
          <a:prstGeom prst="roundRect">
            <a:avLst/>
          </a:prstGeom>
          <a:solidFill>
            <a:srgbClr val="7F7F7F">
              <a:alpha val="10196"/>
            </a:srgbClr>
          </a:solidFill>
        </p:spPr>
        <p:txBody>
          <a:bodyPr wrap="square" rtlCol="0">
            <a:noAutofit/>
          </a:bodyPr>
          <a:lstStyle/>
          <a:p>
            <a:r>
              <a:rPr lang="bg-BG" sz="2200" dirty="0">
                <a:solidFill>
                  <a:schemeClr val="bg1"/>
                </a:solidFill>
              </a:rPr>
              <a:t>Модул 3: Правни аспекти на ЕОП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43607" y="2714767"/>
            <a:ext cx="2880001" cy="930334"/>
          </a:xfrm>
          <a:prstGeom prst="roundRect">
            <a:avLst/>
          </a:prstGeom>
          <a:solidFill>
            <a:srgbClr val="7F7F7F">
              <a:alpha val="10196"/>
            </a:srgbClr>
          </a:solidFill>
        </p:spPr>
        <p:txBody>
          <a:bodyPr wrap="square" rtlCol="0">
            <a:noAutofit/>
          </a:bodyPr>
          <a:lstStyle/>
          <a:p>
            <a:r>
              <a:rPr lang="bg-BG" sz="2100" dirty="0">
                <a:solidFill>
                  <a:schemeClr val="bg1"/>
                </a:solidFill>
              </a:rPr>
              <a:t>Модул 2: Стратегически аспекти на ЕОП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bg-BG" sz="3200" noProof="0">
                <a:solidFill>
                  <a:schemeClr val="tx2"/>
                </a:solidFill>
              </a:rPr>
              <a:t>Инструментариум за обучение относно ЕОП</a:t>
            </a:r>
          </a:p>
        </p:txBody>
      </p:sp>
      <p:grpSp>
        <p:nvGrpSpPr>
          <p:cNvPr id="3" name="Group 7"/>
          <p:cNvGrpSpPr/>
          <p:nvPr/>
        </p:nvGrpSpPr>
        <p:grpSpPr>
          <a:xfrm>
            <a:off x="1045386" y="1658025"/>
            <a:ext cx="2880000" cy="941984"/>
            <a:chOff x="467544" y="1844824"/>
            <a:chExt cx="2304256" cy="1159319"/>
          </a:xfrm>
        </p:grpSpPr>
        <p:pic>
          <p:nvPicPr>
            <p:cNvPr id="9" name="Picture 8" descr="test.png"/>
            <p:cNvPicPr>
              <a:picLocks noChangeAspect="1"/>
            </p:cNvPicPr>
            <p:nvPr/>
          </p:nvPicPr>
          <p:blipFill>
            <a:blip r:embed="rId4" cstate="email"/>
            <a:srcRect/>
            <a:stretch>
              <a:fillRect/>
            </a:stretch>
          </p:blipFill>
          <p:spPr>
            <a:xfrm>
              <a:off x="467544" y="1844825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12" name="TextBox 11"/>
            <p:cNvSpPr txBox="1"/>
            <p:nvPr/>
          </p:nvSpPr>
          <p:spPr>
            <a:xfrm>
              <a:off x="467544" y="1844824"/>
              <a:ext cx="2304256" cy="1152128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200" dirty="0">
                  <a:solidFill>
                    <a:schemeClr val="bg1"/>
                  </a:solidFill>
                </a:rPr>
                <a:t>Модул 1: Въведение</a:t>
              </a:r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4565845" y="1628800"/>
            <a:ext cx="2880000" cy="950101"/>
            <a:chOff x="420942" y="1818432"/>
            <a:chExt cx="2304256" cy="1159318"/>
          </a:xfrm>
        </p:grpSpPr>
        <p:pic>
          <p:nvPicPr>
            <p:cNvPr id="23" name="Picture 22" descr="test.png"/>
            <p:cNvPicPr>
              <a:picLocks noChangeAspect="1"/>
            </p:cNvPicPr>
            <p:nvPr/>
          </p:nvPicPr>
          <p:blipFill>
            <a:blip r:embed="rId5" cstate="email"/>
            <a:srcRect/>
            <a:stretch>
              <a:fillRect/>
            </a:stretch>
          </p:blipFill>
          <p:spPr>
            <a:xfrm>
              <a:off x="420942" y="1818432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24" name="TextBox 23"/>
            <p:cNvSpPr txBox="1"/>
            <p:nvPr/>
          </p:nvSpPr>
          <p:spPr>
            <a:xfrm>
              <a:off x="420942" y="1821613"/>
              <a:ext cx="2304256" cy="937688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200" dirty="0">
                  <a:solidFill>
                    <a:schemeClr val="bg1"/>
                  </a:solidFill>
                </a:rPr>
                <a:t>Модул 4: Оценка на нуждите</a:t>
              </a:r>
            </a:p>
          </p:txBody>
        </p:sp>
      </p:grpSp>
      <p:grpSp>
        <p:nvGrpSpPr>
          <p:cNvPr id="7" name="Group 24"/>
          <p:cNvGrpSpPr/>
          <p:nvPr/>
        </p:nvGrpSpPr>
        <p:grpSpPr>
          <a:xfrm>
            <a:off x="4565845" y="2800282"/>
            <a:ext cx="2880000" cy="930334"/>
            <a:chOff x="467544" y="1844824"/>
            <a:chExt cx="2304256" cy="1159319"/>
          </a:xfrm>
        </p:grpSpPr>
        <p:pic>
          <p:nvPicPr>
            <p:cNvPr id="26" name="Picture 25" descr="test.png"/>
            <p:cNvPicPr>
              <a:picLocks noChangeAspect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>
            <a:xfrm>
              <a:off x="467544" y="1844825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27" name="TextBox 26"/>
            <p:cNvSpPr txBox="1"/>
            <p:nvPr/>
          </p:nvSpPr>
          <p:spPr>
            <a:xfrm>
              <a:off x="467544" y="1844824"/>
              <a:ext cx="2304256" cy="1152128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200" dirty="0">
                  <a:solidFill>
                    <a:schemeClr val="bg1"/>
                  </a:solidFill>
                </a:rPr>
                <a:t>Модул 5: Кръгови обществени поръчки</a:t>
              </a:r>
            </a:p>
          </p:txBody>
        </p:sp>
      </p:grpSp>
      <p:grpSp>
        <p:nvGrpSpPr>
          <p:cNvPr id="8" name="Group 27"/>
          <p:cNvGrpSpPr/>
          <p:nvPr/>
        </p:nvGrpSpPr>
        <p:grpSpPr>
          <a:xfrm>
            <a:off x="4593585" y="4055278"/>
            <a:ext cx="2880000" cy="924563"/>
            <a:chOff x="467544" y="1844824"/>
            <a:chExt cx="2304256" cy="1159319"/>
          </a:xfrm>
        </p:grpSpPr>
        <p:pic>
          <p:nvPicPr>
            <p:cNvPr id="29" name="Picture 28" descr="test.png"/>
            <p:cNvPicPr>
              <a:picLocks noChangeAspect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>
            <a:xfrm>
              <a:off x="467544" y="1844825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30" name="TextBox 29"/>
            <p:cNvSpPr txBox="1"/>
            <p:nvPr/>
          </p:nvSpPr>
          <p:spPr>
            <a:xfrm>
              <a:off x="467544" y="1844824"/>
              <a:ext cx="2304256" cy="936244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200" dirty="0">
                  <a:solidFill>
                    <a:schemeClr val="bg1"/>
                  </a:solidFill>
                </a:rPr>
                <a:t>Модул 6: Ангажиране на пазара</a:t>
              </a:r>
            </a:p>
          </p:txBody>
        </p:sp>
      </p:grpSp>
      <p:grpSp>
        <p:nvGrpSpPr>
          <p:cNvPr id="10" name="Group 27">
            <a:extLst>
              <a:ext uri="{FF2B5EF4-FFF2-40B4-BE49-F238E27FC236}">
                <a16:creationId xmlns:a16="http://schemas.microsoft.com/office/drawing/2014/main" xmlns="" id="{455E69F6-114E-42C9-98C9-9663801DAE58}"/>
              </a:ext>
            </a:extLst>
          </p:cNvPr>
          <p:cNvGrpSpPr/>
          <p:nvPr/>
        </p:nvGrpSpPr>
        <p:grpSpPr>
          <a:xfrm>
            <a:off x="2915816" y="5188053"/>
            <a:ext cx="2880000" cy="1053924"/>
            <a:chOff x="467544" y="1844824"/>
            <a:chExt cx="2304256" cy="1159319"/>
          </a:xfrm>
        </p:grpSpPr>
        <p:pic>
          <p:nvPicPr>
            <p:cNvPr id="31" name="Picture 30" descr="test.png">
              <a:extLst>
                <a:ext uri="{FF2B5EF4-FFF2-40B4-BE49-F238E27FC236}">
                  <a16:creationId xmlns:a16="http://schemas.microsoft.com/office/drawing/2014/main" xmlns="" id="{A7501C85-1371-4472-A719-5642326DD1B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>
            <a:xfrm>
              <a:off x="467544" y="1844825"/>
              <a:ext cx="2304256" cy="1159318"/>
            </a:xfrm>
            <a:prstGeom prst="roundRect">
              <a:avLst/>
            </a:prstGeom>
            <a:noFill/>
            <a:ln>
              <a:noFill/>
            </a:ln>
          </p:spPr>
        </p:pic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6AA3329B-C26E-4192-B7A0-02F1450839B8}"/>
                </a:ext>
              </a:extLst>
            </p:cNvPr>
            <p:cNvSpPr txBox="1"/>
            <p:nvPr/>
          </p:nvSpPr>
          <p:spPr>
            <a:xfrm>
              <a:off x="467544" y="1844824"/>
              <a:ext cx="2304256" cy="936244"/>
            </a:xfrm>
            <a:prstGeom prst="roundRect">
              <a:avLst/>
            </a:prstGeom>
            <a:solidFill>
              <a:srgbClr val="7F7F7F">
                <a:alpha val="10196"/>
              </a:srgbClr>
            </a:solidFill>
          </p:spPr>
          <p:txBody>
            <a:bodyPr wrap="square" rtlCol="0">
              <a:noAutofit/>
            </a:bodyPr>
            <a:lstStyle/>
            <a:p>
              <a:r>
                <a:rPr lang="bg-BG" sz="2100" dirty="0">
                  <a:solidFill>
                    <a:schemeClr val="bg1"/>
                  </a:solidFill>
                </a:rPr>
                <a:t>Модул 7: Оперативни теми (ключови сектори за ЕОП)</a:t>
              </a:r>
            </a:p>
          </p:txBody>
        </p:sp>
      </p:grpSp>
      <p:sp>
        <p:nvSpPr>
          <p:cNvPr id="2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606040" y="6356350"/>
            <a:ext cx="4342224" cy="365125"/>
          </a:xfrm>
        </p:spPr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20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Разработване на стратегията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Изготвяне на план за действие за ЕОП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4" y="1772816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400"/>
              <a:t>Планът за действие трябва да съдържа практически подробности за реализирането на целите.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44" y="2780928"/>
            <a:ext cx="47525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bg-BG" sz="2200"/>
              <a:t>Посочете подробности за: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bg-BG" sz="2200"/>
              <a:t>обхвата на вашите дейности и цели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bg-BG" sz="2200"/>
              <a:t>участващи заинтересовани лица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bg-BG" sz="2200"/>
              <a:t>разпределение на отговорностите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bg-BG" sz="2200"/>
              <a:t>налични ресурси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bg-BG" sz="2200"/>
              <a:t>мерки и процедури за изпълнение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bg-BG" sz="2200"/>
              <a:t>свързани показатели за напредъка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bg-BG" sz="2200"/>
              <a:t>времева рамка</a:t>
            </a:r>
          </a:p>
        </p:txBody>
      </p:sp>
      <p:pic>
        <p:nvPicPr>
          <p:cNvPr id="9" name="Picture 8" descr="newtons-cradle-1177291_192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292080" y="2308231"/>
            <a:ext cx="3054085" cy="4009709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unctuation-marks-2999583_192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4860032" y="1268263"/>
            <a:ext cx="3384376" cy="259228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21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Разработване на стратегията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Действия, свързани с обществени поръчки</a:t>
            </a:r>
          </a:p>
        </p:txBody>
      </p:sp>
      <p:sp>
        <p:nvSpPr>
          <p:cNvPr id="7" name="Rectangle 6"/>
          <p:cNvSpPr/>
          <p:nvPr/>
        </p:nvSpPr>
        <p:spPr>
          <a:xfrm>
            <a:off x="485469" y="1933393"/>
            <a:ext cx="388843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600" dirty="0"/>
              <a:t>Включете конкретни действия за ключови области продукти/услуги:</a:t>
            </a:r>
          </a:p>
        </p:txBody>
      </p:sp>
      <p:sp>
        <p:nvSpPr>
          <p:cNvPr id="8" name="Rectangle 7"/>
          <p:cNvSpPr/>
          <p:nvPr/>
        </p:nvSpPr>
        <p:spPr>
          <a:xfrm>
            <a:off x="459774" y="3313602"/>
            <a:ext cx="73448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600" dirty="0"/>
              <a:t>идентифицирайте подходящи екологични/социални искания относно покупките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600" dirty="0"/>
              <a:t>включете тези искания в реални тръжни документи</a:t>
            </a:r>
          </a:p>
          <a:p>
            <a:pPr marL="457200" indent="-45720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600" dirty="0"/>
              <a:t>наблюдавайте и докладвайте действия и резултати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friends-1027840_192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708321" y="2060848"/>
            <a:ext cx="2608095" cy="324036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22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Разработване на стратегията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Други действия</a:t>
            </a:r>
          </a:p>
        </p:txBody>
      </p:sp>
      <p:sp>
        <p:nvSpPr>
          <p:cNvPr id="9" name="Rectangle 8"/>
          <p:cNvSpPr/>
          <p:nvPr/>
        </p:nvSpPr>
        <p:spPr>
          <a:xfrm>
            <a:off x="251520" y="1700808"/>
            <a:ext cx="5616624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300" b="1" dirty="0">
                <a:solidFill>
                  <a:schemeClr val="tx2"/>
                </a:solidFill>
              </a:rPr>
              <a:t>Семинари и обучения </a:t>
            </a:r>
            <a:r>
              <a:rPr lang="bg-BG" sz="2300" dirty="0"/>
              <a:t>— събиране на подкрепа и трупане на умения</a:t>
            </a:r>
          </a:p>
          <a:p>
            <a:pPr marL="514350" indent="-51435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300" b="1" dirty="0">
                <a:solidFill>
                  <a:schemeClr val="tx2"/>
                </a:solidFill>
              </a:rPr>
              <a:t>Работни групи </a:t>
            </a:r>
            <a:r>
              <a:rPr lang="bg-BG" sz="2300" dirty="0"/>
              <a:t>— създаване на работна група, ръководена от координатор</a:t>
            </a:r>
          </a:p>
          <a:p>
            <a:pPr marL="514350" indent="-51435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300" b="1" dirty="0">
                <a:solidFill>
                  <a:schemeClr val="tx2"/>
                </a:solidFill>
              </a:rPr>
              <a:t>Разработване на стимули </a:t>
            </a:r>
            <a:r>
              <a:rPr lang="bg-BG" sz="2300" dirty="0"/>
              <a:t>— включете ЕОП в длъжностни характеристики и преразглеждане на възнаграждения</a:t>
            </a:r>
          </a:p>
          <a:p>
            <a:pPr marL="514350" indent="-51435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300" b="1" dirty="0">
                <a:solidFill>
                  <a:schemeClr val="accent5"/>
                </a:solidFill>
              </a:rPr>
              <a:t>Професионализация</a:t>
            </a:r>
            <a:r>
              <a:rPr lang="bg-BG" sz="2300" dirty="0"/>
              <a:t> — можете ли да осигурите професионално обучени служители, отговарящи за обществени поръчки, чрез външно обучение?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eech-1026400_192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940152" y="2060848"/>
            <a:ext cx="2409401" cy="342900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23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Разработване на стратегията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Комуникация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4" y="1700808"/>
            <a:ext cx="475252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600" dirty="0"/>
              <a:t>Дръжте колегите си и външните заинтересовани лица в течение за стратегията и целите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5547" y="3105249"/>
            <a:ext cx="57606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2200" b="1" dirty="0">
                <a:solidFill>
                  <a:schemeClr val="tx2"/>
                </a:solidFill>
              </a:rPr>
              <a:t>Повишаване на информираността </a:t>
            </a:r>
            <a:r>
              <a:rPr lang="bg-BG" sz="2200" dirty="0"/>
              <a:t>— семинари/кръгли маси, бюлетини, интранет на организацията</a:t>
            </a:r>
          </a:p>
          <a:p>
            <a:pPr marL="342900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2200" b="1" dirty="0">
                <a:solidFill>
                  <a:schemeClr val="tx2"/>
                </a:solidFill>
              </a:rPr>
              <a:t>Съобщете намеренията си на доставчиците </a:t>
            </a:r>
            <a:r>
              <a:rPr lang="bg-BG" sz="2200" dirty="0"/>
              <a:t>— осигурете време и информация за приспособяване към новите изисквания</a:t>
            </a:r>
          </a:p>
          <a:p>
            <a:pPr marL="342900" indent="-342900">
              <a:buClr>
                <a:schemeClr val="tx1"/>
              </a:buClr>
              <a:buFont typeface="Arial" pitchFamily="34" charset="0"/>
              <a:buChar char="•"/>
            </a:pPr>
            <a:r>
              <a:rPr lang="bg-BG" sz="2200" b="1" dirty="0">
                <a:solidFill>
                  <a:schemeClr val="tx2"/>
                </a:solidFill>
              </a:rPr>
              <a:t>Представяне на дейности </a:t>
            </a:r>
            <a:r>
              <a:rPr lang="bg-BG" sz="2200" dirty="0"/>
              <a:t>пред широката общественост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24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Разработване на стратегията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Мониторинг на ефективността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4" y="1700808"/>
            <a:ext cx="6984776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600" dirty="0"/>
              <a:t>Проследяването на напредъка и мониторинга на достиженията на стратегията и целите следва да се извършва повече от веднъж годишно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59832" y="3212976"/>
            <a:ext cx="439248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1"/>
              </a:buClr>
            </a:pPr>
            <a:r>
              <a:rPr lang="bg-BG" sz="2600" dirty="0"/>
              <a:t>От обикновена база данни с информация кога са били включени критериите за ЕОП...</a:t>
            </a:r>
          </a:p>
        </p:txBody>
      </p:sp>
      <p:pic>
        <p:nvPicPr>
          <p:cNvPr id="9" name="Picture 8" descr="download-1002802_192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11560" y="3429000"/>
            <a:ext cx="2348880" cy="234888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059832" y="4797152"/>
            <a:ext cx="439248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600" dirty="0"/>
              <a:t>...до системи, които могат да бъдат свързани с платформи за  електронни обществени поръчки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25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Разработване на стратегията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Разпределение на отговорностите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4" y="1700808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/>
              <a:t>Кой следва и може да носи отговорност за реализирането на ЕОП?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718248" y="2445556"/>
            <a:ext cx="4968552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200" dirty="0"/>
              <a:t>Кой ще </a:t>
            </a:r>
            <a:r>
              <a:rPr lang="bg-BG" sz="2200" b="1" dirty="0">
                <a:solidFill>
                  <a:schemeClr val="tx2"/>
                </a:solidFill>
              </a:rPr>
              <a:t>ръководи</a:t>
            </a:r>
            <a:r>
              <a:rPr lang="bg-BG" sz="2200" dirty="0"/>
              <a:t> стратегията за ЕОП?</a:t>
            </a:r>
          </a:p>
          <a:p>
            <a:pPr marL="457200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200" dirty="0"/>
              <a:t>Кой има реални </a:t>
            </a:r>
            <a:r>
              <a:rPr lang="bg-BG" sz="2200" b="1" dirty="0">
                <a:solidFill>
                  <a:schemeClr val="tx2"/>
                </a:solidFill>
              </a:rPr>
              <a:t>познания и опит</a:t>
            </a:r>
            <a:r>
              <a:rPr lang="bg-BG" sz="2200" dirty="0"/>
              <a:t> в областта на ЕОП?</a:t>
            </a:r>
          </a:p>
          <a:p>
            <a:pPr marL="457200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200" dirty="0"/>
              <a:t>Кои </a:t>
            </a:r>
            <a:r>
              <a:rPr lang="bg-BG" sz="2200" b="1" dirty="0">
                <a:solidFill>
                  <a:schemeClr val="tx2"/>
                </a:solidFill>
              </a:rPr>
              <a:t>влиятелни заинтересовани лица </a:t>
            </a:r>
            <a:r>
              <a:rPr lang="bg-BG" sz="2200" dirty="0"/>
              <a:t>следва да бъдат привлечени?</a:t>
            </a:r>
          </a:p>
          <a:p>
            <a:pPr marL="457200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200" dirty="0"/>
              <a:t>Необходимо ли е да възлагате задачи (или да наемате) </a:t>
            </a:r>
            <a:r>
              <a:rPr lang="bg-BG" sz="2200" b="1" dirty="0">
                <a:solidFill>
                  <a:schemeClr val="tx2"/>
                </a:solidFill>
              </a:rPr>
              <a:t>специализиран персонал</a:t>
            </a:r>
            <a:r>
              <a:rPr lang="bg-BG" sz="2200" dirty="0"/>
              <a:t>?</a:t>
            </a:r>
          </a:p>
          <a:p>
            <a:pPr marL="457200" indent="-279400">
              <a:spcAft>
                <a:spcPts val="600"/>
              </a:spcAft>
              <a:buFont typeface="Arial" pitchFamily="34" charset="0"/>
              <a:buChar char="•"/>
            </a:pPr>
            <a:r>
              <a:rPr lang="bg-BG" sz="2200" dirty="0"/>
              <a:t>Каква </a:t>
            </a:r>
            <a:r>
              <a:rPr lang="bg-BG" sz="2200" b="1" dirty="0">
                <a:solidFill>
                  <a:schemeClr val="tx2"/>
                </a:solidFill>
              </a:rPr>
              <a:t>външна експертиза </a:t>
            </a:r>
            <a:r>
              <a:rPr lang="bg-BG" sz="2200" dirty="0"/>
              <a:t>е необходима?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179512" y="2729655"/>
            <a:ext cx="3672408" cy="3456384"/>
            <a:chOff x="179512" y="2708920"/>
            <a:chExt cx="3672408" cy="3456384"/>
          </a:xfrm>
        </p:grpSpPr>
        <p:sp>
          <p:nvSpPr>
            <p:cNvPr id="15" name="TextBox 14"/>
            <p:cNvSpPr txBox="1"/>
            <p:nvPr/>
          </p:nvSpPr>
          <p:spPr>
            <a:xfrm>
              <a:off x="755575" y="2996952"/>
              <a:ext cx="3096345" cy="16927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bg-BG" sz="2000" b="1"/>
                <a:t>Изберете</a:t>
              </a:r>
              <a:r>
                <a:rPr lang="bg-BG" sz="3200" b="1"/>
                <a:t> </a:t>
              </a:r>
              <a:r>
                <a:rPr lang="bg-BG" sz="2800" b="1">
                  <a:solidFill>
                    <a:schemeClr val="tx2"/>
                  </a:solidFill>
                </a:rPr>
                <a:t>поддръжник на ЕОП, </a:t>
              </a:r>
              <a:r>
                <a:rPr lang="bg-BG" sz="2000" b="1"/>
                <a:t>който да обедини стратегията и действията</a:t>
              </a:r>
            </a:p>
          </p:txBody>
        </p:sp>
        <p:sp>
          <p:nvSpPr>
            <p:cNvPr id="16" name="Oval 15"/>
            <p:cNvSpPr/>
            <p:nvPr/>
          </p:nvSpPr>
          <p:spPr>
            <a:xfrm>
              <a:off x="179512" y="2708920"/>
              <a:ext cx="3600400" cy="3456384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4" name="Picture 13" descr="fax-1889011_192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1619672" y="4684773"/>
            <a:ext cx="864096" cy="1361555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labyrinth-1015639_1920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>
          <a:xfrm>
            <a:off x="5586658" y="2852936"/>
            <a:ext cx="2945782" cy="216024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26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47941" y="246167"/>
            <a:ext cx="8229600" cy="850106"/>
          </a:xfrm>
        </p:spPr>
        <p:txBody>
          <a:bodyPr/>
          <a:lstStyle/>
          <a:p>
            <a:r>
              <a:rPr lang="bg-BG" noProof="0" dirty="0"/>
              <a:t>Ефективно представяне на стратегията за ЕОП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Процес на редовен преглед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67544" y="2996952"/>
            <a:ext cx="5256584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Aft>
                <a:spcPts val="1200"/>
              </a:spcAft>
              <a:buFont typeface="Arial" pitchFamily="34" charset="0"/>
              <a:buChar char="•"/>
            </a:pPr>
            <a:r>
              <a:rPr lang="bg-BG" sz="2800"/>
              <a:t>извършване на и информиране за </a:t>
            </a:r>
            <a:r>
              <a:rPr lang="bg-BG" sz="2800" b="1">
                <a:solidFill>
                  <a:schemeClr val="tx2"/>
                </a:solidFill>
              </a:rPr>
              <a:t>редовни актуализации</a:t>
            </a:r>
          </a:p>
          <a:p>
            <a:pPr marL="514350" indent="-514350">
              <a:spcAft>
                <a:spcPts val="1200"/>
              </a:spcAft>
              <a:buFont typeface="Arial" pitchFamily="34" charset="0"/>
              <a:buChar char="•"/>
            </a:pPr>
            <a:r>
              <a:rPr lang="bg-BG" sz="2800"/>
              <a:t>извършване на </a:t>
            </a:r>
            <a:r>
              <a:rPr lang="bg-BG" sz="2800" b="1">
                <a:solidFill>
                  <a:schemeClr val="tx2"/>
                </a:solidFill>
              </a:rPr>
              <a:t>редовни прегледи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67544" y="2060848"/>
            <a:ext cx="49716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2800"/>
              <a:t>Проследявайте плана за действие чрез: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fax-1889009_192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557232" y="3168254"/>
            <a:ext cx="2782064" cy="2782064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27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Мониторинг и докладване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Оценяване 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2620069"/>
            <a:ext cx="619268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Aft>
                <a:spcPts val="1200"/>
              </a:spcAft>
              <a:buFont typeface="Arial" pitchFamily="34" charset="0"/>
              <a:buChar char="•"/>
            </a:pPr>
            <a:r>
              <a:rPr lang="bg-BG" sz="2800" dirty="0"/>
              <a:t>да се провери дали </a:t>
            </a:r>
            <a:r>
              <a:rPr lang="bg-BG" sz="2800" b="1" dirty="0">
                <a:solidFill>
                  <a:schemeClr val="tx2"/>
                </a:solidFill>
              </a:rPr>
              <a:t>целите са постигнати</a:t>
            </a:r>
          </a:p>
          <a:p>
            <a:pPr marL="514350" indent="-514350">
              <a:spcAft>
                <a:spcPts val="1200"/>
              </a:spcAft>
              <a:buFont typeface="Arial" pitchFamily="34" charset="0"/>
              <a:buChar char="•"/>
            </a:pPr>
            <a:r>
              <a:rPr lang="bg-BG" sz="2800" dirty="0"/>
              <a:t>да се установят </a:t>
            </a:r>
            <a:r>
              <a:rPr lang="bg-BG" sz="2800" b="1" dirty="0">
                <a:solidFill>
                  <a:schemeClr val="tx2"/>
                </a:solidFill>
              </a:rPr>
              <a:t>съществуващи проблеми</a:t>
            </a:r>
          </a:p>
          <a:p>
            <a:pPr marL="514350" indent="-514350">
              <a:spcAft>
                <a:spcPts val="1200"/>
              </a:spcAft>
              <a:buFont typeface="Arial" pitchFamily="34" charset="0"/>
              <a:buChar char="•"/>
            </a:pPr>
            <a:r>
              <a:rPr lang="bg-BG" sz="2800" dirty="0"/>
              <a:t>да се разработят </a:t>
            </a:r>
            <a:r>
              <a:rPr lang="bg-BG" sz="2800" b="1" dirty="0">
                <a:solidFill>
                  <a:schemeClr val="tx2"/>
                </a:solidFill>
              </a:rPr>
              <a:t>решения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4700" y="1772816"/>
            <a:ext cx="3523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800"/>
              <a:t>То дава възможност: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28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Мониторинг и докладване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Въвеждане на система за мониторинг</a:t>
            </a:r>
          </a:p>
        </p:txBody>
      </p:sp>
      <p:graphicFrame>
        <p:nvGraphicFramePr>
          <p:cNvPr id="13" name="Diagram 12"/>
          <p:cNvGraphicFramePr/>
          <p:nvPr/>
        </p:nvGraphicFramePr>
        <p:xfrm>
          <a:off x="251520" y="1484784"/>
          <a:ext cx="8064896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57200" y="2700792"/>
            <a:ext cx="36724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>
                <a:solidFill>
                  <a:schemeClr val="accent5"/>
                </a:solidFill>
              </a:rPr>
              <a:t>Изследване на конкретен случай: Правителство на Фландрия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bg-BG" dirty="0"/>
              <a:t>Подобри събирането на данни относно ЕОП чрез онлайн система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bg-BG" dirty="0"/>
              <a:t>Интегрира минимални критерии за ЕОП в системата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bg-BG" dirty="0"/>
              <a:t>Непрекъснато подобрява и актуализира системата на основата на капацитета на възлагащия субект и развитието на пазара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453258" y="2707753"/>
            <a:ext cx="386315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dirty="0">
                <a:solidFill>
                  <a:schemeClr val="accent5"/>
                </a:solidFill>
              </a:rPr>
              <a:t>Изследване на конкретен случай: столицата Рим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bg-BG" dirty="0"/>
              <a:t>Попълнен информационен лист за всяка екологосъобразна покупка на стоки и услуги, и изпратен до Координационната служба за ЕОП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bg-BG" dirty="0"/>
              <a:t>Проследяване и докладване на годишните резултати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bg-BG" dirty="0"/>
              <a:t>Системата за онлайн мониторинг спира завършването на обществената поръчка при липса на информационен лист за ЕОП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44208" y="2492896"/>
            <a:ext cx="1793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1200"/>
              <a:t>Източник: Ecoinstitut (2016 г.)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4565" y="603316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dirty="0"/>
              <a:t>Всички материали са налични </a:t>
            </a:r>
            <a:r>
              <a:rPr lang="bg-BG" b="1" dirty="0">
                <a:hlinkClick r:id="rId8"/>
              </a:rPr>
              <a:t>тук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29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Мониторинг и докладване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Оценяване 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2492896"/>
            <a:ext cx="6984776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bg-BG" sz="2600" b="1" dirty="0">
                <a:solidFill>
                  <a:schemeClr val="tx2"/>
                </a:solidFill>
              </a:rPr>
              <a:t>Плана за действие </a:t>
            </a:r>
            <a:r>
              <a:rPr lang="bg-BG" sz="2600" dirty="0"/>
              <a:t>— всички действия според плана ли са изпълнени? </a:t>
            </a:r>
          </a:p>
          <a:p>
            <a:pPr marL="514350" indent="-514350"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bg-BG" sz="2600" b="1" dirty="0">
                <a:solidFill>
                  <a:schemeClr val="tx2"/>
                </a:solidFill>
              </a:rPr>
              <a:t>Амбиция</a:t>
            </a:r>
            <a:r>
              <a:rPr lang="bg-BG" sz="2600" dirty="0"/>
              <a:t> — целите и действията твърде амбициозни или недостатъчно амбициозни са били?</a:t>
            </a:r>
          </a:p>
          <a:p>
            <a:pPr marL="514350" indent="-514350"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bg-BG" sz="2600" b="1" dirty="0">
                <a:solidFill>
                  <a:schemeClr val="tx2"/>
                </a:solidFill>
              </a:rPr>
              <a:t>Цели</a:t>
            </a:r>
            <a:r>
              <a:rPr lang="bg-BG" sz="2600" dirty="0"/>
              <a:t> — целите по план ли се изпълняват? </a:t>
            </a:r>
          </a:p>
          <a:p>
            <a:pPr marL="514350" indent="-514350">
              <a:spcAft>
                <a:spcPts val="600"/>
              </a:spcAft>
              <a:buClr>
                <a:schemeClr val="tx1"/>
              </a:buClr>
              <a:buFont typeface="Arial" pitchFamily="34" charset="0"/>
              <a:buChar char="•"/>
            </a:pPr>
            <a:r>
              <a:rPr lang="bg-BG" sz="2600" b="1" dirty="0">
                <a:solidFill>
                  <a:schemeClr val="tx2"/>
                </a:solidFill>
              </a:rPr>
              <a:t>Ангажираност</a:t>
            </a:r>
            <a:r>
              <a:rPr lang="bg-BG" sz="2600" dirty="0"/>
              <a:t> — колегите и другите отдели ангажирани ли са с политиката и плановете?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3590" y="1817224"/>
            <a:ext cx="85068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bg-BG" sz="2600" dirty="0"/>
              <a:t>Вашият вътрешен преглед следва да обърне внимание на: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ontent Placeholder 26"/>
          <p:cNvSpPr>
            <a:spLocks noGrp="1"/>
          </p:cNvSpPr>
          <p:nvPr>
            <p:ph sz="half" idx="2"/>
          </p:nvPr>
        </p:nvSpPr>
        <p:spPr>
          <a:xfrm>
            <a:off x="457200" y="1387799"/>
            <a:ext cx="7715200" cy="3697385"/>
          </a:xfrm>
        </p:spPr>
        <p:txBody>
          <a:bodyPr lIns="72000" rIns="72000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bg-BG" sz="2800" noProof="0" dirty="0"/>
              <a:t>Стратегическа база за реализиране на ЕОП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800" noProof="0" dirty="0"/>
              <a:t>Аргументиране на ЕОП 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800" noProof="0" dirty="0"/>
              <a:t>Събиране на подкрепа за ЕОП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800" noProof="0" dirty="0"/>
              <a:t>Определяне на обхват и цели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800" noProof="0" dirty="0"/>
              <a:t>Разработване на стратегията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800" noProof="0" dirty="0"/>
              <a:t>Ефективно представяне на стратегията за ЕОП</a:t>
            </a:r>
          </a:p>
          <a:p>
            <a:pPr marL="514350" indent="-514350">
              <a:buFont typeface="+mj-lt"/>
              <a:buAutoNum type="arabicPeriod"/>
            </a:pPr>
            <a:r>
              <a:rPr lang="bg-BG" sz="2800" noProof="0" dirty="0"/>
              <a:t>Мониторинг и докладване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3</a:t>
            </a:fld>
            <a:endParaRPr lang="en-IE"/>
          </a:p>
        </p:txBody>
      </p:sp>
      <p:sp>
        <p:nvSpPr>
          <p:cNvPr id="25" name="Titl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Съдържание на Модул 2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bg-BG" sz="3200" noProof="0"/>
              <a:t>Допълнителни насоки и помощ</a:t>
            </a:r>
          </a:p>
        </p:txBody>
      </p:sp>
      <p:pic>
        <p:nvPicPr>
          <p:cNvPr id="8" name="Picture 7" descr="g46424.png"/>
          <p:cNvPicPr>
            <a:picLocks noChangeAspect="1"/>
          </p:cNvPicPr>
          <p:nvPr/>
        </p:nvPicPr>
        <p:blipFill>
          <a:blip r:embed="rId3" cstate="email">
            <a:lum contrast="10000"/>
          </a:blip>
          <a:srcRect/>
          <a:stretch>
            <a:fillRect/>
          </a:stretch>
        </p:blipFill>
        <p:spPr>
          <a:xfrm rot="5400000">
            <a:off x="107503" y="5500565"/>
            <a:ext cx="1080121" cy="144016"/>
          </a:xfrm>
          <a:prstGeom prst="rect">
            <a:avLst/>
          </a:prstGeom>
          <a:ln w="19050">
            <a:solidFill>
              <a:schemeClr val="bg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155D9F63-572E-4214-8DF2-F09B34108BAD}"/>
              </a:ext>
            </a:extLst>
          </p:cNvPr>
          <p:cNvSpPr txBox="1"/>
          <p:nvPr/>
        </p:nvSpPr>
        <p:spPr>
          <a:xfrm>
            <a:off x="575554" y="1282353"/>
            <a:ext cx="493254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bg-BG" sz="2800">
                <a:solidFill>
                  <a:srgbClr val="9BB51B"/>
                </a:solidFill>
                <a:hlinkClick r:id="rId4"/>
              </a:rPr>
              <a:t>Ръководството Procura+ </a:t>
            </a:r>
            <a:r>
              <a:rPr lang="bg-BG" sz="2800">
                <a:solidFill>
                  <a:srgbClr val="9BB51B"/>
                </a:solidFill>
              </a:rPr>
              <a:t>(3</a:t>
            </a:r>
            <a:r>
              <a:rPr lang="bg-BG" sz="2800" baseline="30000">
                <a:solidFill>
                  <a:srgbClr val="9BB51B"/>
                </a:solidFill>
              </a:rPr>
              <a:t>то</a:t>
            </a:r>
            <a:r>
              <a:rPr lang="bg-BG" sz="2800">
                <a:solidFill>
                  <a:srgbClr val="9BB51B"/>
                </a:solidFill>
              </a:rPr>
              <a:t> издание, 2016 г.)</a:t>
            </a:r>
          </a:p>
          <a:p>
            <a:pPr>
              <a:spcAft>
                <a:spcPts val="1800"/>
              </a:spcAft>
            </a:pPr>
            <a:r>
              <a:rPr lang="bg-BG" sz="2800">
                <a:solidFill>
                  <a:srgbClr val="9BB51B"/>
                </a:solidFill>
                <a:hlinkClick r:id="rId5"/>
              </a:rPr>
              <a:t>Купувайте екологосъобразно! </a:t>
            </a:r>
            <a:r>
              <a:rPr lang="bg-BG" sz="2800">
                <a:solidFill>
                  <a:srgbClr val="9BB51B"/>
                </a:solidFill>
              </a:rPr>
              <a:t>(3</a:t>
            </a:r>
            <a:r>
              <a:rPr lang="bg-BG" sz="2800" baseline="30000">
                <a:solidFill>
                  <a:srgbClr val="9BB51B"/>
                </a:solidFill>
              </a:rPr>
              <a:t>то</a:t>
            </a:r>
            <a:r>
              <a:rPr lang="bg-BG" sz="2800">
                <a:solidFill>
                  <a:srgbClr val="9BB51B"/>
                </a:solidFill>
              </a:rPr>
              <a:t> издание, 2016 г.)</a:t>
            </a:r>
          </a:p>
          <a:p>
            <a:pPr>
              <a:spcAft>
                <a:spcPts val="1800"/>
              </a:spcAft>
            </a:pPr>
            <a:r>
              <a:rPr lang="bg-BG" sz="2800">
                <a:hlinkClick r:id="rId6"/>
              </a:rPr>
              <a:t>Насоки относно кръговите обществени поръчки</a:t>
            </a:r>
            <a:r>
              <a:rPr lang="bg-BG" sz="2800"/>
              <a:t> </a:t>
            </a:r>
            <a:r>
              <a:rPr lang="bg-BG" sz="2800">
                <a:solidFill>
                  <a:srgbClr val="9BB51B"/>
                </a:solidFill>
              </a:rPr>
              <a:t>(2017 г.)</a:t>
            </a:r>
          </a:p>
          <a:p>
            <a:pPr>
              <a:spcAft>
                <a:spcPts val="1800"/>
              </a:spcAft>
            </a:pPr>
            <a:r>
              <a:rPr lang="bg-BG" sz="2800">
                <a:hlinkClick r:id="rId7"/>
              </a:rPr>
              <a:t>Примери за добри практики</a:t>
            </a:r>
          </a:p>
          <a:p>
            <a:endParaRPr lang="en-GB" sz="2800" dirty="0">
              <a:hlinkClick r:id="rId6"/>
            </a:endParaRPr>
          </a:p>
          <a:p>
            <a:endParaRPr lang="en-GB" sz="2800" dirty="0"/>
          </a:p>
        </p:txBody>
      </p:sp>
      <p:sp>
        <p:nvSpPr>
          <p:cNvPr id="10" name="Content Placeholder 12"/>
          <p:cNvSpPr txBox="1">
            <a:spLocks/>
          </p:cNvSpPr>
          <p:nvPr/>
        </p:nvSpPr>
        <p:spPr>
          <a:xfrm>
            <a:off x="726587" y="5032512"/>
            <a:ext cx="7848872" cy="1080120"/>
          </a:xfrm>
          <a:prstGeom prst="rect">
            <a:avLst/>
          </a:prstGeom>
          <a:solidFill>
            <a:schemeClr val="tx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182563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g-BG" sz="1100" b="0" i="0" u="none" strike="noStrike" cap="none" normalizeH="0" baseline="0" noProof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Инструментариум, разработен за Европейската комисия от ICLEI — Международна асоциация на органите на местното самоуправление за устойчиво развитие</a:t>
            </a:r>
          </a:p>
          <a:p>
            <a:pPr marL="182563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bg-BG" sz="1100" b="1">
                <a:solidFill>
                  <a:schemeClr val="accent1"/>
                </a:solidFill>
              </a:rPr>
              <a:t>Автор на модула: </a:t>
            </a:r>
            <a:r>
              <a:rPr lang="bg-BG" sz="1100">
                <a:solidFill>
                  <a:schemeClr val="accent1"/>
                </a:solidFill>
              </a:rPr>
              <a:t>ICLEI — Международна асоциация на органите на местното самоуправление за устойчиво развитие</a:t>
            </a:r>
            <a:r>
              <a:rPr lang="bg-BG" sz="1100" b="1">
                <a:solidFill>
                  <a:schemeClr val="accent1"/>
                </a:solidFill>
              </a:rPr>
              <a:t> </a:t>
            </a:r>
          </a:p>
          <a:p>
            <a:pPr marL="182563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g-BG" sz="1100" b="1" i="0" u="none" strike="noStrike" cap="none" normalizeH="0" baseline="0" noProof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Собственик, редактор: </a:t>
            </a:r>
            <a:r>
              <a:rPr kumimoji="0" lang="bg-BG" sz="1100" b="0" i="0" u="none" strike="noStrike" cap="none" normalizeH="0" baseline="0" noProof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Европейска комисия, ГД „Околна среда“, 2019 г.</a:t>
            </a:r>
          </a:p>
          <a:p>
            <a:pPr marL="182563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bg-BG" sz="1100" b="1">
                <a:solidFill>
                  <a:schemeClr val="accent1"/>
                </a:solidFill>
              </a:rPr>
              <a:t>Снимки: </a:t>
            </a:r>
            <a:r>
              <a:rPr lang="bg-BG" sz="1100">
                <a:solidFill>
                  <a:schemeClr val="accent1"/>
                </a:solidFill>
              </a:rPr>
              <a:t>с разрешението на Pixabay.com от Creative Commons CCO</a:t>
            </a:r>
          </a:p>
          <a:p>
            <a:pPr marL="182563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bg-BG" sz="1100" b="1" i="0" u="none" strike="noStrike" cap="none" normalizeH="0" baseline="0" noProof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Отказ от отговорност: </a:t>
            </a:r>
            <a:r>
              <a:rPr kumimoji="0" lang="bg-BG" sz="1100" b="0" i="0" u="none" strike="noStrike" cap="none" normalizeH="0" baseline="0" noProof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Този инструментариум представлява индикативен документ на службите на Комисията и не може да се приема за обвързващ за тази институция по какъвто и да е начин. </a:t>
            </a:r>
            <a:r>
              <a:rPr kumimoji="0" lang="bg-BG" sz="1100" i="0" u="none" strike="noStrike" cap="none" normalizeH="0" noProof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+mn-lt"/>
                <a:ea typeface="+mn-ea"/>
                <a:cs typeface="+mn-cs"/>
              </a:rPr>
              <a:t>Нито Европейската комисия, нито което и да е лице, действащо от нейно име, носят отговорност за начина, по който би могла да бъде използвана информацията в този документ.</a:t>
            </a:r>
          </a:p>
        </p:txBody>
      </p:sp>
      <p:sp>
        <p:nvSpPr>
          <p:cNvPr id="11" name="Content Placeholder 20"/>
          <p:cNvSpPr>
            <a:spLocks noGrp="1"/>
          </p:cNvSpPr>
          <p:nvPr>
            <p:ph sz="half" idx="2"/>
          </p:nvPr>
        </p:nvSpPr>
        <p:spPr>
          <a:xfrm>
            <a:off x="5940152" y="1282353"/>
            <a:ext cx="2520280" cy="3010743"/>
          </a:xfrm>
        </p:spPr>
        <p:txBody>
          <a:bodyPr>
            <a:normAutofit fontScale="92500"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bg-BG" b="1"/>
              <a:t>Бюро за помощ относно ЕОП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bg-BG"/>
              <a:t>За допълнителна помощ относно ЕОП се свържете с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bg-BG"/>
              <a:t> </a:t>
            </a:r>
            <a:r>
              <a:rPr lang="bg-BG" b="1">
                <a:hlinkClick r:id="rId8"/>
              </a:rPr>
              <a:t>бюрото на ЕС за безплатна помощ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16617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5708" y="2257573"/>
            <a:ext cx="411480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noProof="0" dirty="0"/>
              <a:t>Стратегията за обществени поръчки </a:t>
            </a:r>
            <a:r>
              <a:rPr lang="bg-BG" b="1" noProof="0" dirty="0">
                <a:solidFill>
                  <a:schemeClr val="tx2"/>
                </a:solidFill>
              </a:rPr>
              <a:t>определя начина на организация на обществените поръчки</a:t>
            </a:r>
            <a:r>
              <a:rPr lang="bg-BG" noProof="0" dirty="0">
                <a:solidFill>
                  <a:schemeClr val="tx2"/>
                </a:solidFill>
              </a:rPr>
              <a:t> </a:t>
            </a:r>
            <a:r>
              <a:rPr lang="bg-BG" noProof="0" dirty="0"/>
              <a:t>с цел реализиране на политика за обществените поръчки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4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Стратегическа база за реализиране на ЕОП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Защо стратегията за обществени поръчки е от значение за ЕОП?</a:t>
            </a:r>
          </a:p>
        </p:txBody>
      </p:sp>
      <p:pic>
        <p:nvPicPr>
          <p:cNvPr id="9" name="Content Placeholder 8" descr="plan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5075006" y="1988840"/>
            <a:ext cx="3097394" cy="331236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4" y="2063183"/>
            <a:ext cx="4114800" cy="3024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500" noProof="0" dirty="0"/>
              <a:t>„Обществените поръчки са стратегически инструмент… [но]… стратегическите възможности на обществените поръчки не се използват достатъчно“.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5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Стратегическа база за реализиране на ЕОП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 dirty="0"/>
              <a:t>Защо стратегията за обществени поръчки е от значение за ЕОП?</a:t>
            </a:r>
          </a:p>
        </p:txBody>
      </p:sp>
      <p:pic>
        <p:nvPicPr>
          <p:cNvPr id="9" name="Content Placeholder 8" descr="plan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4860032" y="1988840"/>
            <a:ext cx="3456384" cy="3794056"/>
          </a:xfrm>
        </p:spPr>
      </p:pic>
      <p:sp>
        <p:nvSpPr>
          <p:cNvPr id="8" name="Content Placeholder 1"/>
          <p:cNvSpPr txBox="1">
            <a:spLocks/>
          </p:cNvSpPr>
          <p:nvPr/>
        </p:nvSpPr>
        <p:spPr>
          <a:xfrm>
            <a:off x="467544" y="4365104"/>
            <a:ext cx="4114800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</a:pPr>
            <a:r>
              <a:rPr lang="bg-BG" i="1" dirty="0">
                <a:hlinkClick r:id="rId4"/>
              </a:rPr>
              <a:t>Съобщение от Комисията до институциите: Повишаване на ефективността на обществените поръчки в Европа и в полза на Европа</a:t>
            </a:r>
            <a:r>
              <a:rPr lang="bg-BG" i="1" dirty="0"/>
              <a:t> (2017 г.)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75011"/>
            <a:ext cx="4114800" cy="42813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400" noProof="0" dirty="0"/>
              <a:t>Стратегията ще помогне за </a:t>
            </a:r>
            <a:r>
              <a:rPr lang="bg-BG" sz="2400" b="1" noProof="0" dirty="0">
                <a:solidFill>
                  <a:schemeClr val="tx2"/>
                </a:solidFill>
              </a:rPr>
              <a:t>интегриране на устойчивостта в дейностите по обществени поръчки </a:t>
            </a:r>
            <a:r>
              <a:rPr lang="bg-BG" sz="2400" noProof="0" dirty="0"/>
              <a:t>в дългосрочен план, като осигури:</a:t>
            </a:r>
          </a:p>
          <a:p>
            <a:r>
              <a:rPr lang="bg-BG" sz="2400" noProof="0" dirty="0">
                <a:solidFill>
                  <a:schemeClr val="tx2"/>
                </a:solidFill>
              </a:rPr>
              <a:t>ясни цели</a:t>
            </a:r>
          </a:p>
          <a:p>
            <a:r>
              <a:rPr lang="bg-BG" sz="2400" noProof="0" dirty="0">
                <a:solidFill>
                  <a:schemeClr val="tx2"/>
                </a:solidFill>
              </a:rPr>
              <a:t>отговорности</a:t>
            </a:r>
          </a:p>
          <a:p>
            <a:r>
              <a:rPr lang="bg-BG" sz="2400" noProof="0" dirty="0">
                <a:solidFill>
                  <a:schemeClr val="tx2"/>
                </a:solidFill>
              </a:rPr>
              <a:t>непрекъснати подобрения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6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Стратегическа база за реализиране на ЕОП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Защо стратегията за обществени поръчки е от значение за ЕОП?</a:t>
            </a:r>
          </a:p>
        </p:txBody>
      </p:sp>
      <p:pic>
        <p:nvPicPr>
          <p:cNvPr id="9" name="Content Placeholder 8" descr="plan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860031" y="1988840"/>
            <a:ext cx="3305519" cy="324036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bg-BG" b="1" noProof="0" dirty="0">
                <a:solidFill>
                  <a:schemeClr val="tx2"/>
                </a:solidFill>
              </a:rPr>
              <a:t>Предварителни дейности:</a:t>
            </a:r>
          </a:p>
          <a:p>
            <a:pPr marL="514350" indent="-514350"/>
            <a:r>
              <a:rPr lang="bg-BG" noProof="0" dirty="0"/>
              <a:t>Аргументиране</a:t>
            </a:r>
          </a:p>
          <a:p>
            <a:pPr marL="514350" indent="-514350"/>
            <a:r>
              <a:rPr lang="bg-BG" noProof="0" dirty="0"/>
              <a:t>Събиране на подкрепа</a:t>
            </a:r>
          </a:p>
          <a:p>
            <a:pPr marL="514350" indent="-514350"/>
            <a:endParaRPr lang="en-GB" noProof="0" dirty="0">
              <a:solidFill>
                <a:schemeClr val="tx2"/>
              </a:solidFill>
            </a:endParaRPr>
          </a:p>
          <a:p>
            <a:pPr marL="514350" indent="-514350">
              <a:buNone/>
            </a:pPr>
            <a:r>
              <a:rPr lang="bg-BG" b="1" noProof="0" dirty="0">
                <a:solidFill>
                  <a:schemeClr val="tx2"/>
                </a:solidFill>
              </a:rPr>
              <a:t>Управленски подход:</a:t>
            </a:r>
          </a:p>
          <a:p>
            <a:pPr marL="514350" indent="-514350">
              <a:buFont typeface="+mj-lt"/>
              <a:buAutoNum type="arabicPeriod"/>
            </a:pPr>
            <a:r>
              <a:rPr lang="bg-BG" noProof="0" dirty="0"/>
              <a:t>Определяне на обхват и цели</a:t>
            </a:r>
          </a:p>
          <a:p>
            <a:pPr marL="514350" indent="-514350">
              <a:buFont typeface="+mj-lt"/>
              <a:buAutoNum type="arabicPeriod"/>
            </a:pPr>
            <a:r>
              <a:rPr lang="bg-BG" noProof="0" dirty="0"/>
              <a:t>Разработване на стратегия</a:t>
            </a:r>
          </a:p>
          <a:p>
            <a:pPr marL="514350" indent="-514350">
              <a:buFont typeface="+mj-lt"/>
              <a:buAutoNum type="arabicPeriod"/>
            </a:pPr>
            <a:r>
              <a:rPr lang="bg-BG" noProof="0" dirty="0"/>
              <a:t>Представяне на стратегия</a:t>
            </a:r>
          </a:p>
          <a:p>
            <a:pPr marL="514350" indent="-514350">
              <a:buFont typeface="+mj-lt"/>
              <a:buAutoNum type="arabicPeriod"/>
            </a:pPr>
            <a:r>
              <a:rPr lang="bg-BG" noProof="0" dirty="0"/>
              <a:t>Мониторинг и докладване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dirty="0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7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Стратегическа база за реализиране на ЕОП 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Същност на стратегията за реализиране на ЕОП</a:t>
            </a:r>
          </a:p>
        </p:txBody>
      </p:sp>
      <p:pic>
        <p:nvPicPr>
          <p:cNvPr id="9" name="Content Placeholder 8" descr="plan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4932400" y="1988840"/>
            <a:ext cx="3240000" cy="4178747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8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Аргументиране на ЕОП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Какви са ползите от ЕОП?</a:t>
            </a:r>
          </a:p>
        </p:txBody>
      </p:sp>
      <p:pic>
        <p:nvPicPr>
          <p:cNvPr id="9" name="Content Placeholder 8" descr="plan.jpg"/>
          <p:cNvPicPr>
            <a:picLocks noGrp="1" noChangeAspect="1"/>
          </p:cNvPicPr>
          <p:nvPr>
            <p:ph sz="half" idx="2"/>
          </p:nvPr>
        </p:nvPicPr>
        <p:blipFill>
          <a:blip r:embed="rId3" cstate="email"/>
          <a:stretch>
            <a:fillRect/>
          </a:stretch>
        </p:blipFill>
        <p:spPr>
          <a:xfrm>
            <a:off x="5396207" y="1969046"/>
            <a:ext cx="2544282" cy="3816424"/>
          </a:xfr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23528" y="1536998"/>
            <a:ext cx="4906888" cy="4680520"/>
          </a:xfrm>
        </p:spPr>
        <p:txBody>
          <a:bodyPr>
            <a:noAutofit/>
          </a:bodyPr>
          <a:lstStyle/>
          <a:p>
            <a:r>
              <a:rPr lang="bg-BG" sz="2100" b="1" noProof="0" dirty="0">
                <a:solidFill>
                  <a:schemeClr val="tx2"/>
                </a:solidFill>
              </a:rPr>
              <a:t>Изпълнение на целите на екологичната политика </a:t>
            </a:r>
            <a:r>
              <a:rPr lang="bg-BG" sz="2100" noProof="0" dirty="0"/>
              <a:t>относно изменението на климата, енергийната ефективност, качеството на въздуха</a:t>
            </a:r>
          </a:p>
          <a:p>
            <a:r>
              <a:rPr lang="bg-BG" sz="2100" b="1" noProof="0" dirty="0">
                <a:solidFill>
                  <a:schemeClr val="tx2"/>
                </a:solidFill>
              </a:rPr>
              <a:t>Повишаване на финансовата ефективност</a:t>
            </a:r>
          </a:p>
          <a:p>
            <a:r>
              <a:rPr lang="bg-BG" sz="2100" b="1" noProof="0" dirty="0">
                <a:solidFill>
                  <a:schemeClr val="tx2"/>
                </a:solidFill>
              </a:rPr>
              <a:t>Подобряване на организационната репутация</a:t>
            </a:r>
          </a:p>
          <a:p>
            <a:r>
              <a:rPr lang="bg-BG" sz="2100" b="1" noProof="0" dirty="0">
                <a:solidFill>
                  <a:schemeClr val="tx2"/>
                </a:solidFill>
              </a:rPr>
              <a:t>Намаляване на риска </a:t>
            </a:r>
            <a:r>
              <a:rPr lang="bg-BG" sz="2100" noProof="0" dirty="0"/>
              <a:t>за неспазване на законодателството</a:t>
            </a:r>
          </a:p>
          <a:p>
            <a:r>
              <a:rPr lang="bg-BG" sz="2100" b="1" noProof="0" dirty="0">
                <a:solidFill>
                  <a:schemeClr val="tx2"/>
                </a:solidFill>
              </a:rPr>
              <a:t>Насърчаване на иновации </a:t>
            </a:r>
            <a:r>
              <a:rPr lang="bg-BG" sz="2100" noProof="0" dirty="0"/>
              <a:t>и разработване на конкурентни устойчиви решения във вашия регион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/>
              <a:t>Модул 2: Стратегически обществени поръчки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DF610-95E4-4D46-B96C-4D9FBF39C128}" type="slidenum">
              <a:rPr lang="en-IE" smtClean="0"/>
              <a:pPr/>
              <a:t>9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noProof="0"/>
              <a:t>Аргументиране на ЕОП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bg-BG" noProof="0"/>
              <a:t>Съществуват ли свързани политики?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844825"/>
            <a:ext cx="6995120" cy="10801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g-BG" noProof="0" dirty="0"/>
              <a:t>ЕОП са инструмент, който може да се използва за реализиране на широк набор от цели на политики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5536" y="3068960"/>
            <a:ext cx="2520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000" b="1">
                <a:solidFill>
                  <a:schemeClr val="tx2"/>
                </a:solidFill>
              </a:rPr>
              <a:t>Увеличаване на енергийната ефективност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75656" y="4005064"/>
            <a:ext cx="2664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bg-BG" sz="2000" b="1">
                <a:solidFill>
                  <a:schemeClr val="tx2"/>
                </a:solidFill>
              </a:rPr>
              <a:t>Повишаване на устойчивата градска мобилност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915816" y="3212976"/>
            <a:ext cx="280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bg-BG" sz="2000" b="1">
                <a:solidFill>
                  <a:schemeClr val="tx2"/>
                </a:solidFill>
              </a:rPr>
              <a:t>Превръщане в CO</a:t>
            </a:r>
            <a:r>
              <a:rPr lang="bg-BG" sz="2000" b="1" baseline="-25000">
                <a:solidFill>
                  <a:schemeClr val="tx2"/>
                </a:solidFill>
              </a:rPr>
              <a:t>2</a:t>
            </a:r>
            <a:r>
              <a:rPr lang="bg-BG" sz="2000" b="1">
                <a:solidFill>
                  <a:schemeClr val="tx2"/>
                </a:solidFill>
              </a:rPr>
              <a:t> неутрален град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136563" y="4244268"/>
            <a:ext cx="25202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bg-BG" sz="2000" b="1" dirty="0">
                <a:solidFill>
                  <a:schemeClr val="tx2"/>
                </a:solidFill>
              </a:rPr>
              <a:t>Развитие на кръгова икономика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544108" y="2737799"/>
            <a:ext cx="28083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bg-BG" sz="2000" b="1" dirty="0">
                <a:solidFill>
                  <a:schemeClr val="tx2"/>
                </a:solidFill>
              </a:rPr>
              <a:t>Всички предлагани храни да са сертифицирани като органични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51520" y="5157192"/>
            <a:ext cx="7920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000" b="1" i="1"/>
              <a:t>Идентифицирайте съществуващи цели на политики, които можете да свържете с реализиране на ЕОП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PP Training colours">
      <a:dk1>
        <a:srgbClr val="484847"/>
      </a:dk1>
      <a:lt1>
        <a:sysClr val="window" lastClr="FFFFFF"/>
      </a:lt1>
      <a:dk2>
        <a:srgbClr val="008A88"/>
      </a:dk2>
      <a:lt2>
        <a:srgbClr val="EEECE1"/>
      </a:lt2>
      <a:accent1>
        <a:srgbClr val="1C665A"/>
      </a:accent1>
      <a:accent2>
        <a:srgbClr val="9BB51B"/>
      </a:accent2>
      <a:accent3>
        <a:srgbClr val="BBD828"/>
      </a:accent3>
      <a:accent4>
        <a:srgbClr val="D8E6B0"/>
      </a:accent4>
      <a:accent5>
        <a:srgbClr val="31859B"/>
      </a:accent5>
      <a:accent6>
        <a:srgbClr val="AFC63A"/>
      </a:accent6>
      <a:hlink>
        <a:srgbClr val="366092"/>
      </a:hlink>
      <a:folHlink>
        <a:srgbClr val="E36C0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1744</Words>
  <Application>Microsoft Office PowerPoint</Application>
  <PresentationFormat>On-screen Show (4:3)</PresentationFormat>
  <Paragraphs>312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Инструментариум за обучение относно ЕОП 2. Стратегически аспекти на ЕОП</vt:lpstr>
      <vt:lpstr>Инструментариум за обучение относно ЕОП</vt:lpstr>
      <vt:lpstr>Съдържание на Модул 2</vt:lpstr>
      <vt:lpstr>Стратегическа база за реализиране на ЕОП </vt:lpstr>
      <vt:lpstr>Стратегическа база за реализиране на ЕОП </vt:lpstr>
      <vt:lpstr>Стратегическа база за реализиране на ЕОП </vt:lpstr>
      <vt:lpstr>Стратегическа база за реализиране на ЕОП </vt:lpstr>
      <vt:lpstr>Аргументиране на ЕОП</vt:lpstr>
      <vt:lpstr>Аргументиране на ЕОП</vt:lpstr>
      <vt:lpstr>Аргументиране на ЕОП</vt:lpstr>
      <vt:lpstr>Аргументиране на ЕОП</vt:lpstr>
      <vt:lpstr>Аргументиране на ЕОП</vt:lpstr>
      <vt:lpstr>Събиране на подкрепа за ЕОП</vt:lpstr>
      <vt:lpstr>Събиране на подкрепа за ЕОП</vt:lpstr>
      <vt:lpstr>Събиране на подкрепа за ЕОП</vt:lpstr>
      <vt:lpstr>Определяне на обхват и цели</vt:lpstr>
      <vt:lpstr>Определяне на обхват и цели</vt:lpstr>
      <vt:lpstr>Определяне на обхват и цели</vt:lpstr>
      <vt:lpstr>Определяне на обхват и цели</vt:lpstr>
      <vt:lpstr>Разработване на стратегията</vt:lpstr>
      <vt:lpstr>Разработване на стратегията</vt:lpstr>
      <vt:lpstr>Разработване на стратегията</vt:lpstr>
      <vt:lpstr>Разработване на стратегията</vt:lpstr>
      <vt:lpstr>Разработване на стратегията</vt:lpstr>
      <vt:lpstr>Разработване на стратегията</vt:lpstr>
      <vt:lpstr>Ефективно представяне на стратегията за ЕОП</vt:lpstr>
      <vt:lpstr>Мониторинг и докладване</vt:lpstr>
      <vt:lpstr>Мониторинг и докладване</vt:lpstr>
      <vt:lpstr>Мониторинг и докладване</vt:lpstr>
      <vt:lpstr>Допълнителни насоки и помощ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2019-03-13T11:50:26Z</dcterms:created>
  <dcterms:modified xsi:type="dcterms:W3CDTF">2020-03-10T13:51:02Z</dcterms:modified>
</cp:coreProperties>
</file>