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Lst>
  <p:sldIdLst>
    <p:sldId id="256" r:id="rId2"/>
    <p:sldId id="257" r:id="rId3"/>
    <p:sldId id="258" r:id="rId4"/>
    <p:sldId id="259" r:id="rId5"/>
    <p:sldId id="260" r:id="rId6"/>
    <p:sldId id="284" r:id="rId7"/>
    <p:sldId id="262" r:id="rId8"/>
    <p:sldId id="261" r:id="rId9"/>
    <p:sldId id="263" r:id="rId10"/>
    <p:sldId id="264" r:id="rId11"/>
    <p:sldId id="266" r:id="rId12"/>
    <p:sldId id="267" r:id="rId13"/>
    <p:sldId id="268" r:id="rId14"/>
    <p:sldId id="269" r:id="rId15"/>
    <p:sldId id="270" r:id="rId16"/>
    <p:sldId id="271" r:id="rId17"/>
    <p:sldId id="272" r:id="rId18"/>
    <p:sldId id="281" r:id="rId19"/>
    <p:sldId id="265" r:id="rId20"/>
    <p:sldId id="273" r:id="rId21"/>
    <p:sldId id="274" r:id="rId22"/>
    <p:sldId id="275" r:id="rId23"/>
    <p:sldId id="276" r:id="rId24"/>
    <p:sldId id="277" r:id="rId25"/>
    <p:sldId id="278" r:id="rId26"/>
    <p:sldId id="279" r:id="rId27"/>
    <p:sldId id="283" r:id="rId28"/>
    <p:sldId id="285" r:id="rId29"/>
    <p:sldId id="280" r:id="rId30"/>
    <p:sldId id="28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91" d="100"/>
          <a:sy n="91" d="100"/>
        </p:scale>
        <p:origin x="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657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983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16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6510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73888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6888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898369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4132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062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1117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82816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233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465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024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70837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3/18/2022</a:t>
            </a:fld>
            <a:endParaRPr lang="en-US" dirty="0"/>
          </a:p>
        </p:txBody>
      </p:sp>
    </p:spTree>
    <p:extLst>
      <p:ext uri="{BB962C8B-B14F-4D97-AF65-F5344CB8AC3E}">
        <p14:creationId xmlns:p14="http://schemas.microsoft.com/office/powerpoint/2010/main" val="304420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601240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1" y="541867"/>
            <a:ext cx="10574865" cy="1794933"/>
          </a:xfrm>
        </p:spPr>
        <p:txBody>
          <a:bodyPr/>
          <a:lstStyle/>
          <a:p>
            <a:pPr algn="ctr"/>
            <a:r>
              <a:rPr lang="ru-RU" sz="1600" i="1" dirty="0" err="1">
                <a:solidFill>
                  <a:srgbClr val="0070C0"/>
                </a:solidFill>
                <a:latin typeface="+mn-lt"/>
                <a:cs typeface="Times New Roman" panose="02020603050405020304" pitchFamily="18" charset="0"/>
              </a:rPr>
              <a:t>Работна</a:t>
            </a:r>
            <a:r>
              <a:rPr lang="ru-RU" sz="1600" i="1" dirty="0">
                <a:solidFill>
                  <a:srgbClr val="0070C0"/>
                </a:solidFill>
                <a:latin typeface="+mn-lt"/>
                <a:cs typeface="Times New Roman" panose="02020603050405020304" pitchFamily="18" charset="0"/>
              </a:rPr>
              <a:t> </a:t>
            </a:r>
            <a:r>
              <a:rPr lang="ru-RU" sz="1600" i="1" dirty="0" err="1">
                <a:solidFill>
                  <a:srgbClr val="0070C0"/>
                </a:solidFill>
                <a:latin typeface="+mn-lt"/>
                <a:cs typeface="Times New Roman" panose="02020603050405020304" pitchFamily="18" charset="0"/>
              </a:rPr>
              <a:t>среща</a:t>
            </a:r>
            <a:r>
              <a:rPr lang="ru-RU" sz="1600" i="1" dirty="0">
                <a:solidFill>
                  <a:srgbClr val="0070C0"/>
                </a:solidFill>
                <a:latin typeface="+mn-lt"/>
                <a:cs typeface="Times New Roman" panose="02020603050405020304" pitchFamily="18" charset="0"/>
              </a:rPr>
              <a:t> </a:t>
            </a:r>
            <a:r>
              <a:rPr lang="ru-RU" sz="1600" i="1" dirty="0" smtClean="0">
                <a:solidFill>
                  <a:srgbClr val="0070C0"/>
                </a:solidFill>
                <a:latin typeface="+mn-lt"/>
                <a:cs typeface="Times New Roman" panose="02020603050405020304" pitchFamily="18" charset="0"/>
              </a:rPr>
              <a:t>с </a:t>
            </a:r>
            <a:r>
              <a:rPr lang="ru-RU" sz="1600" i="1" dirty="0" err="1">
                <a:solidFill>
                  <a:srgbClr val="0070C0"/>
                </a:solidFill>
                <a:latin typeface="+mn-lt"/>
                <a:cs typeface="Times New Roman" panose="02020603050405020304" pitchFamily="18" charset="0"/>
              </a:rPr>
              <a:t>експерти</a:t>
            </a:r>
            <a:r>
              <a:rPr lang="ru-RU" sz="1600" i="1" dirty="0">
                <a:solidFill>
                  <a:srgbClr val="0070C0"/>
                </a:solidFill>
                <a:latin typeface="+mn-lt"/>
                <a:cs typeface="Times New Roman" panose="02020603050405020304" pitchFamily="18" charset="0"/>
              </a:rPr>
              <a:t> от МОСВ, РИОСВ, БД и ДНП на тема: </a:t>
            </a:r>
            <a:br>
              <a:rPr lang="ru-RU" sz="1600" i="1" dirty="0">
                <a:solidFill>
                  <a:srgbClr val="0070C0"/>
                </a:solidFill>
                <a:latin typeface="+mn-lt"/>
                <a:cs typeface="Times New Roman" panose="02020603050405020304" pitchFamily="18" charset="0"/>
              </a:rPr>
            </a:br>
            <a:r>
              <a:rPr lang="ru-RU" sz="1600" i="1" dirty="0">
                <a:solidFill>
                  <a:srgbClr val="0070C0"/>
                </a:solidFill>
                <a:latin typeface="+mn-lt"/>
                <a:cs typeface="Times New Roman" panose="02020603050405020304" pitchFamily="18" charset="0"/>
              </a:rPr>
              <a:t>„</a:t>
            </a:r>
            <a:r>
              <a:rPr lang="ru-RU" sz="1600" i="1" dirty="0" err="1">
                <a:solidFill>
                  <a:srgbClr val="0070C0"/>
                </a:solidFill>
                <a:latin typeface="+mn-lt"/>
                <a:cs typeface="Times New Roman" panose="02020603050405020304" pitchFamily="18" charset="0"/>
              </a:rPr>
              <a:t>Прилагане</a:t>
            </a:r>
            <a:r>
              <a:rPr lang="ru-RU" sz="1600" i="1" dirty="0">
                <a:solidFill>
                  <a:srgbClr val="0070C0"/>
                </a:solidFill>
                <a:latin typeface="+mn-lt"/>
                <a:cs typeface="Times New Roman" panose="02020603050405020304" pitchFamily="18" charset="0"/>
              </a:rPr>
              <a:t> на </a:t>
            </a:r>
            <a:r>
              <a:rPr lang="ru-RU" sz="1600" i="1" dirty="0" err="1">
                <a:solidFill>
                  <a:srgbClr val="0070C0"/>
                </a:solidFill>
                <a:latin typeface="+mn-lt"/>
                <a:cs typeface="Times New Roman" panose="02020603050405020304" pitchFamily="18" charset="0"/>
              </a:rPr>
              <a:t>законодателството</a:t>
            </a:r>
            <a:r>
              <a:rPr lang="ru-RU" sz="1600" i="1" dirty="0">
                <a:solidFill>
                  <a:srgbClr val="0070C0"/>
                </a:solidFill>
                <a:latin typeface="+mn-lt"/>
                <a:cs typeface="Times New Roman" panose="02020603050405020304" pitchFamily="18" charset="0"/>
              </a:rPr>
              <a:t> по </a:t>
            </a:r>
            <a:r>
              <a:rPr lang="ru-RU" sz="1600" i="1" dirty="0" err="1">
                <a:solidFill>
                  <a:srgbClr val="0070C0"/>
                </a:solidFill>
                <a:latin typeface="+mn-lt"/>
                <a:cs typeface="Times New Roman" panose="02020603050405020304" pitchFamily="18" charset="0"/>
              </a:rPr>
              <a:t>екологична</a:t>
            </a:r>
            <a:r>
              <a:rPr lang="ru-RU" sz="1600" i="1" dirty="0">
                <a:solidFill>
                  <a:srgbClr val="0070C0"/>
                </a:solidFill>
                <a:latin typeface="+mn-lt"/>
                <a:cs typeface="Times New Roman" panose="02020603050405020304" pitchFamily="18" charset="0"/>
              </a:rPr>
              <a:t> </a:t>
            </a:r>
            <a:r>
              <a:rPr lang="ru-RU" sz="1600" i="1" dirty="0" err="1">
                <a:solidFill>
                  <a:srgbClr val="0070C0"/>
                </a:solidFill>
                <a:latin typeface="+mn-lt"/>
                <a:cs typeface="Times New Roman" panose="02020603050405020304" pitchFamily="18" charset="0"/>
              </a:rPr>
              <a:t>отговорност</a:t>
            </a:r>
            <a:r>
              <a:rPr lang="ru-RU" sz="1600" i="1" dirty="0">
                <a:solidFill>
                  <a:srgbClr val="0070C0"/>
                </a:solidFill>
                <a:latin typeface="+mn-lt"/>
                <a:cs typeface="Times New Roman" panose="02020603050405020304" pitchFamily="18" charset="0"/>
              </a:rPr>
              <a:t>. </a:t>
            </a:r>
            <a:br>
              <a:rPr lang="ru-RU" sz="1600" i="1" dirty="0">
                <a:solidFill>
                  <a:srgbClr val="0070C0"/>
                </a:solidFill>
                <a:latin typeface="+mn-lt"/>
                <a:cs typeface="Times New Roman" panose="02020603050405020304" pitchFamily="18" charset="0"/>
              </a:rPr>
            </a:br>
            <a:r>
              <a:rPr lang="ru-RU" sz="1600" i="1" dirty="0">
                <a:solidFill>
                  <a:srgbClr val="0070C0"/>
                </a:solidFill>
                <a:latin typeface="+mn-lt"/>
                <a:cs typeface="Times New Roman" panose="02020603050405020304" pitchFamily="18" charset="0"/>
              </a:rPr>
              <a:t>Подготовка за </a:t>
            </a:r>
            <a:r>
              <a:rPr lang="ru-RU" sz="1600" i="1" dirty="0" err="1">
                <a:solidFill>
                  <a:srgbClr val="0070C0"/>
                </a:solidFill>
                <a:latin typeface="+mn-lt"/>
                <a:cs typeface="Times New Roman" panose="02020603050405020304" pitchFamily="18" charset="0"/>
              </a:rPr>
              <a:t>Втори</a:t>
            </a:r>
            <a:r>
              <a:rPr lang="ru-RU" sz="1600" i="1" dirty="0">
                <a:solidFill>
                  <a:srgbClr val="0070C0"/>
                </a:solidFill>
                <a:latin typeface="+mn-lt"/>
                <a:cs typeface="Times New Roman" panose="02020603050405020304" pitchFamily="18" charset="0"/>
              </a:rPr>
              <a:t> доклад на </a:t>
            </a:r>
            <a:r>
              <a:rPr lang="ru-RU" sz="1600" i="1" dirty="0" err="1">
                <a:solidFill>
                  <a:srgbClr val="0070C0"/>
                </a:solidFill>
                <a:latin typeface="+mn-lt"/>
                <a:cs typeface="Times New Roman" panose="02020603050405020304" pitchFamily="18" charset="0"/>
              </a:rPr>
              <a:t>Република</a:t>
            </a:r>
            <a:r>
              <a:rPr lang="ru-RU" sz="1600" i="1" dirty="0">
                <a:solidFill>
                  <a:srgbClr val="0070C0"/>
                </a:solidFill>
                <a:latin typeface="+mn-lt"/>
                <a:cs typeface="Times New Roman" panose="02020603050405020304" pitchFamily="18" charset="0"/>
              </a:rPr>
              <a:t> </a:t>
            </a:r>
            <a:r>
              <a:rPr lang="ru-RU" sz="1600" i="1" dirty="0" err="1">
                <a:solidFill>
                  <a:srgbClr val="0070C0"/>
                </a:solidFill>
                <a:latin typeface="+mn-lt"/>
                <a:cs typeface="Times New Roman" panose="02020603050405020304" pitchFamily="18" charset="0"/>
              </a:rPr>
              <a:t>България</a:t>
            </a:r>
            <a:r>
              <a:rPr lang="ru-RU" sz="1600" i="1" dirty="0">
                <a:solidFill>
                  <a:srgbClr val="0070C0"/>
                </a:solidFill>
                <a:latin typeface="+mn-lt"/>
                <a:cs typeface="Times New Roman" panose="02020603050405020304" pitchFamily="18" charset="0"/>
              </a:rPr>
              <a:t> до </a:t>
            </a:r>
            <a:r>
              <a:rPr lang="ru-RU" sz="1600" i="1" dirty="0" err="1">
                <a:solidFill>
                  <a:srgbClr val="0070C0"/>
                </a:solidFill>
                <a:latin typeface="+mn-lt"/>
                <a:cs typeface="Times New Roman" panose="02020603050405020304" pitchFamily="18" charset="0"/>
              </a:rPr>
              <a:t>Европейската</a:t>
            </a:r>
            <a:r>
              <a:rPr lang="ru-RU" sz="1600" i="1" dirty="0">
                <a:solidFill>
                  <a:srgbClr val="0070C0"/>
                </a:solidFill>
                <a:latin typeface="+mn-lt"/>
                <a:cs typeface="Times New Roman" panose="02020603050405020304" pitchFamily="18" charset="0"/>
              </a:rPr>
              <a:t> </a:t>
            </a:r>
            <a:r>
              <a:rPr lang="ru-RU" sz="1600" i="1" dirty="0" err="1">
                <a:solidFill>
                  <a:srgbClr val="0070C0"/>
                </a:solidFill>
                <a:latin typeface="+mn-lt"/>
                <a:cs typeface="Times New Roman" panose="02020603050405020304" pitchFamily="18" charset="0"/>
              </a:rPr>
              <a:t>комисия</a:t>
            </a:r>
            <a:r>
              <a:rPr lang="ru-RU" sz="1600" i="1" dirty="0">
                <a:solidFill>
                  <a:srgbClr val="0070C0"/>
                </a:solidFill>
                <a:latin typeface="+mn-lt"/>
                <a:cs typeface="Times New Roman" panose="02020603050405020304" pitchFamily="18" charset="0"/>
              </a:rPr>
              <a:t> по </a:t>
            </a:r>
            <a:r>
              <a:rPr lang="ru-RU" sz="1600" i="1" dirty="0" err="1">
                <a:solidFill>
                  <a:srgbClr val="0070C0"/>
                </a:solidFill>
                <a:latin typeface="+mn-lt"/>
                <a:cs typeface="Times New Roman" panose="02020603050405020304" pitchFamily="18" charset="0"/>
              </a:rPr>
              <a:t>прилагане</a:t>
            </a:r>
            <a:r>
              <a:rPr lang="ru-RU" sz="1600" i="1" dirty="0">
                <a:solidFill>
                  <a:srgbClr val="0070C0"/>
                </a:solidFill>
                <a:latin typeface="+mn-lt"/>
                <a:cs typeface="Times New Roman" panose="02020603050405020304" pitchFamily="18" charset="0"/>
              </a:rPr>
              <a:t> на Директива 2004/35/ЕО </a:t>
            </a:r>
            <a:r>
              <a:rPr lang="ru-RU" sz="1600" i="1" dirty="0" err="1">
                <a:solidFill>
                  <a:srgbClr val="0070C0"/>
                </a:solidFill>
                <a:latin typeface="+mn-lt"/>
                <a:cs typeface="Times New Roman" panose="02020603050405020304" pitchFamily="18" charset="0"/>
              </a:rPr>
              <a:t>относно</a:t>
            </a:r>
            <a:r>
              <a:rPr lang="ru-RU" sz="1600" i="1" dirty="0">
                <a:solidFill>
                  <a:srgbClr val="0070C0"/>
                </a:solidFill>
                <a:latin typeface="+mn-lt"/>
                <a:cs typeface="Times New Roman" panose="02020603050405020304" pitchFamily="18" charset="0"/>
              </a:rPr>
              <a:t> </a:t>
            </a:r>
            <a:r>
              <a:rPr lang="ru-RU" sz="1600" i="1" dirty="0" err="1">
                <a:solidFill>
                  <a:srgbClr val="0070C0"/>
                </a:solidFill>
                <a:latin typeface="+mn-lt"/>
                <a:cs typeface="Times New Roman" panose="02020603050405020304" pitchFamily="18" charset="0"/>
              </a:rPr>
              <a:t>екологичната</a:t>
            </a:r>
            <a:r>
              <a:rPr lang="ru-RU" sz="1600" i="1" dirty="0">
                <a:solidFill>
                  <a:srgbClr val="0070C0"/>
                </a:solidFill>
                <a:latin typeface="+mn-lt"/>
                <a:cs typeface="Times New Roman" panose="02020603050405020304" pitchFamily="18" charset="0"/>
              </a:rPr>
              <a:t> </a:t>
            </a:r>
            <a:r>
              <a:rPr lang="ru-RU" sz="1600" i="1" dirty="0" err="1">
                <a:solidFill>
                  <a:srgbClr val="0070C0"/>
                </a:solidFill>
                <a:latin typeface="+mn-lt"/>
                <a:cs typeface="Times New Roman" panose="02020603050405020304" pitchFamily="18" charset="0"/>
              </a:rPr>
              <a:t>отговорност</a:t>
            </a:r>
            <a:r>
              <a:rPr lang="ru-RU" sz="1600" i="1" dirty="0">
                <a:solidFill>
                  <a:srgbClr val="0070C0"/>
                </a:solidFill>
                <a:latin typeface="+mn-lt"/>
                <a:cs typeface="Times New Roman" panose="02020603050405020304" pitchFamily="18" charset="0"/>
              </a:rPr>
              <a:t>“, 21.03.2022 г.</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8601" y="2156178"/>
            <a:ext cx="10772774" cy="4967111"/>
          </a:xfrm>
        </p:spPr>
        <p:txBody>
          <a:bodyPr>
            <a:normAutofit/>
          </a:bodyPr>
          <a:lstStyle/>
          <a:p>
            <a:pPr algn="ctr">
              <a:spcBef>
                <a:spcPts val="0"/>
              </a:spcBef>
            </a:pPr>
            <a:r>
              <a:rPr lang="ru-RU" sz="2400" b="1" i="1" dirty="0" err="1">
                <a:solidFill>
                  <a:srgbClr val="0070C0"/>
                </a:solidFill>
                <a:cs typeface="Times New Roman" panose="02020603050405020304" pitchFamily="18" charset="0"/>
              </a:rPr>
              <a:t>Промени</a:t>
            </a:r>
            <a:r>
              <a:rPr lang="ru-RU" sz="2400" b="1" i="1" dirty="0">
                <a:solidFill>
                  <a:srgbClr val="0070C0"/>
                </a:solidFill>
                <a:cs typeface="Times New Roman" panose="02020603050405020304" pitchFamily="18" charset="0"/>
              </a:rPr>
              <a:t> в </a:t>
            </a:r>
            <a:r>
              <a:rPr lang="ru-RU" sz="2400" b="1" i="1" dirty="0" err="1" smtClean="0">
                <a:solidFill>
                  <a:srgbClr val="0070C0"/>
                </a:solidFill>
                <a:cs typeface="Times New Roman" panose="02020603050405020304" pitchFamily="18" charset="0"/>
              </a:rPr>
              <a:t>Наредбата</a:t>
            </a:r>
            <a:r>
              <a:rPr lang="ru-RU" sz="2400" b="1" i="1" dirty="0" smtClean="0">
                <a:solidFill>
                  <a:srgbClr val="0070C0"/>
                </a:solidFill>
                <a:cs typeface="Times New Roman" panose="02020603050405020304" pitchFamily="18" charset="0"/>
              </a:rPr>
              <a:t> </a:t>
            </a:r>
            <a:r>
              <a:rPr lang="ru-RU" sz="2400" b="1" i="1" dirty="0">
                <a:solidFill>
                  <a:srgbClr val="0070C0"/>
                </a:solidFill>
                <a:cs typeface="Times New Roman" panose="02020603050405020304" pitchFamily="18" charset="0"/>
              </a:rPr>
              <a:t>за </a:t>
            </a:r>
            <a:r>
              <a:rPr lang="ru-RU" sz="2400" b="1" i="1" dirty="0" err="1">
                <a:solidFill>
                  <a:srgbClr val="0070C0"/>
                </a:solidFill>
                <a:cs typeface="Times New Roman" panose="02020603050405020304" pitchFamily="18" charset="0"/>
              </a:rPr>
              <a:t>публичния</a:t>
            </a:r>
            <a:r>
              <a:rPr lang="ru-RU" sz="2400" b="1" i="1" dirty="0">
                <a:solidFill>
                  <a:srgbClr val="0070C0"/>
                </a:solidFill>
                <a:cs typeface="Times New Roman" panose="02020603050405020304" pitchFamily="18" charset="0"/>
              </a:rPr>
              <a:t> </a:t>
            </a:r>
            <a:r>
              <a:rPr lang="ru-RU" sz="2400" b="1" i="1" dirty="0" err="1">
                <a:solidFill>
                  <a:srgbClr val="0070C0"/>
                </a:solidFill>
                <a:cs typeface="Times New Roman" panose="02020603050405020304" pitchFamily="18" charset="0"/>
              </a:rPr>
              <a:t>регистър</a:t>
            </a:r>
            <a:r>
              <a:rPr lang="ru-RU" sz="2400" b="1" i="1" dirty="0">
                <a:solidFill>
                  <a:srgbClr val="0070C0"/>
                </a:solidFill>
                <a:cs typeface="Times New Roman" panose="02020603050405020304" pitchFamily="18" charset="0"/>
              </a:rPr>
              <a:t> на </a:t>
            </a:r>
            <a:r>
              <a:rPr lang="ru-RU" sz="2400" b="1" i="1" dirty="0" err="1">
                <a:solidFill>
                  <a:srgbClr val="0070C0"/>
                </a:solidFill>
                <a:cs typeface="Times New Roman" panose="02020603050405020304" pitchFamily="18" charset="0"/>
              </a:rPr>
              <a:t>операторите</a:t>
            </a:r>
            <a:r>
              <a:rPr lang="ru-RU" sz="2400" b="1" i="1" dirty="0">
                <a:solidFill>
                  <a:srgbClr val="0070C0"/>
                </a:solidFill>
                <a:cs typeface="Times New Roman" panose="02020603050405020304" pitchFamily="18" charset="0"/>
              </a:rPr>
              <a:t>, </a:t>
            </a:r>
            <a:r>
              <a:rPr lang="ru-RU" sz="2400" b="1" i="1" dirty="0" err="1">
                <a:solidFill>
                  <a:srgbClr val="0070C0"/>
                </a:solidFill>
                <a:cs typeface="Times New Roman" panose="02020603050405020304" pitchFamily="18" charset="0"/>
              </a:rPr>
              <a:t>които</a:t>
            </a:r>
            <a:r>
              <a:rPr lang="ru-RU" sz="2400" b="1" i="1" dirty="0">
                <a:solidFill>
                  <a:srgbClr val="0070C0"/>
                </a:solidFill>
                <a:cs typeface="Times New Roman" panose="02020603050405020304" pitchFamily="18" charset="0"/>
              </a:rPr>
              <a:t> </a:t>
            </a:r>
            <a:r>
              <a:rPr lang="ru-RU" sz="2400" b="1" i="1" dirty="0" err="1">
                <a:solidFill>
                  <a:srgbClr val="0070C0"/>
                </a:solidFill>
                <a:cs typeface="Times New Roman" panose="02020603050405020304" pitchFamily="18" charset="0"/>
              </a:rPr>
              <a:t>извършват</a:t>
            </a:r>
            <a:r>
              <a:rPr lang="ru-RU" sz="2400" b="1" i="1" dirty="0">
                <a:solidFill>
                  <a:srgbClr val="0070C0"/>
                </a:solidFill>
                <a:cs typeface="Times New Roman" panose="02020603050405020304" pitchFamily="18" charset="0"/>
              </a:rPr>
              <a:t> </a:t>
            </a:r>
            <a:r>
              <a:rPr lang="ru-RU" sz="2400" b="1" i="1" dirty="0" err="1">
                <a:solidFill>
                  <a:srgbClr val="0070C0"/>
                </a:solidFill>
                <a:cs typeface="Times New Roman" panose="02020603050405020304" pitchFamily="18" charset="0"/>
              </a:rPr>
              <a:t>дейности</a:t>
            </a:r>
            <a:r>
              <a:rPr lang="ru-RU" sz="2400" b="1" i="1" dirty="0">
                <a:solidFill>
                  <a:srgbClr val="0070C0"/>
                </a:solidFill>
                <a:cs typeface="Times New Roman" panose="02020603050405020304" pitchFamily="18" charset="0"/>
              </a:rPr>
              <a:t> по приложение №1 </a:t>
            </a:r>
            <a:r>
              <a:rPr lang="ru-RU" sz="2400" b="1" i="1" dirty="0" err="1">
                <a:solidFill>
                  <a:srgbClr val="0070C0"/>
                </a:solidFill>
                <a:cs typeface="Times New Roman" panose="02020603050405020304" pitchFamily="18" charset="0"/>
              </a:rPr>
              <a:t>към</a:t>
            </a:r>
            <a:r>
              <a:rPr lang="ru-RU" sz="2400" b="1" i="1" dirty="0">
                <a:solidFill>
                  <a:srgbClr val="0070C0"/>
                </a:solidFill>
                <a:cs typeface="Times New Roman" panose="02020603050405020304" pitchFamily="18" charset="0"/>
              </a:rPr>
              <a:t> чл.3, т.1 от Закона </a:t>
            </a:r>
            <a:r>
              <a:rPr lang="ru-RU" sz="2400" b="1" i="1" dirty="0" err="1">
                <a:solidFill>
                  <a:srgbClr val="0070C0"/>
                </a:solidFill>
                <a:cs typeface="Times New Roman" panose="02020603050405020304" pitchFamily="18" charset="0"/>
              </a:rPr>
              <a:t>отговорността</a:t>
            </a:r>
            <a:r>
              <a:rPr lang="ru-RU" sz="2400" b="1" i="1" dirty="0">
                <a:solidFill>
                  <a:srgbClr val="0070C0"/>
                </a:solidFill>
                <a:cs typeface="Times New Roman" panose="02020603050405020304" pitchFamily="18" charset="0"/>
              </a:rPr>
              <a:t> за </a:t>
            </a:r>
            <a:r>
              <a:rPr lang="ru-RU" sz="2400" b="1" i="1" dirty="0" err="1">
                <a:solidFill>
                  <a:srgbClr val="0070C0"/>
                </a:solidFill>
                <a:cs typeface="Times New Roman" panose="02020603050405020304" pitchFamily="18" charset="0"/>
              </a:rPr>
              <a:t>предотвратяване</a:t>
            </a:r>
            <a:r>
              <a:rPr lang="ru-RU" sz="2400" b="1" i="1" dirty="0">
                <a:solidFill>
                  <a:srgbClr val="0070C0"/>
                </a:solidFill>
                <a:cs typeface="Times New Roman" panose="02020603050405020304" pitchFamily="18" charset="0"/>
              </a:rPr>
              <a:t> и </a:t>
            </a:r>
            <a:r>
              <a:rPr lang="ru-RU" sz="2400" b="1" i="1" dirty="0" err="1">
                <a:solidFill>
                  <a:srgbClr val="0070C0"/>
                </a:solidFill>
                <a:cs typeface="Times New Roman" panose="02020603050405020304" pitchFamily="18" charset="0"/>
              </a:rPr>
              <a:t>отстраняване</a:t>
            </a:r>
            <a:r>
              <a:rPr lang="ru-RU" sz="2400" b="1" i="1" dirty="0">
                <a:solidFill>
                  <a:srgbClr val="0070C0"/>
                </a:solidFill>
                <a:cs typeface="Times New Roman" panose="02020603050405020304" pitchFamily="18" charset="0"/>
              </a:rPr>
              <a:t> на </a:t>
            </a:r>
            <a:r>
              <a:rPr lang="ru-RU" sz="2400" b="1" i="1" dirty="0" err="1">
                <a:solidFill>
                  <a:srgbClr val="0070C0"/>
                </a:solidFill>
                <a:cs typeface="Times New Roman" panose="02020603050405020304" pitchFamily="18" charset="0"/>
              </a:rPr>
              <a:t>екологични</a:t>
            </a:r>
            <a:r>
              <a:rPr lang="ru-RU" sz="2400" b="1" i="1" dirty="0">
                <a:solidFill>
                  <a:srgbClr val="0070C0"/>
                </a:solidFill>
                <a:cs typeface="Times New Roman" panose="02020603050405020304" pitchFamily="18" charset="0"/>
              </a:rPr>
              <a:t> </a:t>
            </a:r>
            <a:r>
              <a:rPr lang="ru-RU" sz="2400" b="1" i="1" dirty="0" err="1" smtClean="0">
                <a:solidFill>
                  <a:srgbClr val="0070C0"/>
                </a:solidFill>
                <a:cs typeface="Times New Roman" panose="02020603050405020304" pitchFamily="18" charset="0"/>
              </a:rPr>
              <a:t>щети</a:t>
            </a:r>
            <a:r>
              <a:rPr lang="en-US" sz="2400" b="1" i="1" dirty="0" smtClean="0">
                <a:solidFill>
                  <a:srgbClr val="0070C0"/>
                </a:solidFill>
                <a:cs typeface="Times New Roman" panose="02020603050405020304" pitchFamily="18" charset="0"/>
              </a:rPr>
              <a:t> (</a:t>
            </a:r>
            <a:r>
              <a:rPr lang="bg-BG" sz="2400" b="1" i="1" dirty="0" smtClean="0">
                <a:solidFill>
                  <a:srgbClr val="0070C0"/>
                </a:solidFill>
                <a:cs typeface="Times New Roman" panose="02020603050405020304" pitchFamily="18" charset="0"/>
              </a:rPr>
              <a:t>Наредба за публичния регистър по ЗОПОЕЩ</a:t>
            </a:r>
            <a:r>
              <a:rPr lang="en-US" sz="2400" b="1" i="1" dirty="0" smtClean="0">
                <a:solidFill>
                  <a:srgbClr val="0070C0"/>
                </a:solidFill>
                <a:cs typeface="Times New Roman" panose="02020603050405020304" pitchFamily="18" charset="0"/>
              </a:rPr>
              <a:t>)</a:t>
            </a:r>
            <a:endParaRPr lang="ru-RU" sz="2400" b="1" i="1" dirty="0" smtClean="0">
              <a:solidFill>
                <a:srgbClr val="0070C0"/>
              </a:solidFill>
              <a:cs typeface="Times New Roman" panose="02020603050405020304" pitchFamily="18" charset="0"/>
            </a:endParaRPr>
          </a:p>
          <a:p>
            <a:pPr algn="ctr">
              <a:spcBef>
                <a:spcPts val="0"/>
              </a:spcBef>
            </a:pPr>
            <a:endParaRPr lang="ru-RU" sz="1200" dirty="0">
              <a:solidFill>
                <a:schemeClr val="accent2">
                  <a:lumMod val="50000"/>
                </a:schemeClr>
              </a:solidFill>
              <a:cs typeface="Times New Roman" panose="02020603050405020304" pitchFamily="18" charset="0"/>
            </a:endParaRPr>
          </a:p>
          <a:p>
            <a:pPr algn="ctr">
              <a:spcBef>
                <a:spcPts val="0"/>
              </a:spcBef>
            </a:pPr>
            <a:endParaRPr lang="ru-RU" sz="1400" dirty="0" smtClean="0">
              <a:solidFill>
                <a:schemeClr val="accent2">
                  <a:lumMod val="50000"/>
                </a:schemeClr>
              </a:solidFill>
              <a:cs typeface="Times New Roman" panose="02020603050405020304" pitchFamily="18" charset="0"/>
            </a:endParaRPr>
          </a:p>
          <a:p>
            <a:pPr algn="ctr">
              <a:spcBef>
                <a:spcPts val="0"/>
              </a:spcBef>
            </a:pPr>
            <a:endParaRPr lang="ru-RU" sz="1400" dirty="0" smtClean="0">
              <a:solidFill>
                <a:schemeClr val="accent2">
                  <a:lumMod val="50000"/>
                </a:schemeClr>
              </a:solidFill>
              <a:cs typeface="Times New Roman" panose="02020603050405020304" pitchFamily="18" charset="0"/>
            </a:endParaRPr>
          </a:p>
          <a:p>
            <a:pPr algn="ctr">
              <a:spcBef>
                <a:spcPts val="0"/>
              </a:spcBef>
            </a:pPr>
            <a:endParaRPr lang="ru-RU" sz="1400" dirty="0" smtClean="0">
              <a:solidFill>
                <a:schemeClr val="accent2">
                  <a:lumMod val="50000"/>
                </a:schemeClr>
              </a:solidFill>
              <a:cs typeface="Times New Roman" panose="02020603050405020304" pitchFamily="18" charset="0"/>
            </a:endParaRPr>
          </a:p>
          <a:p>
            <a:pPr algn="ctr">
              <a:lnSpc>
                <a:spcPct val="110000"/>
              </a:lnSpc>
              <a:spcBef>
                <a:spcPts val="0"/>
              </a:spcBef>
              <a:buClr>
                <a:srgbClr val="F9F9F9"/>
              </a:buClr>
              <a:defRPr/>
            </a:pPr>
            <a:endParaRPr lang="bg-BG" sz="1400" i="1" dirty="0" smtClean="0">
              <a:solidFill>
                <a:srgbClr val="0070C0"/>
              </a:solidFill>
              <a:cs typeface="Times New Roman" pitchFamily="18" charset="0"/>
            </a:endParaRPr>
          </a:p>
          <a:p>
            <a:pPr algn="ctr">
              <a:lnSpc>
                <a:spcPct val="110000"/>
              </a:lnSpc>
              <a:spcBef>
                <a:spcPts val="0"/>
              </a:spcBef>
              <a:buClr>
                <a:srgbClr val="F9F9F9"/>
              </a:buClr>
              <a:defRPr/>
            </a:pPr>
            <a:endParaRPr lang="bg-BG" sz="1400" i="1" dirty="0" smtClean="0">
              <a:solidFill>
                <a:srgbClr val="0070C0"/>
              </a:solidFill>
              <a:cs typeface="Times New Roman" pitchFamily="18" charset="0"/>
            </a:endParaRPr>
          </a:p>
          <a:p>
            <a:pPr algn="ctr">
              <a:lnSpc>
                <a:spcPct val="110000"/>
              </a:lnSpc>
              <a:spcBef>
                <a:spcPts val="0"/>
              </a:spcBef>
              <a:buClr>
                <a:srgbClr val="F9F9F9"/>
              </a:buClr>
              <a:defRPr/>
            </a:pPr>
            <a:r>
              <a:rPr lang="bg-BG" sz="1400" i="1" dirty="0" smtClean="0">
                <a:solidFill>
                  <a:srgbClr val="0070C0"/>
                </a:solidFill>
                <a:cs typeface="Times New Roman" pitchFamily="18" charset="0"/>
              </a:rPr>
              <a:t>Албена </a:t>
            </a:r>
            <a:r>
              <a:rPr lang="bg-BG" sz="1400" i="1" dirty="0">
                <a:solidFill>
                  <a:srgbClr val="0070C0"/>
                </a:solidFill>
                <a:cs typeface="Times New Roman" pitchFamily="18" charset="0"/>
              </a:rPr>
              <a:t>Бъчварова – </a:t>
            </a:r>
          </a:p>
          <a:p>
            <a:pPr algn="ctr">
              <a:lnSpc>
                <a:spcPct val="110000"/>
              </a:lnSpc>
              <a:spcBef>
                <a:spcPts val="0"/>
              </a:spcBef>
              <a:buClr>
                <a:srgbClr val="F9F9F9"/>
              </a:buClr>
              <a:defRPr/>
            </a:pPr>
            <a:r>
              <a:rPr lang="bg-BG" sz="1400" i="1" dirty="0">
                <a:solidFill>
                  <a:srgbClr val="0070C0"/>
                </a:solidFill>
                <a:cs typeface="Times New Roman" pitchFamily="18" charset="0"/>
              </a:rPr>
              <a:t>главен експерт в отдел “Комплексни разрешителни и опасни вещества”,  </a:t>
            </a:r>
            <a:endParaRPr lang="en-US" sz="1400" i="1" dirty="0">
              <a:solidFill>
                <a:srgbClr val="0070C0"/>
              </a:solidFill>
              <a:cs typeface="Times New Roman" pitchFamily="18" charset="0"/>
            </a:endParaRPr>
          </a:p>
          <a:p>
            <a:pPr algn="ctr">
              <a:lnSpc>
                <a:spcPct val="110000"/>
              </a:lnSpc>
              <a:spcBef>
                <a:spcPts val="0"/>
              </a:spcBef>
              <a:buClr>
                <a:srgbClr val="F9F9F9"/>
              </a:buClr>
              <a:defRPr/>
            </a:pPr>
            <a:r>
              <a:rPr lang="bg-BG" sz="1400" i="1" dirty="0">
                <a:solidFill>
                  <a:srgbClr val="0070C0"/>
                </a:solidFill>
                <a:cs typeface="Times New Roman" pitchFamily="18" charset="0"/>
              </a:rPr>
              <a:t>дирекция </a:t>
            </a:r>
            <a:r>
              <a:rPr lang="bg-BG" sz="1400" i="1" dirty="0" smtClean="0">
                <a:solidFill>
                  <a:srgbClr val="0070C0"/>
                </a:solidFill>
                <a:cs typeface="Times New Roman" pitchFamily="18" charset="0"/>
              </a:rPr>
              <a:t>„Екологична оценка, оценка на въздействието върху околната среда и предотвратяване на замърсяването“</a:t>
            </a:r>
            <a:endParaRPr lang="bg-BG" sz="1400" i="1" dirty="0">
              <a:solidFill>
                <a:srgbClr val="0070C0"/>
              </a:solidFill>
              <a:cs typeface="Times New Roman" pitchFamily="18" charset="0"/>
            </a:endParaRPr>
          </a:p>
          <a:p>
            <a:pPr algn="ctr">
              <a:lnSpc>
                <a:spcPct val="110000"/>
              </a:lnSpc>
              <a:spcBef>
                <a:spcPts val="0"/>
              </a:spcBef>
              <a:buClr>
                <a:srgbClr val="F9F9F9"/>
              </a:buClr>
              <a:defRPr/>
            </a:pPr>
            <a:r>
              <a:rPr lang="bg-BG" sz="1400" i="1" dirty="0">
                <a:solidFill>
                  <a:srgbClr val="0070C0"/>
                </a:solidFill>
                <a:cs typeface="Times New Roman" pitchFamily="18" charset="0"/>
              </a:rPr>
              <a:t>Министерство на околната среда и водите</a:t>
            </a:r>
          </a:p>
          <a:p>
            <a:pPr algn="ctr">
              <a:spcBef>
                <a:spcPts val="0"/>
              </a:spcBef>
            </a:pPr>
            <a:endParaRPr lang="en-US" sz="1100" dirty="0">
              <a:solidFill>
                <a:schemeClr val="accent2">
                  <a:lumMod val="50000"/>
                </a:schemeClr>
              </a:solidFill>
            </a:endParaRPr>
          </a:p>
        </p:txBody>
      </p:sp>
      <p:sp>
        <p:nvSpPr>
          <p:cNvPr id="6" name="AutoShape 2" descr="Ще има електронно правителство, но срещу още над 1 млрд. лв. | Новини |  Актуално | Българска стопанска камар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3963458" y="3951111"/>
            <a:ext cx="3105150" cy="988751"/>
          </a:xfrm>
          <a:prstGeom prst="rect">
            <a:avLst/>
          </a:prstGeom>
        </p:spPr>
      </p:pic>
    </p:spTree>
    <p:extLst>
      <p:ext uri="{BB962C8B-B14F-4D97-AF65-F5344CB8AC3E}">
        <p14:creationId xmlns:p14="http://schemas.microsoft.com/office/powerpoint/2010/main" val="3306702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64845" cy="1320800"/>
          </a:xfrm>
        </p:spPr>
        <p:txBody>
          <a:bodyPr>
            <a:noAutofit/>
          </a:bodyPr>
          <a:lstStyle/>
          <a:p>
            <a:pPr marL="342900" lvl="0" indent="-342900">
              <a:lnSpc>
                <a:spcPct val="115000"/>
              </a:lnSpc>
              <a:spcBef>
                <a:spcPts val="1000"/>
              </a:spcBef>
              <a:tabLst>
                <a:tab pos="257810" algn="l"/>
                <a:tab pos="571500" algn="l"/>
              </a:tabLst>
            </a:pPr>
            <a:r>
              <a:rPr lang="bg-BG" sz="2000" i="1" dirty="0" smtClean="0">
                <a:solidFill>
                  <a:srgbClr val="0070C0"/>
                </a:solidFill>
                <a:ea typeface="Times New Roman" panose="02020603050405020304" pitchFamily="18" charset="0"/>
                <a:cs typeface="Times New Roman" panose="02020603050405020304" pitchFamily="18" charset="0"/>
              </a:rPr>
              <a:t>Необходимост от </a:t>
            </a:r>
            <a:r>
              <a:rPr lang="bg-BG" sz="2000" i="1" dirty="0">
                <a:solidFill>
                  <a:srgbClr val="0070C0"/>
                </a:solidFill>
                <a:ea typeface="Times New Roman" panose="02020603050405020304" pitchFamily="18" charset="0"/>
                <a:cs typeface="Times New Roman" panose="02020603050405020304" pitchFamily="18" charset="0"/>
              </a:rPr>
              <a:t>постигане на </a:t>
            </a:r>
            <a:r>
              <a:rPr lang="bg-BG" sz="2000" i="1" dirty="0">
                <a:solidFill>
                  <a:srgbClr val="7030A0"/>
                </a:solidFill>
                <a:ea typeface="Times New Roman" panose="02020603050405020304" pitchFamily="18" charset="0"/>
                <a:cs typeface="Times New Roman" panose="02020603050405020304" pitchFamily="18" charset="0"/>
              </a:rPr>
              <a:t>автоматизиран </a:t>
            </a:r>
            <a:r>
              <a:rPr lang="bg-BG" sz="2000" i="1" dirty="0" smtClean="0">
                <a:solidFill>
                  <a:srgbClr val="7030A0"/>
                </a:solidFill>
                <a:ea typeface="Times New Roman" panose="02020603050405020304" pitchFamily="18" charset="0"/>
                <a:cs typeface="Times New Roman" panose="02020603050405020304" pitchFamily="18" charset="0"/>
              </a:rPr>
              <a:t>обмен на </a:t>
            </a:r>
            <a:r>
              <a:rPr lang="bg-BG" sz="2000" i="1" dirty="0" err="1">
                <a:solidFill>
                  <a:srgbClr val="7030A0"/>
                </a:solidFill>
                <a:ea typeface="Times New Roman" panose="02020603050405020304" pitchFamily="18" charset="0"/>
                <a:cs typeface="Times New Roman" panose="02020603050405020304" pitchFamily="18" charset="0"/>
              </a:rPr>
              <a:t>регистрови</a:t>
            </a:r>
            <a:r>
              <a:rPr lang="bg-BG" sz="2000" i="1" dirty="0">
                <a:solidFill>
                  <a:srgbClr val="7030A0"/>
                </a:solidFill>
                <a:ea typeface="Times New Roman" panose="02020603050405020304" pitchFamily="18" charset="0"/>
                <a:cs typeface="Times New Roman" panose="02020603050405020304" pitchFamily="18" charset="0"/>
              </a:rPr>
              <a:t> данни </a:t>
            </a:r>
            <a:r>
              <a:rPr lang="bg-BG" sz="2000" i="1" dirty="0">
                <a:solidFill>
                  <a:srgbClr val="0070C0"/>
                </a:solidFill>
                <a:ea typeface="Times New Roman" panose="02020603050405020304" pitchFamily="18" charset="0"/>
                <a:cs typeface="Times New Roman" panose="02020603050405020304" pitchFamily="18" charset="0"/>
              </a:rPr>
              <a:t>и информация с централни системи на електронното </a:t>
            </a:r>
            <a:r>
              <a:rPr lang="bg-BG" sz="2000" i="1" dirty="0" smtClean="0">
                <a:solidFill>
                  <a:srgbClr val="0070C0"/>
                </a:solidFill>
                <a:ea typeface="Times New Roman" panose="02020603050405020304" pitchFamily="18" charset="0"/>
                <a:cs typeface="Times New Roman" panose="02020603050405020304" pitchFamily="18" charset="0"/>
              </a:rPr>
              <a:t>управление: </a:t>
            </a:r>
            <a:r>
              <a:rPr lang="en-US" sz="2400" dirty="0">
                <a:solidFill>
                  <a:schemeClr val="tx1"/>
                </a:solidFill>
                <a:ea typeface="+mn-ea"/>
                <a:cs typeface="+mn-cs"/>
              </a:rPr>
              <a:t/>
            </a:r>
            <a:br>
              <a:rPr lang="en-US" sz="2400" dirty="0">
                <a:solidFill>
                  <a:schemeClr val="tx1"/>
                </a:solidFill>
                <a:ea typeface="+mn-ea"/>
                <a:cs typeface="+mn-cs"/>
              </a:rPr>
            </a:br>
            <a:endParaRPr lang="en-US" sz="2400" dirty="0">
              <a:solidFill>
                <a:schemeClr val="tx1"/>
              </a:solidFill>
            </a:endParaRPr>
          </a:p>
        </p:txBody>
      </p:sp>
      <p:sp>
        <p:nvSpPr>
          <p:cNvPr id="3" name="Content Placeholder 2"/>
          <p:cNvSpPr>
            <a:spLocks noGrp="1"/>
          </p:cNvSpPr>
          <p:nvPr>
            <p:ph idx="1"/>
          </p:nvPr>
        </p:nvSpPr>
        <p:spPr>
          <a:xfrm>
            <a:off x="677333" y="2160589"/>
            <a:ext cx="9475659" cy="3880773"/>
          </a:xfrm>
        </p:spPr>
        <p:txBody>
          <a:bodyPr/>
          <a:lstStyle/>
          <a:p>
            <a:pPr marL="0" lvl="0" indent="0" algn="just">
              <a:buNone/>
            </a:pPr>
            <a:r>
              <a:rPr lang="bg-BG" sz="2000" i="1" dirty="0">
                <a:solidFill>
                  <a:srgbClr val="7030A0"/>
                </a:solidFill>
                <a:ea typeface="Times New Roman" panose="02020603050405020304" pitchFamily="18" charset="0"/>
                <a:cs typeface="Times New Roman" panose="02020603050405020304" pitchFamily="18" charset="0"/>
              </a:rPr>
              <a:t>При съществуващото </a:t>
            </a:r>
            <a:r>
              <a:rPr lang="bg-BG" sz="2000" i="1" dirty="0" smtClean="0">
                <a:solidFill>
                  <a:srgbClr val="7030A0"/>
                </a:solidFill>
                <a:ea typeface="Times New Roman" panose="02020603050405020304" pitchFamily="18" charset="0"/>
                <a:cs typeface="Times New Roman" panose="02020603050405020304" pitchFamily="18" charset="0"/>
              </a:rPr>
              <a:t>законодателство:</a:t>
            </a:r>
          </a:p>
          <a:p>
            <a:pPr lvl="0" algn="just"/>
            <a:r>
              <a:rPr lang="bg-BG" sz="2000" i="1" dirty="0" smtClean="0">
                <a:solidFill>
                  <a:srgbClr val="0070C0"/>
                </a:solidFill>
                <a:ea typeface="Times New Roman" panose="02020603050405020304" pitchFamily="18" charset="0"/>
                <a:cs typeface="Times New Roman" panose="02020603050405020304" pitchFamily="18" charset="0"/>
              </a:rPr>
              <a:t> </a:t>
            </a:r>
            <a:r>
              <a:rPr lang="bg-BG" sz="2000" i="1" dirty="0">
                <a:solidFill>
                  <a:srgbClr val="0070C0"/>
                </a:solidFill>
                <a:ea typeface="Times New Roman" panose="02020603050405020304" pitchFamily="18" charset="0"/>
                <a:cs typeface="Times New Roman" panose="02020603050405020304" pitchFamily="18" charset="0"/>
              </a:rPr>
              <a:t>лицата по чл.2, ал.1 от Наредбата </a:t>
            </a:r>
            <a:r>
              <a:rPr lang="bg-BG" sz="2000" i="1" dirty="0">
                <a:solidFill>
                  <a:srgbClr val="7030A0"/>
                </a:solidFill>
                <a:ea typeface="Times New Roman" panose="02020603050405020304" pitchFamily="18" charset="0"/>
                <a:cs typeface="Times New Roman" panose="02020603050405020304" pitchFamily="18" charset="0"/>
              </a:rPr>
              <a:t>следва да вписват ръчно информацията </a:t>
            </a:r>
            <a:r>
              <a:rPr lang="bg-BG" sz="2000" i="1" dirty="0">
                <a:solidFill>
                  <a:srgbClr val="0070C0"/>
                </a:solidFill>
                <a:ea typeface="Times New Roman" panose="02020603050405020304" pitchFamily="18" charset="0"/>
                <a:cs typeface="Times New Roman" panose="02020603050405020304" pitchFamily="18" charset="0"/>
              </a:rPr>
              <a:t>от публичните регистри на изпълнителната власт по чл.16 от ЗОПОЕЩ, които са предоставили само на интернет адреса, на който е налична информацията по чл.4 от Наредбата</a:t>
            </a:r>
            <a:r>
              <a:rPr lang="en-US" sz="2000" i="1" dirty="0">
                <a:solidFill>
                  <a:srgbClr val="0070C0"/>
                </a:solidFill>
                <a:ea typeface="Times New Roman" panose="02020603050405020304" pitchFamily="18" charset="0"/>
                <a:cs typeface="Times New Roman" panose="02020603050405020304" pitchFamily="18" charset="0"/>
              </a:rPr>
              <a:t> (</a:t>
            </a:r>
            <a:r>
              <a:rPr lang="bg-BG" sz="2000" i="1" dirty="0">
                <a:solidFill>
                  <a:srgbClr val="0070C0"/>
                </a:solidFill>
                <a:ea typeface="Times New Roman" panose="02020603050405020304" pitchFamily="18" charset="0"/>
                <a:cs typeface="Times New Roman" panose="02020603050405020304" pitchFamily="18" charset="0"/>
              </a:rPr>
              <a:t>чл.</a:t>
            </a:r>
            <a:r>
              <a:rPr lang="en-US" sz="2000" i="1" dirty="0">
                <a:solidFill>
                  <a:srgbClr val="0070C0"/>
                </a:solidFill>
                <a:ea typeface="Times New Roman" panose="02020603050405020304" pitchFamily="18" charset="0"/>
                <a:cs typeface="Times New Roman" panose="02020603050405020304" pitchFamily="18" charset="0"/>
              </a:rPr>
              <a:t>7</a:t>
            </a:r>
            <a:r>
              <a:rPr lang="bg-BG" sz="2000" i="1" dirty="0">
                <a:solidFill>
                  <a:srgbClr val="0070C0"/>
                </a:solidFill>
                <a:ea typeface="Times New Roman" panose="02020603050405020304" pitchFamily="18" charset="0"/>
                <a:cs typeface="Times New Roman" panose="02020603050405020304" pitchFamily="18" charset="0"/>
              </a:rPr>
              <a:t>, ал.1 от Наредбата</a:t>
            </a:r>
            <a:r>
              <a:rPr lang="en-US" sz="2000" i="1" dirty="0">
                <a:solidFill>
                  <a:srgbClr val="0070C0"/>
                </a:solidFill>
                <a:ea typeface="Times New Roman" panose="02020603050405020304" pitchFamily="18" charset="0"/>
                <a:cs typeface="Times New Roman" panose="02020603050405020304" pitchFamily="18" charset="0"/>
              </a:rPr>
              <a:t>)</a:t>
            </a:r>
            <a:r>
              <a:rPr lang="bg-BG" sz="2000" i="1" dirty="0">
                <a:solidFill>
                  <a:srgbClr val="0070C0"/>
                </a:solidFill>
                <a:ea typeface="Times New Roman" panose="02020603050405020304" pitchFamily="18" charset="0"/>
                <a:cs typeface="Times New Roman" panose="02020603050405020304" pitchFamily="18" charset="0"/>
              </a:rPr>
              <a:t>, </a:t>
            </a:r>
            <a:endParaRPr lang="bg-BG" sz="2000" i="1" dirty="0" smtClean="0">
              <a:solidFill>
                <a:srgbClr val="0070C0"/>
              </a:solidFill>
              <a:ea typeface="Times New Roman" panose="02020603050405020304" pitchFamily="18" charset="0"/>
              <a:cs typeface="Times New Roman" panose="02020603050405020304" pitchFamily="18" charset="0"/>
            </a:endParaRPr>
          </a:p>
          <a:p>
            <a:pPr lvl="0" algn="just"/>
            <a:r>
              <a:rPr lang="bg-BG" sz="2000" i="1" dirty="0" smtClean="0">
                <a:solidFill>
                  <a:srgbClr val="7030A0"/>
                </a:solidFill>
                <a:ea typeface="Times New Roman" panose="02020603050405020304" pitchFamily="18" charset="0"/>
                <a:cs typeface="Times New Roman" panose="02020603050405020304" pitchFamily="18" charset="0"/>
              </a:rPr>
              <a:t>не е невъзможно </a:t>
            </a:r>
            <a:r>
              <a:rPr lang="bg-BG" sz="2000" i="1" dirty="0">
                <a:solidFill>
                  <a:srgbClr val="0070C0"/>
                </a:solidFill>
                <a:ea typeface="Times New Roman" panose="02020603050405020304" pitchFamily="18" charset="0"/>
                <a:cs typeface="Times New Roman" panose="02020603050405020304" pitchFamily="18" charset="0"/>
              </a:rPr>
              <a:t>е лицата по чл.2, ал.1 от Наредбата да се </a:t>
            </a:r>
            <a:r>
              <a:rPr lang="bg-BG" sz="2000" i="1" dirty="0">
                <a:solidFill>
                  <a:srgbClr val="7030A0"/>
                </a:solidFill>
                <a:ea typeface="Times New Roman" panose="02020603050405020304" pitchFamily="18" charset="0"/>
                <a:cs typeface="Times New Roman" panose="02020603050405020304" pitchFamily="18" charset="0"/>
              </a:rPr>
              <a:t>проследяват промените на обстоятелствата </a:t>
            </a:r>
            <a:r>
              <a:rPr lang="bg-BG" sz="2000" i="1" dirty="0">
                <a:solidFill>
                  <a:srgbClr val="0070C0"/>
                </a:solidFill>
                <a:ea typeface="Times New Roman" panose="02020603050405020304" pitchFamily="18" charset="0"/>
                <a:cs typeface="Times New Roman" panose="02020603050405020304" pitchFamily="18" charset="0"/>
              </a:rPr>
              <a:t>в регистрите на изпълнителната власт по чл.16 от ЗОПОЕЩ, за да ги отразят в ИСУППР по ЗОПОЕЩ </a:t>
            </a:r>
            <a:r>
              <a:rPr lang="en-US" sz="2000" i="1" dirty="0">
                <a:solidFill>
                  <a:srgbClr val="0070C0"/>
                </a:solidFill>
                <a:ea typeface="Times New Roman" panose="02020603050405020304" pitchFamily="18" charset="0"/>
                <a:cs typeface="Times New Roman" panose="02020603050405020304" pitchFamily="18" charset="0"/>
              </a:rPr>
              <a:t>(</a:t>
            </a:r>
            <a:r>
              <a:rPr lang="bg-BG" sz="2000" i="1" dirty="0">
                <a:solidFill>
                  <a:srgbClr val="0070C0"/>
                </a:solidFill>
                <a:ea typeface="Times New Roman" panose="02020603050405020304" pitchFamily="18" charset="0"/>
                <a:cs typeface="Times New Roman" panose="02020603050405020304" pitchFamily="18" charset="0"/>
              </a:rPr>
              <a:t>чл.8, ал.1 от Наредбата</a:t>
            </a:r>
            <a:r>
              <a:rPr lang="en-US" sz="2000" i="1" dirty="0">
                <a:solidFill>
                  <a:srgbClr val="0070C0"/>
                </a:solidFill>
                <a:ea typeface="Times New Roman" panose="02020603050405020304" pitchFamily="18" charset="0"/>
                <a:cs typeface="Times New Roman" panose="02020603050405020304" pitchFamily="18" charset="0"/>
              </a:rPr>
              <a:t>)</a:t>
            </a:r>
            <a:r>
              <a:rPr lang="bg-BG" sz="2000" i="1" dirty="0">
                <a:solidFill>
                  <a:srgbClr val="0070C0"/>
                </a:solidFill>
                <a:ea typeface="Times New Roman" panose="02020603050405020304" pitchFamily="18" charset="0"/>
                <a:cs typeface="Times New Roman" panose="02020603050405020304" pitchFamily="18" charset="0"/>
              </a:rPr>
              <a:t>. </a:t>
            </a:r>
            <a:endParaRPr lang="en-US" sz="2000" i="1" dirty="0">
              <a:solidFill>
                <a:srgbClr val="0070C0"/>
              </a:solidFill>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39883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566123" cy="1320800"/>
          </a:xfrm>
        </p:spPr>
        <p:txBody>
          <a:bodyPr>
            <a:normAutofit/>
          </a:bodyPr>
          <a:lstStyle/>
          <a:p>
            <a:r>
              <a:rPr lang="ru-RU" sz="2400" i="1" dirty="0">
                <a:solidFill>
                  <a:srgbClr val="0070C0"/>
                </a:solidFill>
                <a:latin typeface="+mn-lt"/>
              </a:rPr>
              <a:t>2. </a:t>
            </a:r>
            <a:r>
              <a:rPr lang="ru-RU" sz="2400" i="1" dirty="0">
                <a:solidFill>
                  <a:srgbClr val="7030A0"/>
                </a:solidFill>
                <a:latin typeface="+mn-lt"/>
              </a:rPr>
              <a:t>Описание на </a:t>
            </a:r>
            <a:r>
              <a:rPr lang="ru-RU" sz="2400" i="1" dirty="0" err="1">
                <a:solidFill>
                  <a:srgbClr val="7030A0"/>
                </a:solidFill>
                <a:latin typeface="+mn-lt"/>
              </a:rPr>
              <a:t>промените</a:t>
            </a:r>
            <a:r>
              <a:rPr lang="ru-RU" sz="2400" i="1" dirty="0">
                <a:solidFill>
                  <a:srgbClr val="7030A0"/>
                </a:solidFill>
                <a:latin typeface="+mn-lt"/>
              </a:rPr>
              <a:t> </a:t>
            </a:r>
            <a:r>
              <a:rPr lang="ru-RU" sz="2400" i="1" dirty="0">
                <a:solidFill>
                  <a:srgbClr val="0070C0"/>
                </a:solidFill>
                <a:latin typeface="+mn-lt"/>
              </a:rPr>
              <a:t>в </a:t>
            </a:r>
            <a:r>
              <a:rPr lang="ru-RU" sz="2400" i="1" dirty="0" err="1">
                <a:solidFill>
                  <a:srgbClr val="0070C0"/>
                </a:solidFill>
                <a:latin typeface="+mn-lt"/>
              </a:rPr>
              <a:t>Наредбата</a:t>
            </a:r>
            <a:r>
              <a:rPr lang="ru-RU" sz="2400" i="1" dirty="0">
                <a:solidFill>
                  <a:srgbClr val="0070C0"/>
                </a:solidFill>
                <a:latin typeface="+mn-lt"/>
              </a:rPr>
              <a:t> за </a:t>
            </a:r>
            <a:r>
              <a:rPr lang="ru-RU" sz="2400" i="1" dirty="0" err="1">
                <a:solidFill>
                  <a:srgbClr val="0070C0"/>
                </a:solidFill>
                <a:latin typeface="+mn-lt"/>
              </a:rPr>
              <a:t>публичния</a:t>
            </a:r>
            <a:r>
              <a:rPr lang="ru-RU" sz="2400" i="1" dirty="0">
                <a:solidFill>
                  <a:srgbClr val="0070C0"/>
                </a:solidFill>
                <a:latin typeface="+mn-lt"/>
              </a:rPr>
              <a:t> </a:t>
            </a:r>
            <a:r>
              <a:rPr lang="ru-RU" sz="2400" i="1" dirty="0" err="1">
                <a:solidFill>
                  <a:srgbClr val="0070C0"/>
                </a:solidFill>
                <a:latin typeface="+mn-lt"/>
              </a:rPr>
              <a:t>регистър</a:t>
            </a:r>
            <a:r>
              <a:rPr lang="ru-RU" sz="2400" i="1" dirty="0">
                <a:solidFill>
                  <a:srgbClr val="0070C0"/>
                </a:solidFill>
                <a:latin typeface="+mn-lt"/>
              </a:rPr>
              <a:t> по </a:t>
            </a:r>
            <a:r>
              <a:rPr lang="ru-RU" sz="2400" i="1" dirty="0" smtClean="0">
                <a:solidFill>
                  <a:srgbClr val="0070C0"/>
                </a:solidFill>
                <a:latin typeface="+mn-lt"/>
              </a:rPr>
              <a:t>ЗОПОЕЩ:</a:t>
            </a:r>
            <a:r>
              <a:rPr lang="ru-RU" sz="2400" i="1" dirty="0">
                <a:solidFill>
                  <a:srgbClr val="0070C0"/>
                </a:solidFill>
              </a:rPr>
              <a:t/>
            </a:r>
            <a:br>
              <a:rPr lang="ru-RU" sz="2400" i="1" dirty="0">
                <a:solidFill>
                  <a:srgbClr val="0070C0"/>
                </a:solidFill>
              </a:rPr>
            </a:br>
            <a:endParaRPr lang="en-US" sz="2400" dirty="0"/>
          </a:p>
        </p:txBody>
      </p:sp>
      <p:sp>
        <p:nvSpPr>
          <p:cNvPr id="3" name="Content Placeholder 2"/>
          <p:cNvSpPr>
            <a:spLocks noGrp="1"/>
          </p:cNvSpPr>
          <p:nvPr>
            <p:ph idx="1"/>
          </p:nvPr>
        </p:nvSpPr>
        <p:spPr>
          <a:xfrm>
            <a:off x="677334" y="1603023"/>
            <a:ext cx="9391952" cy="4438340"/>
          </a:xfrm>
        </p:spPr>
        <p:txBody>
          <a:bodyPr>
            <a:normAutofit fontScale="25000" lnSpcReduction="20000"/>
          </a:bodyPr>
          <a:lstStyle/>
          <a:p>
            <a:pPr indent="0" algn="just">
              <a:buNone/>
            </a:pPr>
            <a:r>
              <a:rPr lang="bg-BG" sz="8000" i="1" dirty="0" smtClean="0">
                <a:solidFill>
                  <a:srgbClr val="0070C0"/>
                </a:solidFill>
                <a:ea typeface="Times New Roman" panose="02020603050405020304" pitchFamily="18" charset="0"/>
              </a:rPr>
              <a:t>2.1. </a:t>
            </a:r>
            <a:r>
              <a:rPr lang="en-GB" sz="8000" i="1" dirty="0" err="1" smtClean="0">
                <a:solidFill>
                  <a:srgbClr val="7030A0"/>
                </a:solidFill>
                <a:ea typeface="Times New Roman" panose="02020603050405020304" pitchFamily="18" charset="0"/>
              </a:rPr>
              <a:t>Член</a:t>
            </a:r>
            <a:r>
              <a:rPr lang="en-GB" sz="8000" i="1" dirty="0" smtClean="0">
                <a:solidFill>
                  <a:srgbClr val="7030A0"/>
                </a:solidFill>
                <a:ea typeface="Times New Roman" panose="02020603050405020304" pitchFamily="18" charset="0"/>
              </a:rPr>
              <a:t> </a:t>
            </a:r>
            <a:r>
              <a:rPr lang="en-GB" sz="8000" i="1" dirty="0">
                <a:solidFill>
                  <a:srgbClr val="7030A0"/>
                </a:solidFill>
                <a:ea typeface="Times New Roman" panose="02020603050405020304" pitchFamily="18" charset="0"/>
              </a:rPr>
              <a:t>2, ал.1 </a:t>
            </a:r>
            <a:r>
              <a:rPr lang="en-GB" sz="8000" i="1" dirty="0" err="1">
                <a:solidFill>
                  <a:srgbClr val="0070C0"/>
                </a:solidFill>
                <a:ea typeface="Times New Roman" panose="02020603050405020304" pitchFamily="18" charset="0"/>
              </a:rPr>
              <a:t>се</a:t>
            </a:r>
            <a:r>
              <a:rPr lang="en-GB" sz="8000" i="1" dirty="0">
                <a:solidFill>
                  <a:srgbClr val="0070C0"/>
                </a:solidFill>
                <a:ea typeface="Times New Roman" panose="02020603050405020304" pitchFamily="18" charset="0"/>
              </a:rPr>
              <a:t> </a:t>
            </a:r>
            <a:r>
              <a:rPr lang="en-GB" sz="8000" i="1" dirty="0" err="1">
                <a:solidFill>
                  <a:srgbClr val="0070C0"/>
                </a:solidFill>
                <a:ea typeface="Times New Roman" panose="02020603050405020304" pitchFamily="18" charset="0"/>
              </a:rPr>
              <a:t>изменя</a:t>
            </a:r>
            <a:r>
              <a:rPr lang="en-GB" sz="8000" i="1" dirty="0">
                <a:solidFill>
                  <a:srgbClr val="0070C0"/>
                </a:solidFill>
                <a:ea typeface="Times New Roman" panose="02020603050405020304" pitchFamily="18" charset="0"/>
              </a:rPr>
              <a:t> </a:t>
            </a:r>
            <a:r>
              <a:rPr lang="en-GB" sz="8000" i="1" dirty="0" err="1">
                <a:solidFill>
                  <a:srgbClr val="0070C0"/>
                </a:solidFill>
                <a:ea typeface="Times New Roman" panose="02020603050405020304" pitchFamily="18" charset="0"/>
              </a:rPr>
              <a:t>така</a:t>
            </a:r>
            <a:r>
              <a:rPr lang="en-GB" sz="8000" i="1" dirty="0">
                <a:solidFill>
                  <a:srgbClr val="0070C0"/>
                </a:solidFill>
                <a:ea typeface="Times New Roman" panose="02020603050405020304" pitchFamily="18" charset="0"/>
              </a:rPr>
              <a:t>:</a:t>
            </a:r>
            <a:endParaRPr lang="en-US" sz="8000" i="1" dirty="0">
              <a:solidFill>
                <a:srgbClr val="0070C0"/>
              </a:solidFill>
              <a:ea typeface="Times New Roman" panose="02020603050405020304" pitchFamily="18" charset="0"/>
            </a:endParaRPr>
          </a:p>
          <a:p>
            <a:pPr algn="just">
              <a:tabLst>
                <a:tab pos="630555" algn="l"/>
              </a:tabLst>
            </a:pPr>
            <a:r>
              <a:rPr lang="en-GB" sz="8000" i="1" dirty="0" smtClean="0">
                <a:solidFill>
                  <a:srgbClr val="0070C0"/>
                </a:solidFill>
                <a:ea typeface="Times New Roman" panose="02020603050405020304" pitchFamily="18" charset="0"/>
              </a:rPr>
              <a:t>„</a:t>
            </a:r>
            <a:r>
              <a:rPr lang="en-GB" sz="8000" i="1" dirty="0" err="1" smtClean="0">
                <a:solidFill>
                  <a:srgbClr val="0070C0"/>
                </a:solidFill>
                <a:ea typeface="Times New Roman" panose="02020603050405020304" pitchFamily="18" charset="0"/>
              </a:rPr>
              <a:t>Вписванията</a:t>
            </a:r>
            <a:r>
              <a:rPr lang="en-GB" sz="8000" i="1" dirty="0" smtClean="0">
                <a:solidFill>
                  <a:srgbClr val="0070C0"/>
                </a:solidFill>
                <a:ea typeface="Times New Roman" panose="02020603050405020304" pitchFamily="18" charset="0"/>
              </a:rPr>
              <a:t> </a:t>
            </a:r>
            <a:r>
              <a:rPr lang="en-GB" sz="8000" i="1" dirty="0" err="1">
                <a:solidFill>
                  <a:srgbClr val="0070C0"/>
                </a:solidFill>
                <a:ea typeface="Times New Roman" panose="02020603050405020304" pitchFamily="18" charset="0"/>
              </a:rPr>
              <a:t>на</a:t>
            </a:r>
            <a:r>
              <a:rPr lang="en-GB" sz="8000" i="1" dirty="0">
                <a:solidFill>
                  <a:srgbClr val="0070C0"/>
                </a:solidFill>
                <a:ea typeface="Times New Roman" panose="02020603050405020304" pitchFamily="18" charset="0"/>
              </a:rPr>
              <a:t> </a:t>
            </a:r>
            <a:r>
              <a:rPr lang="en-GB" sz="8000" i="1" dirty="0" err="1">
                <a:solidFill>
                  <a:srgbClr val="0070C0"/>
                </a:solidFill>
                <a:ea typeface="Times New Roman" panose="02020603050405020304" pitchFamily="18" charset="0"/>
              </a:rPr>
              <a:t>данните</a:t>
            </a:r>
            <a:r>
              <a:rPr lang="en-GB" sz="8000" i="1" dirty="0">
                <a:solidFill>
                  <a:srgbClr val="0070C0"/>
                </a:solidFill>
                <a:ea typeface="Times New Roman" panose="02020603050405020304" pitchFamily="18" charset="0"/>
              </a:rPr>
              <a:t> и </a:t>
            </a:r>
            <a:r>
              <a:rPr lang="en-GB" sz="8000" i="1" dirty="0" err="1">
                <a:solidFill>
                  <a:srgbClr val="0070C0"/>
                </a:solidFill>
                <a:ea typeface="Times New Roman" panose="02020603050405020304" pitchFamily="18" charset="0"/>
              </a:rPr>
              <a:t>обстоятелствата</a:t>
            </a:r>
            <a:r>
              <a:rPr lang="en-GB" sz="8000" i="1" dirty="0">
                <a:solidFill>
                  <a:srgbClr val="0070C0"/>
                </a:solidFill>
                <a:ea typeface="Times New Roman" panose="02020603050405020304" pitchFamily="18" charset="0"/>
              </a:rPr>
              <a:t> в </a:t>
            </a:r>
            <a:r>
              <a:rPr lang="en-GB" sz="8000" i="1" dirty="0" err="1">
                <a:solidFill>
                  <a:srgbClr val="0070C0"/>
                </a:solidFill>
                <a:ea typeface="Times New Roman" panose="02020603050405020304" pitchFamily="18" charset="0"/>
              </a:rPr>
              <a:t>регистъра</a:t>
            </a:r>
            <a:r>
              <a:rPr lang="en-GB" sz="8000" i="1" dirty="0">
                <a:solidFill>
                  <a:srgbClr val="0070C0"/>
                </a:solidFill>
                <a:ea typeface="Times New Roman" panose="02020603050405020304" pitchFamily="18" charset="0"/>
              </a:rPr>
              <a:t>, </a:t>
            </a:r>
            <a:r>
              <a:rPr lang="en-GB" sz="8000" i="1" dirty="0" err="1">
                <a:solidFill>
                  <a:srgbClr val="0070C0"/>
                </a:solidFill>
                <a:ea typeface="Times New Roman" panose="02020603050405020304" pitchFamily="18" charset="0"/>
              </a:rPr>
              <a:t>съхраняването</a:t>
            </a:r>
            <a:r>
              <a:rPr lang="en-GB" sz="8000" i="1" dirty="0">
                <a:solidFill>
                  <a:srgbClr val="0070C0"/>
                </a:solidFill>
                <a:ea typeface="Times New Roman" panose="02020603050405020304" pitchFamily="18" charset="0"/>
              </a:rPr>
              <a:t> </a:t>
            </a:r>
            <a:r>
              <a:rPr lang="en-GB" sz="8000" i="1" dirty="0" err="1">
                <a:solidFill>
                  <a:srgbClr val="0070C0"/>
                </a:solidFill>
                <a:ea typeface="Times New Roman" panose="02020603050405020304" pitchFamily="18" charset="0"/>
              </a:rPr>
              <a:t>на</a:t>
            </a:r>
            <a:r>
              <a:rPr lang="en-GB" sz="8000" i="1" dirty="0">
                <a:solidFill>
                  <a:srgbClr val="0070C0"/>
                </a:solidFill>
                <a:ea typeface="Times New Roman" panose="02020603050405020304" pitchFamily="18" charset="0"/>
              </a:rPr>
              <a:t> </a:t>
            </a:r>
            <a:r>
              <a:rPr lang="en-GB" sz="8000" i="1" dirty="0" err="1">
                <a:solidFill>
                  <a:srgbClr val="0070C0"/>
                </a:solidFill>
                <a:ea typeface="Times New Roman" panose="02020603050405020304" pitchFamily="18" charset="0"/>
              </a:rPr>
              <a:t>документите</a:t>
            </a:r>
            <a:r>
              <a:rPr lang="en-GB" sz="8000" i="1" dirty="0">
                <a:solidFill>
                  <a:srgbClr val="0070C0"/>
                </a:solidFill>
                <a:ea typeface="Times New Roman" panose="02020603050405020304" pitchFamily="18" charset="0"/>
              </a:rPr>
              <a:t> и </a:t>
            </a:r>
            <a:r>
              <a:rPr lang="en-GB" sz="8000" i="1" dirty="0" err="1">
                <a:solidFill>
                  <a:srgbClr val="0070C0"/>
                </a:solidFill>
                <a:ea typeface="Times New Roman" panose="02020603050405020304" pitchFamily="18" charset="0"/>
              </a:rPr>
              <a:t>даването</a:t>
            </a:r>
            <a:r>
              <a:rPr lang="en-GB" sz="8000" i="1" dirty="0">
                <a:solidFill>
                  <a:srgbClr val="0070C0"/>
                </a:solidFill>
                <a:ea typeface="Times New Roman" panose="02020603050405020304" pitchFamily="18" charset="0"/>
              </a:rPr>
              <a:t> </a:t>
            </a:r>
            <a:r>
              <a:rPr lang="en-GB" sz="8000" i="1" dirty="0" err="1">
                <a:solidFill>
                  <a:srgbClr val="0070C0"/>
                </a:solidFill>
                <a:ea typeface="Times New Roman" panose="02020603050405020304" pitchFamily="18" charset="0"/>
              </a:rPr>
              <a:t>на</a:t>
            </a:r>
            <a:r>
              <a:rPr lang="en-GB" sz="8000" i="1" dirty="0">
                <a:solidFill>
                  <a:srgbClr val="0070C0"/>
                </a:solidFill>
                <a:ea typeface="Times New Roman" panose="02020603050405020304" pitchFamily="18" charset="0"/>
              </a:rPr>
              <a:t> </a:t>
            </a:r>
            <a:r>
              <a:rPr lang="en-GB" sz="8000" i="1" dirty="0" err="1">
                <a:solidFill>
                  <a:srgbClr val="0070C0"/>
                </a:solidFill>
                <a:ea typeface="Times New Roman" panose="02020603050405020304" pitchFamily="18" charset="0"/>
              </a:rPr>
              <a:t>справки</a:t>
            </a:r>
            <a:r>
              <a:rPr lang="en-GB" sz="8000" i="1" dirty="0">
                <a:solidFill>
                  <a:srgbClr val="0070C0"/>
                </a:solidFill>
                <a:ea typeface="Times New Roman" panose="02020603050405020304" pitchFamily="18" charset="0"/>
              </a:rPr>
              <a:t> </a:t>
            </a:r>
            <a:r>
              <a:rPr lang="en-GB" sz="8000" i="1" dirty="0" err="1">
                <a:solidFill>
                  <a:srgbClr val="0070C0"/>
                </a:solidFill>
                <a:ea typeface="Times New Roman" panose="02020603050405020304" pitchFamily="18" charset="0"/>
              </a:rPr>
              <a:t>се</a:t>
            </a:r>
            <a:r>
              <a:rPr lang="en-GB" sz="8000" i="1" dirty="0">
                <a:solidFill>
                  <a:srgbClr val="0070C0"/>
                </a:solidFill>
                <a:ea typeface="Times New Roman" panose="02020603050405020304" pitchFamily="18" charset="0"/>
              </a:rPr>
              <a:t> </a:t>
            </a:r>
            <a:r>
              <a:rPr lang="en-GB" sz="8000" i="1" dirty="0" err="1">
                <a:solidFill>
                  <a:srgbClr val="0070C0"/>
                </a:solidFill>
                <a:ea typeface="Times New Roman" panose="02020603050405020304" pitchFamily="18" charset="0"/>
              </a:rPr>
              <a:t>извършват</a:t>
            </a:r>
            <a:r>
              <a:rPr lang="en-GB" sz="8000" i="1" dirty="0">
                <a:solidFill>
                  <a:srgbClr val="0070C0"/>
                </a:solidFill>
                <a:ea typeface="Times New Roman" panose="02020603050405020304" pitchFamily="18" charset="0"/>
              </a:rPr>
              <a:t> </a:t>
            </a:r>
            <a:r>
              <a:rPr lang="en-GB" sz="8000" i="1" dirty="0" err="1">
                <a:solidFill>
                  <a:srgbClr val="0070C0"/>
                </a:solidFill>
                <a:ea typeface="Times New Roman" panose="02020603050405020304" pitchFamily="18" charset="0"/>
              </a:rPr>
              <a:t>от</a:t>
            </a:r>
            <a:r>
              <a:rPr lang="en-GB" sz="8000" i="1" dirty="0">
                <a:solidFill>
                  <a:srgbClr val="0070C0"/>
                </a:solidFill>
                <a:ea typeface="Times New Roman" panose="02020603050405020304" pitchFamily="18" charset="0"/>
              </a:rPr>
              <a:t> </a:t>
            </a:r>
            <a:r>
              <a:rPr lang="en-GB" sz="8000" i="1" dirty="0" err="1">
                <a:solidFill>
                  <a:srgbClr val="0070C0"/>
                </a:solidFill>
                <a:ea typeface="Times New Roman" panose="02020603050405020304" pitchFamily="18" charset="0"/>
              </a:rPr>
              <a:t>длъжностни</a:t>
            </a:r>
            <a:r>
              <a:rPr lang="en-GB" sz="8000" i="1" dirty="0">
                <a:solidFill>
                  <a:srgbClr val="0070C0"/>
                </a:solidFill>
                <a:ea typeface="Times New Roman" panose="02020603050405020304" pitchFamily="18" charset="0"/>
              </a:rPr>
              <a:t> </a:t>
            </a:r>
            <a:r>
              <a:rPr lang="en-GB" sz="8000" i="1" dirty="0" err="1">
                <a:solidFill>
                  <a:srgbClr val="0070C0"/>
                </a:solidFill>
                <a:ea typeface="Times New Roman" panose="02020603050405020304" pitchFamily="18" charset="0"/>
              </a:rPr>
              <a:t>лица</a:t>
            </a:r>
            <a:r>
              <a:rPr lang="en-GB" sz="8000" i="1" dirty="0">
                <a:solidFill>
                  <a:srgbClr val="0070C0"/>
                </a:solidFill>
                <a:ea typeface="Times New Roman" panose="02020603050405020304" pitchFamily="18" charset="0"/>
              </a:rPr>
              <a:t>, </a:t>
            </a:r>
            <a:r>
              <a:rPr lang="en-GB" sz="8000" b="1" i="1" dirty="0" err="1">
                <a:solidFill>
                  <a:srgbClr val="7030A0"/>
                </a:solidFill>
                <a:ea typeface="Times New Roman" panose="02020603050405020304" pitchFamily="18" charset="0"/>
              </a:rPr>
              <a:t>оправомощени</a:t>
            </a:r>
            <a:r>
              <a:rPr lang="en-GB" sz="8000" i="1" dirty="0">
                <a:solidFill>
                  <a:srgbClr val="7030A0"/>
                </a:solidFill>
                <a:ea typeface="Times New Roman" panose="02020603050405020304" pitchFamily="18" charset="0"/>
              </a:rPr>
              <a:t> </a:t>
            </a:r>
            <a:r>
              <a:rPr lang="en-GB" sz="8000" i="1" dirty="0" err="1">
                <a:solidFill>
                  <a:srgbClr val="0070C0"/>
                </a:solidFill>
                <a:ea typeface="Times New Roman" panose="02020603050405020304" pitchFamily="18" charset="0"/>
              </a:rPr>
              <a:t>от</a:t>
            </a:r>
            <a:r>
              <a:rPr lang="en-GB" sz="8000" i="1" dirty="0">
                <a:solidFill>
                  <a:srgbClr val="0070C0"/>
                </a:solidFill>
                <a:ea typeface="Times New Roman" panose="02020603050405020304" pitchFamily="18" charset="0"/>
              </a:rPr>
              <a:t> </a:t>
            </a:r>
            <a:r>
              <a:rPr lang="en-GB" sz="8000" i="1" dirty="0" err="1">
                <a:solidFill>
                  <a:srgbClr val="0070C0"/>
                </a:solidFill>
                <a:ea typeface="Times New Roman" panose="02020603050405020304" pitchFamily="18" charset="0"/>
              </a:rPr>
              <a:t>министъра</a:t>
            </a:r>
            <a:r>
              <a:rPr lang="en-GB" sz="8000" i="1" dirty="0">
                <a:solidFill>
                  <a:srgbClr val="0070C0"/>
                </a:solidFill>
                <a:ea typeface="Times New Roman" panose="02020603050405020304" pitchFamily="18" charset="0"/>
              </a:rPr>
              <a:t> </a:t>
            </a:r>
            <a:r>
              <a:rPr lang="en-GB" sz="8000" i="1" dirty="0" err="1">
                <a:solidFill>
                  <a:srgbClr val="0070C0"/>
                </a:solidFill>
                <a:ea typeface="Times New Roman" panose="02020603050405020304" pitchFamily="18" charset="0"/>
              </a:rPr>
              <a:t>на</a:t>
            </a:r>
            <a:r>
              <a:rPr lang="en-GB" sz="8000" i="1" dirty="0">
                <a:solidFill>
                  <a:srgbClr val="0070C0"/>
                </a:solidFill>
                <a:ea typeface="Times New Roman" panose="02020603050405020304" pitchFamily="18" charset="0"/>
              </a:rPr>
              <a:t> </a:t>
            </a:r>
            <a:r>
              <a:rPr lang="en-GB" sz="8000" i="1" dirty="0" err="1">
                <a:solidFill>
                  <a:srgbClr val="0070C0"/>
                </a:solidFill>
                <a:ea typeface="Times New Roman" panose="02020603050405020304" pitchFamily="18" charset="0"/>
              </a:rPr>
              <a:t>околната</a:t>
            </a:r>
            <a:r>
              <a:rPr lang="en-GB" sz="8000" i="1" dirty="0">
                <a:solidFill>
                  <a:srgbClr val="0070C0"/>
                </a:solidFill>
                <a:ea typeface="Times New Roman" panose="02020603050405020304" pitchFamily="18" charset="0"/>
              </a:rPr>
              <a:t> </a:t>
            </a:r>
            <a:r>
              <a:rPr lang="en-GB" sz="8000" i="1" dirty="0" err="1">
                <a:solidFill>
                  <a:srgbClr val="0070C0"/>
                </a:solidFill>
                <a:ea typeface="Times New Roman" panose="02020603050405020304" pitchFamily="18" charset="0"/>
              </a:rPr>
              <a:t>среда</a:t>
            </a:r>
            <a:r>
              <a:rPr lang="en-GB" sz="8000" i="1" dirty="0">
                <a:solidFill>
                  <a:srgbClr val="0070C0"/>
                </a:solidFill>
                <a:ea typeface="Times New Roman" panose="02020603050405020304" pitchFamily="18" charset="0"/>
              </a:rPr>
              <a:t> и </a:t>
            </a:r>
            <a:r>
              <a:rPr lang="en-GB" sz="8000" i="1" dirty="0" err="1">
                <a:solidFill>
                  <a:srgbClr val="0070C0"/>
                </a:solidFill>
                <a:ea typeface="Times New Roman" panose="02020603050405020304" pitchFamily="18" charset="0"/>
              </a:rPr>
              <a:t>водите</a:t>
            </a:r>
            <a:r>
              <a:rPr lang="en-GB" sz="8000" i="1" dirty="0" smtClean="0">
                <a:solidFill>
                  <a:srgbClr val="0070C0"/>
                </a:solidFill>
                <a:ea typeface="Times New Roman" panose="02020603050405020304" pitchFamily="18" charset="0"/>
              </a:rPr>
              <a:t>.“</a:t>
            </a:r>
            <a:endParaRPr lang="en-US" sz="8000" i="1" dirty="0">
              <a:solidFill>
                <a:srgbClr val="0070C0"/>
              </a:solidFill>
              <a:ea typeface="Times New Roman" panose="02020603050405020304" pitchFamily="18" charset="0"/>
            </a:endParaRPr>
          </a:p>
          <a:p>
            <a:pPr marL="0" indent="0" algn="just">
              <a:buNone/>
              <a:tabLst>
                <a:tab pos="630555" algn="l"/>
              </a:tabLst>
            </a:pPr>
            <a:r>
              <a:rPr lang="bg-BG" sz="8000" dirty="0">
                <a:ea typeface="Times New Roman" panose="02020603050405020304" pitchFamily="18" charset="0"/>
              </a:rPr>
              <a:t> </a:t>
            </a:r>
            <a:endParaRPr lang="en-US" sz="8000" dirty="0">
              <a:ea typeface="Times New Roman" panose="02020603050405020304" pitchFamily="18" charset="0"/>
            </a:endParaRPr>
          </a:p>
          <a:p>
            <a:pPr algn="just"/>
            <a:r>
              <a:rPr lang="bg-BG" sz="8000" i="1" dirty="0" smtClean="0">
                <a:solidFill>
                  <a:srgbClr val="0070C0"/>
                </a:solidFill>
                <a:ea typeface="Times New Roman" panose="02020603050405020304" pitchFamily="18" charset="0"/>
              </a:rPr>
              <a:t>2.2. </a:t>
            </a:r>
            <a:r>
              <a:rPr lang="bg-BG" sz="8000" i="1" dirty="0" smtClean="0">
                <a:solidFill>
                  <a:srgbClr val="7030A0"/>
                </a:solidFill>
                <a:ea typeface="Times New Roman" panose="02020603050405020304" pitchFamily="18" charset="0"/>
              </a:rPr>
              <a:t>В чл.4</a:t>
            </a:r>
            <a:r>
              <a:rPr lang="bg-BG" sz="8000" i="1" dirty="0">
                <a:solidFill>
                  <a:srgbClr val="7030A0"/>
                </a:solidFill>
                <a:ea typeface="Times New Roman" panose="02020603050405020304" pitchFamily="18" charset="0"/>
              </a:rPr>
              <a:t>, </a:t>
            </a:r>
            <a:r>
              <a:rPr lang="bg-BG" sz="8000" i="1" dirty="0" smtClean="0">
                <a:solidFill>
                  <a:srgbClr val="7030A0"/>
                </a:solidFill>
                <a:ea typeface="Times New Roman" panose="02020603050405020304" pitchFamily="18" charset="0"/>
              </a:rPr>
              <a:t>т.4 </a:t>
            </a:r>
            <a:r>
              <a:rPr lang="bg-BG" sz="8000" i="1" dirty="0">
                <a:solidFill>
                  <a:srgbClr val="0070C0"/>
                </a:solidFill>
                <a:ea typeface="Times New Roman" panose="02020603050405020304" pitchFamily="18" charset="0"/>
              </a:rPr>
              <a:t>се изменя така: </a:t>
            </a:r>
            <a:endParaRPr lang="en-US" sz="8000" i="1" dirty="0">
              <a:solidFill>
                <a:srgbClr val="0070C0"/>
              </a:solidFill>
              <a:ea typeface="Times New Roman" panose="02020603050405020304" pitchFamily="18" charset="0"/>
            </a:endParaRPr>
          </a:p>
          <a:p>
            <a:pPr algn="just"/>
            <a:r>
              <a:rPr lang="bg-BG" sz="8000" i="1" dirty="0">
                <a:solidFill>
                  <a:srgbClr val="0070C0"/>
                </a:solidFill>
                <a:highlight>
                  <a:srgbClr val="FFFFFF"/>
                </a:highlight>
                <a:ea typeface="Times New Roman" panose="02020603050405020304" pitchFamily="18" charset="0"/>
              </a:rPr>
              <a:t>„</a:t>
            </a:r>
            <a:r>
              <a:rPr lang="en-GB" sz="8000" i="1" dirty="0">
                <a:solidFill>
                  <a:srgbClr val="0070C0"/>
                </a:solidFill>
                <a:highlight>
                  <a:srgbClr val="FFFFFF"/>
                </a:highlight>
                <a:ea typeface="Times New Roman" panose="02020603050405020304" pitchFamily="18" charset="0"/>
              </a:rPr>
              <a:t>4. </a:t>
            </a:r>
            <a:r>
              <a:rPr lang="en-GB" sz="8000" i="1" dirty="0" err="1">
                <a:solidFill>
                  <a:srgbClr val="0070C0"/>
                </a:solidFill>
                <a:highlight>
                  <a:srgbClr val="FFFFFF"/>
                </a:highlight>
                <a:ea typeface="Times New Roman" panose="02020603050405020304" pitchFamily="18" charset="0"/>
              </a:rPr>
              <a:t>местоположение</a:t>
            </a:r>
            <a:r>
              <a:rPr lang="en-GB" sz="8000" i="1" dirty="0">
                <a:solidFill>
                  <a:srgbClr val="0070C0"/>
                </a:solidFill>
                <a:highlight>
                  <a:srgbClr val="FFFFFF"/>
                </a:highlight>
                <a:ea typeface="Times New Roman" panose="02020603050405020304" pitchFamily="18" charset="0"/>
              </a:rPr>
              <a:t> </a:t>
            </a:r>
            <a:r>
              <a:rPr lang="en-GB" sz="8000" i="1" dirty="0" err="1">
                <a:solidFill>
                  <a:srgbClr val="0070C0"/>
                </a:solidFill>
                <a:highlight>
                  <a:srgbClr val="FFFFFF"/>
                </a:highlight>
                <a:ea typeface="Times New Roman" panose="02020603050405020304" pitchFamily="18" charset="0"/>
              </a:rPr>
              <a:t>на</a:t>
            </a:r>
            <a:r>
              <a:rPr lang="bg-BG" sz="8000" i="1" dirty="0">
                <a:solidFill>
                  <a:srgbClr val="0070C0"/>
                </a:solidFill>
                <a:highlight>
                  <a:srgbClr val="FFFFFF"/>
                </a:highlight>
                <a:ea typeface="Times New Roman" panose="02020603050405020304" pitchFamily="18" charset="0"/>
              </a:rPr>
              <a:t>:</a:t>
            </a:r>
            <a:endParaRPr lang="en-US" sz="8000" i="1" dirty="0">
              <a:solidFill>
                <a:srgbClr val="0070C0"/>
              </a:solidFill>
              <a:ea typeface="Times New Roman" panose="02020603050405020304" pitchFamily="18" charset="0"/>
            </a:endParaRPr>
          </a:p>
          <a:p>
            <a:pPr algn="just"/>
            <a:r>
              <a:rPr lang="en-GB" sz="8000" i="1" dirty="0">
                <a:solidFill>
                  <a:srgbClr val="0070C0"/>
                </a:solidFill>
                <a:highlight>
                  <a:srgbClr val="FFFFFF"/>
                </a:highlight>
                <a:ea typeface="Times New Roman" panose="02020603050405020304" pitchFamily="18" charset="0"/>
              </a:rPr>
              <a:t>а) </a:t>
            </a:r>
            <a:r>
              <a:rPr lang="en-GB" sz="8000" i="1" dirty="0" err="1">
                <a:solidFill>
                  <a:srgbClr val="7030A0"/>
                </a:solidFill>
                <a:highlight>
                  <a:srgbClr val="FFFFFF"/>
                </a:highlight>
                <a:ea typeface="Times New Roman" panose="02020603050405020304" pitchFamily="18" charset="0"/>
              </a:rPr>
              <a:t>площадката</a:t>
            </a:r>
            <a:r>
              <a:rPr lang="en-GB" sz="8000" i="1" dirty="0">
                <a:solidFill>
                  <a:srgbClr val="7030A0"/>
                </a:solidFill>
                <a:highlight>
                  <a:srgbClr val="FFFFFF"/>
                </a:highlight>
                <a:ea typeface="Times New Roman" panose="02020603050405020304" pitchFamily="18" charset="0"/>
              </a:rPr>
              <a:t>/</a:t>
            </a:r>
            <a:r>
              <a:rPr lang="en-GB" sz="8000" i="1" dirty="0" err="1">
                <a:solidFill>
                  <a:srgbClr val="7030A0"/>
                </a:solidFill>
                <a:highlight>
                  <a:srgbClr val="FFFFFF"/>
                </a:highlight>
                <a:ea typeface="Times New Roman" panose="02020603050405020304" pitchFamily="18" charset="0"/>
              </a:rPr>
              <a:t>площадките</a:t>
            </a:r>
            <a:r>
              <a:rPr lang="en-GB" sz="8000" i="1" dirty="0">
                <a:solidFill>
                  <a:srgbClr val="7030A0"/>
                </a:solidFill>
                <a:highlight>
                  <a:srgbClr val="FFFFFF"/>
                </a:highlight>
                <a:ea typeface="Times New Roman" panose="02020603050405020304" pitchFamily="18" charset="0"/>
              </a:rPr>
              <a:t> </a:t>
            </a:r>
            <a:r>
              <a:rPr lang="en-GB" sz="8000" i="1" dirty="0" err="1">
                <a:solidFill>
                  <a:srgbClr val="7030A0"/>
                </a:solidFill>
                <a:highlight>
                  <a:srgbClr val="FFFFFF"/>
                </a:highlight>
                <a:ea typeface="Times New Roman" panose="02020603050405020304" pitchFamily="18" charset="0"/>
              </a:rPr>
              <a:t>за</a:t>
            </a:r>
            <a:r>
              <a:rPr lang="en-GB" sz="8000" i="1" dirty="0">
                <a:solidFill>
                  <a:srgbClr val="7030A0"/>
                </a:solidFill>
                <a:highlight>
                  <a:srgbClr val="FFFFFF"/>
                </a:highlight>
                <a:ea typeface="Times New Roman" panose="02020603050405020304" pitchFamily="18" charset="0"/>
              </a:rPr>
              <a:t> </a:t>
            </a:r>
            <a:r>
              <a:rPr lang="en-GB" sz="8000" i="1" dirty="0" err="1">
                <a:solidFill>
                  <a:srgbClr val="7030A0"/>
                </a:solidFill>
                <a:highlight>
                  <a:srgbClr val="FFFFFF"/>
                </a:highlight>
                <a:ea typeface="Times New Roman" panose="02020603050405020304" pitchFamily="18" charset="0"/>
              </a:rPr>
              <a:t>дейност</a:t>
            </a:r>
            <a:r>
              <a:rPr lang="en-GB" sz="8000" i="1" dirty="0">
                <a:solidFill>
                  <a:srgbClr val="7030A0"/>
                </a:solidFill>
                <a:highlight>
                  <a:srgbClr val="FFFFFF"/>
                </a:highlight>
                <a:ea typeface="Times New Roman" panose="02020603050405020304" pitchFamily="18" charset="0"/>
              </a:rPr>
              <a:t> </a:t>
            </a:r>
            <a:r>
              <a:rPr lang="en-GB" sz="8000" i="1" dirty="0" err="1">
                <a:solidFill>
                  <a:srgbClr val="7030A0"/>
                </a:solidFill>
                <a:highlight>
                  <a:srgbClr val="FFFFFF"/>
                </a:highlight>
                <a:ea typeface="Times New Roman" panose="02020603050405020304" pitchFamily="18" charset="0"/>
              </a:rPr>
              <a:t>по</a:t>
            </a:r>
            <a:r>
              <a:rPr lang="en-GB" sz="8000" i="1" dirty="0">
                <a:solidFill>
                  <a:srgbClr val="7030A0"/>
                </a:solidFill>
                <a:highlight>
                  <a:srgbClr val="FFFFFF"/>
                </a:highlight>
                <a:ea typeface="Times New Roman" panose="02020603050405020304" pitchFamily="18" charset="0"/>
              </a:rPr>
              <a:t> </a:t>
            </a:r>
            <a:r>
              <a:rPr lang="en-GB" sz="8000" i="1" dirty="0" err="1">
                <a:solidFill>
                  <a:srgbClr val="7030A0"/>
                </a:solidFill>
                <a:highlight>
                  <a:srgbClr val="FFFFFF"/>
                </a:highlight>
                <a:ea typeface="Times New Roman" panose="02020603050405020304" pitchFamily="18" charset="0"/>
              </a:rPr>
              <a:t>приложение</a:t>
            </a:r>
            <a:r>
              <a:rPr lang="en-GB" sz="8000" i="1" dirty="0">
                <a:solidFill>
                  <a:srgbClr val="7030A0"/>
                </a:solidFill>
                <a:highlight>
                  <a:srgbClr val="FFFFFF"/>
                </a:highlight>
                <a:ea typeface="Times New Roman" panose="02020603050405020304" pitchFamily="18" charset="0"/>
              </a:rPr>
              <a:t> №1 </a:t>
            </a:r>
            <a:r>
              <a:rPr lang="en-GB" sz="8000" i="1" dirty="0" err="1">
                <a:solidFill>
                  <a:srgbClr val="7030A0"/>
                </a:solidFill>
                <a:highlight>
                  <a:srgbClr val="FFFFFF"/>
                </a:highlight>
                <a:ea typeface="Times New Roman" panose="02020603050405020304" pitchFamily="18" charset="0"/>
              </a:rPr>
              <a:t>към</a:t>
            </a:r>
            <a:r>
              <a:rPr lang="en-GB" sz="8000" i="1" dirty="0">
                <a:solidFill>
                  <a:srgbClr val="7030A0"/>
                </a:solidFill>
                <a:highlight>
                  <a:srgbClr val="FFFFFF"/>
                </a:highlight>
                <a:ea typeface="Times New Roman" panose="02020603050405020304" pitchFamily="18" charset="0"/>
              </a:rPr>
              <a:t> ЗОПОЕЩ </a:t>
            </a:r>
            <a:r>
              <a:rPr lang="en-GB" sz="8000" i="1" dirty="0">
                <a:solidFill>
                  <a:srgbClr val="0070C0"/>
                </a:solidFill>
                <a:highlight>
                  <a:srgbClr val="FFFFFF"/>
                </a:highlight>
                <a:ea typeface="Times New Roman" panose="02020603050405020304" pitchFamily="18" charset="0"/>
              </a:rPr>
              <a:t>(</a:t>
            </a:r>
            <a:r>
              <a:rPr lang="en-GB" sz="8000" i="1" dirty="0" err="1">
                <a:solidFill>
                  <a:srgbClr val="0070C0"/>
                </a:solidFill>
                <a:highlight>
                  <a:srgbClr val="FFFFFF"/>
                </a:highlight>
                <a:ea typeface="Times New Roman" panose="02020603050405020304" pitchFamily="18" charset="0"/>
              </a:rPr>
              <a:t>ако</a:t>
            </a:r>
            <a:r>
              <a:rPr lang="en-GB" sz="8000" i="1" dirty="0">
                <a:solidFill>
                  <a:srgbClr val="0070C0"/>
                </a:solidFill>
                <a:highlight>
                  <a:srgbClr val="FFFFFF"/>
                </a:highlight>
                <a:ea typeface="Times New Roman" panose="02020603050405020304" pitchFamily="18" charset="0"/>
              </a:rPr>
              <a:t> е </a:t>
            </a:r>
            <a:r>
              <a:rPr lang="en-GB" sz="8000" i="1" dirty="0" err="1">
                <a:solidFill>
                  <a:srgbClr val="0070C0"/>
                </a:solidFill>
                <a:highlight>
                  <a:srgbClr val="FFFFFF"/>
                </a:highlight>
                <a:ea typeface="Times New Roman" panose="02020603050405020304" pitchFamily="18" charset="0"/>
              </a:rPr>
              <a:t>приложимо</a:t>
            </a:r>
            <a:r>
              <a:rPr lang="en-GB" sz="8000" i="1" dirty="0">
                <a:solidFill>
                  <a:srgbClr val="0070C0"/>
                </a:solidFill>
                <a:highlight>
                  <a:srgbClr val="FFFFFF"/>
                </a:highlight>
                <a:ea typeface="Times New Roman" panose="02020603050405020304" pitchFamily="18" charset="0"/>
              </a:rPr>
              <a:t>); </a:t>
            </a:r>
            <a:endParaRPr lang="bg-BG" sz="8000" i="1" dirty="0" smtClean="0">
              <a:solidFill>
                <a:srgbClr val="0070C0"/>
              </a:solidFill>
              <a:highlight>
                <a:srgbClr val="FFFFFF"/>
              </a:highlight>
              <a:ea typeface="Times New Roman" panose="02020603050405020304" pitchFamily="18" charset="0"/>
            </a:endParaRPr>
          </a:p>
          <a:p>
            <a:pPr marL="0" indent="0" algn="just">
              <a:buNone/>
            </a:pPr>
            <a:r>
              <a:rPr lang="bg-BG" sz="8000" i="1" dirty="0">
                <a:solidFill>
                  <a:srgbClr val="0070C0"/>
                </a:solidFill>
                <a:highlight>
                  <a:srgbClr val="FFFFFF"/>
                </a:highlight>
                <a:ea typeface="Times New Roman" panose="02020603050405020304" pitchFamily="18" charset="0"/>
              </a:rPr>
              <a:t>	</a:t>
            </a:r>
            <a:r>
              <a:rPr lang="en-GB" sz="8000" i="1" dirty="0" err="1" smtClean="0">
                <a:solidFill>
                  <a:srgbClr val="0070C0"/>
                </a:solidFill>
                <a:highlight>
                  <a:srgbClr val="FFFFFF"/>
                </a:highlight>
                <a:ea typeface="Times New Roman" panose="02020603050405020304" pitchFamily="18" charset="0"/>
              </a:rPr>
              <a:t>или</a:t>
            </a:r>
            <a:endParaRPr lang="en-US" sz="8000" i="1" dirty="0">
              <a:solidFill>
                <a:srgbClr val="0070C0"/>
              </a:solidFill>
              <a:ea typeface="Times New Roman" panose="02020603050405020304" pitchFamily="18" charset="0"/>
            </a:endParaRPr>
          </a:p>
          <a:p>
            <a:pPr algn="just"/>
            <a:r>
              <a:rPr lang="en-GB" sz="8000" i="1" dirty="0">
                <a:solidFill>
                  <a:srgbClr val="0070C0"/>
                </a:solidFill>
                <a:highlight>
                  <a:srgbClr val="FFFFFF"/>
                </a:highlight>
                <a:ea typeface="Times New Roman" panose="02020603050405020304" pitchFamily="18" charset="0"/>
              </a:rPr>
              <a:t>б) </a:t>
            </a:r>
            <a:r>
              <a:rPr lang="en-GB" sz="8000" i="1" dirty="0" err="1" smtClean="0">
                <a:solidFill>
                  <a:srgbClr val="7030A0"/>
                </a:solidFill>
                <a:highlight>
                  <a:srgbClr val="FFFFFF"/>
                </a:highlight>
                <a:ea typeface="Times New Roman" panose="02020603050405020304" pitchFamily="18" charset="0"/>
              </a:rPr>
              <a:t>площите</a:t>
            </a:r>
            <a:r>
              <a:rPr lang="bg-BG" sz="8000" i="1" dirty="0" smtClean="0">
                <a:solidFill>
                  <a:srgbClr val="7030A0"/>
                </a:solidFill>
                <a:highlight>
                  <a:srgbClr val="FFFFFF"/>
                </a:highlight>
                <a:ea typeface="Times New Roman" panose="02020603050405020304" pitchFamily="18" charset="0"/>
              </a:rPr>
              <a:t>, </a:t>
            </a:r>
            <a:r>
              <a:rPr lang="en-GB" sz="8000" i="1" dirty="0" err="1" smtClean="0">
                <a:solidFill>
                  <a:srgbClr val="0070C0"/>
                </a:solidFill>
                <a:highlight>
                  <a:srgbClr val="FFFFFF"/>
                </a:highlight>
                <a:ea typeface="Times New Roman" panose="02020603050405020304" pitchFamily="18" charset="0"/>
              </a:rPr>
              <a:t>на</a:t>
            </a:r>
            <a:r>
              <a:rPr lang="en-GB" sz="8000" i="1" dirty="0" smtClean="0">
                <a:solidFill>
                  <a:srgbClr val="0070C0"/>
                </a:solidFill>
                <a:highlight>
                  <a:srgbClr val="FFFFFF"/>
                </a:highlight>
                <a:ea typeface="Times New Roman" panose="02020603050405020304" pitchFamily="18" charset="0"/>
              </a:rPr>
              <a:t> </a:t>
            </a:r>
            <a:r>
              <a:rPr lang="en-GB" sz="8000" i="1" dirty="0" err="1">
                <a:solidFill>
                  <a:srgbClr val="0070C0"/>
                </a:solidFill>
                <a:highlight>
                  <a:srgbClr val="FFFFFF"/>
                </a:highlight>
                <a:ea typeface="Times New Roman" panose="02020603050405020304" pitchFamily="18" charset="0"/>
              </a:rPr>
              <a:t>които</a:t>
            </a:r>
            <a:r>
              <a:rPr lang="en-GB" sz="8000" i="1" dirty="0">
                <a:solidFill>
                  <a:srgbClr val="0070C0"/>
                </a:solidFill>
                <a:highlight>
                  <a:srgbClr val="FFFFFF"/>
                </a:highlight>
                <a:ea typeface="Times New Roman" panose="02020603050405020304" pitchFamily="18" charset="0"/>
              </a:rPr>
              <a:t> е </a:t>
            </a:r>
            <a:r>
              <a:rPr lang="en-GB" sz="8000" i="1" dirty="0" err="1">
                <a:solidFill>
                  <a:srgbClr val="0070C0"/>
                </a:solidFill>
                <a:highlight>
                  <a:srgbClr val="FFFFFF"/>
                </a:highlight>
                <a:ea typeface="Times New Roman" panose="02020603050405020304" pitchFamily="18" charset="0"/>
              </a:rPr>
              <a:t>разрешена</a:t>
            </a:r>
            <a:r>
              <a:rPr lang="en-GB" sz="8000" i="1" dirty="0">
                <a:solidFill>
                  <a:srgbClr val="0070C0"/>
                </a:solidFill>
                <a:highlight>
                  <a:srgbClr val="FFFFFF"/>
                </a:highlight>
                <a:ea typeface="Times New Roman" panose="02020603050405020304" pitchFamily="18" charset="0"/>
              </a:rPr>
              <a:t> </a:t>
            </a:r>
            <a:r>
              <a:rPr lang="en-GB" sz="8000" i="1" dirty="0" err="1">
                <a:solidFill>
                  <a:srgbClr val="0070C0"/>
                </a:solidFill>
                <a:highlight>
                  <a:srgbClr val="FFFFFF"/>
                </a:highlight>
                <a:ea typeface="Times New Roman" panose="02020603050405020304" pitchFamily="18" charset="0"/>
              </a:rPr>
              <a:t>дейността</a:t>
            </a:r>
            <a:r>
              <a:rPr lang="en-GB" sz="8000" i="1" dirty="0">
                <a:solidFill>
                  <a:srgbClr val="0070C0"/>
                </a:solidFill>
                <a:highlight>
                  <a:srgbClr val="FFFFFF"/>
                </a:highlight>
                <a:ea typeface="Times New Roman" panose="02020603050405020304" pitchFamily="18" charset="0"/>
              </a:rPr>
              <a:t> </a:t>
            </a:r>
            <a:r>
              <a:rPr lang="en-GB" sz="8000" i="1" dirty="0" err="1">
                <a:solidFill>
                  <a:srgbClr val="0070C0"/>
                </a:solidFill>
                <a:highlight>
                  <a:srgbClr val="FFFFFF"/>
                </a:highlight>
                <a:ea typeface="Times New Roman" panose="02020603050405020304" pitchFamily="18" charset="0"/>
              </a:rPr>
              <a:t>освобождаване</a:t>
            </a:r>
            <a:r>
              <a:rPr lang="en-GB" sz="8000" i="1" dirty="0">
                <a:solidFill>
                  <a:srgbClr val="0070C0"/>
                </a:solidFill>
                <a:highlight>
                  <a:srgbClr val="FFFFFF"/>
                </a:highlight>
                <a:ea typeface="Times New Roman" panose="02020603050405020304" pitchFamily="18" charset="0"/>
              </a:rPr>
              <a:t> </a:t>
            </a:r>
            <a:r>
              <a:rPr lang="en-GB" sz="8000" i="1" dirty="0" err="1">
                <a:solidFill>
                  <a:srgbClr val="0070C0"/>
                </a:solidFill>
                <a:highlight>
                  <a:srgbClr val="FFFFFF"/>
                </a:highlight>
                <a:ea typeface="Times New Roman" panose="02020603050405020304" pitchFamily="18" charset="0"/>
              </a:rPr>
              <a:t>на</a:t>
            </a:r>
            <a:r>
              <a:rPr lang="en-GB" sz="8000" i="1" dirty="0">
                <a:solidFill>
                  <a:srgbClr val="0070C0"/>
                </a:solidFill>
                <a:highlight>
                  <a:srgbClr val="FFFFFF"/>
                </a:highlight>
                <a:ea typeface="Times New Roman" panose="02020603050405020304" pitchFamily="18" charset="0"/>
              </a:rPr>
              <a:t> </a:t>
            </a:r>
            <a:r>
              <a:rPr lang="en-GB" sz="8000" i="1" dirty="0" err="1">
                <a:solidFill>
                  <a:srgbClr val="0070C0"/>
                </a:solidFill>
                <a:highlight>
                  <a:srgbClr val="FFFFFF"/>
                </a:highlight>
                <a:ea typeface="Times New Roman" panose="02020603050405020304" pitchFamily="18" charset="0"/>
              </a:rPr>
              <a:t>генетично</a:t>
            </a:r>
            <a:r>
              <a:rPr lang="en-GB" sz="8000" i="1" dirty="0">
                <a:solidFill>
                  <a:srgbClr val="0070C0"/>
                </a:solidFill>
                <a:highlight>
                  <a:srgbClr val="FFFFFF"/>
                </a:highlight>
                <a:ea typeface="Times New Roman" panose="02020603050405020304" pitchFamily="18" charset="0"/>
              </a:rPr>
              <a:t> </a:t>
            </a:r>
            <a:r>
              <a:rPr lang="en-GB" sz="8000" i="1" dirty="0" err="1">
                <a:solidFill>
                  <a:srgbClr val="0070C0"/>
                </a:solidFill>
                <a:highlight>
                  <a:srgbClr val="FFFFFF"/>
                </a:highlight>
                <a:ea typeface="Times New Roman" panose="02020603050405020304" pitchFamily="18" charset="0"/>
              </a:rPr>
              <a:t>модифицирани</a:t>
            </a:r>
            <a:r>
              <a:rPr lang="en-GB" sz="8000" i="1" dirty="0">
                <a:solidFill>
                  <a:srgbClr val="0070C0"/>
                </a:solidFill>
                <a:highlight>
                  <a:srgbClr val="FFFFFF"/>
                </a:highlight>
                <a:ea typeface="Times New Roman" panose="02020603050405020304" pitchFamily="18" charset="0"/>
              </a:rPr>
              <a:t> </a:t>
            </a:r>
            <a:r>
              <a:rPr lang="en-GB" sz="8000" i="1" dirty="0" err="1">
                <a:solidFill>
                  <a:srgbClr val="0070C0"/>
                </a:solidFill>
                <a:highlight>
                  <a:srgbClr val="FFFFFF"/>
                </a:highlight>
                <a:ea typeface="Times New Roman" panose="02020603050405020304" pitchFamily="18" charset="0"/>
              </a:rPr>
              <a:t>организми</a:t>
            </a:r>
            <a:r>
              <a:rPr lang="en-GB" sz="8000" i="1" dirty="0">
                <a:solidFill>
                  <a:srgbClr val="0070C0"/>
                </a:solidFill>
                <a:highlight>
                  <a:srgbClr val="FFFFFF"/>
                </a:highlight>
                <a:ea typeface="Times New Roman" panose="02020603050405020304" pitchFamily="18" charset="0"/>
              </a:rPr>
              <a:t> </a:t>
            </a:r>
            <a:r>
              <a:rPr lang="en-GB" sz="8000" i="1" dirty="0">
                <a:solidFill>
                  <a:srgbClr val="7030A0"/>
                </a:solidFill>
                <a:highlight>
                  <a:srgbClr val="FFFFFF"/>
                </a:highlight>
                <a:ea typeface="Times New Roman" panose="02020603050405020304" pitchFamily="18" charset="0"/>
              </a:rPr>
              <a:t>(ГМО) </a:t>
            </a:r>
            <a:r>
              <a:rPr lang="en-GB" sz="8000" i="1" dirty="0" err="1">
                <a:solidFill>
                  <a:srgbClr val="0070C0"/>
                </a:solidFill>
                <a:highlight>
                  <a:srgbClr val="FFFFFF"/>
                </a:highlight>
                <a:ea typeface="Times New Roman" panose="02020603050405020304" pitchFamily="18" charset="0"/>
              </a:rPr>
              <a:t>по</a:t>
            </a:r>
            <a:r>
              <a:rPr lang="en-GB" sz="8000" i="1" dirty="0">
                <a:solidFill>
                  <a:srgbClr val="0070C0"/>
                </a:solidFill>
                <a:highlight>
                  <a:srgbClr val="FFFFFF"/>
                </a:highlight>
                <a:ea typeface="Times New Roman" panose="02020603050405020304" pitchFamily="18" charset="0"/>
              </a:rPr>
              <a:t> т. 8 </a:t>
            </a:r>
            <a:r>
              <a:rPr lang="en-GB" sz="8000" i="1" dirty="0" err="1">
                <a:solidFill>
                  <a:srgbClr val="0070C0"/>
                </a:solidFill>
                <a:highlight>
                  <a:srgbClr val="FFFFFF"/>
                </a:highlight>
                <a:ea typeface="Times New Roman" panose="02020603050405020304" pitchFamily="18" charset="0"/>
              </a:rPr>
              <a:t>от</a:t>
            </a:r>
            <a:r>
              <a:rPr lang="en-GB" sz="8000" i="1" dirty="0">
                <a:solidFill>
                  <a:srgbClr val="0070C0"/>
                </a:solidFill>
                <a:highlight>
                  <a:srgbClr val="FFFFFF"/>
                </a:highlight>
                <a:ea typeface="Times New Roman" panose="02020603050405020304" pitchFamily="18" charset="0"/>
              </a:rPr>
              <a:t> </a:t>
            </a:r>
            <a:r>
              <a:rPr lang="en-GB" sz="8000" i="1" dirty="0" err="1">
                <a:solidFill>
                  <a:srgbClr val="0070C0"/>
                </a:solidFill>
                <a:highlight>
                  <a:srgbClr val="FFFFFF"/>
                </a:highlight>
                <a:ea typeface="Times New Roman" panose="02020603050405020304" pitchFamily="18" charset="0"/>
              </a:rPr>
              <a:t>приложение</a:t>
            </a:r>
            <a:r>
              <a:rPr lang="en-GB" sz="8000" i="1" dirty="0">
                <a:solidFill>
                  <a:srgbClr val="0070C0"/>
                </a:solidFill>
                <a:highlight>
                  <a:srgbClr val="FFFFFF"/>
                </a:highlight>
                <a:ea typeface="Times New Roman" panose="02020603050405020304" pitchFamily="18" charset="0"/>
              </a:rPr>
              <a:t> №1 </a:t>
            </a:r>
            <a:r>
              <a:rPr lang="en-GB" sz="8000" i="1" dirty="0" err="1">
                <a:solidFill>
                  <a:srgbClr val="0070C0"/>
                </a:solidFill>
                <a:highlight>
                  <a:srgbClr val="FFFFFF"/>
                </a:highlight>
                <a:ea typeface="Times New Roman" panose="02020603050405020304" pitchFamily="18" charset="0"/>
              </a:rPr>
              <a:t>към</a:t>
            </a:r>
            <a:r>
              <a:rPr lang="en-GB" sz="8000" i="1" dirty="0">
                <a:solidFill>
                  <a:srgbClr val="0070C0"/>
                </a:solidFill>
                <a:highlight>
                  <a:srgbClr val="FFFFFF"/>
                </a:highlight>
                <a:ea typeface="Times New Roman" panose="02020603050405020304" pitchFamily="18" charset="0"/>
              </a:rPr>
              <a:t> ЗОПОЕЩ (</a:t>
            </a:r>
            <a:r>
              <a:rPr lang="en-GB" sz="8000" i="1" dirty="0" err="1">
                <a:solidFill>
                  <a:srgbClr val="0070C0"/>
                </a:solidFill>
                <a:highlight>
                  <a:srgbClr val="FFFFFF"/>
                </a:highlight>
                <a:ea typeface="Times New Roman" panose="02020603050405020304" pitchFamily="18" charset="0"/>
              </a:rPr>
              <a:t>ако</a:t>
            </a:r>
            <a:r>
              <a:rPr lang="en-GB" sz="8000" i="1" dirty="0">
                <a:solidFill>
                  <a:srgbClr val="0070C0"/>
                </a:solidFill>
                <a:highlight>
                  <a:srgbClr val="FFFFFF"/>
                </a:highlight>
                <a:ea typeface="Times New Roman" panose="02020603050405020304" pitchFamily="18" charset="0"/>
              </a:rPr>
              <a:t> е </a:t>
            </a:r>
            <a:r>
              <a:rPr lang="en-GB" sz="8000" i="1" dirty="0" err="1">
                <a:solidFill>
                  <a:srgbClr val="0070C0"/>
                </a:solidFill>
                <a:highlight>
                  <a:srgbClr val="FFFFFF"/>
                </a:highlight>
                <a:ea typeface="Times New Roman" panose="02020603050405020304" pitchFamily="18" charset="0"/>
              </a:rPr>
              <a:t>приложимо</a:t>
            </a:r>
            <a:r>
              <a:rPr lang="en-GB" sz="8000" i="1" dirty="0">
                <a:solidFill>
                  <a:srgbClr val="0070C0"/>
                </a:solidFill>
                <a:highlight>
                  <a:srgbClr val="FFFFFF"/>
                </a:highlight>
                <a:ea typeface="Times New Roman" panose="02020603050405020304" pitchFamily="18" charset="0"/>
              </a:rPr>
              <a:t>)</a:t>
            </a:r>
            <a:r>
              <a:rPr lang="bg-BG" sz="8000" i="1" dirty="0">
                <a:solidFill>
                  <a:srgbClr val="0070C0"/>
                </a:solidFill>
                <a:highlight>
                  <a:srgbClr val="FFFFFF"/>
                </a:highlight>
                <a:ea typeface="Times New Roman" panose="02020603050405020304" pitchFamily="18" charset="0"/>
              </a:rPr>
              <a:t>.</a:t>
            </a:r>
            <a:r>
              <a:rPr lang="en-GB" sz="8000" i="1" dirty="0">
                <a:solidFill>
                  <a:srgbClr val="0070C0"/>
                </a:solidFill>
                <a:highlight>
                  <a:srgbClr val="FFFFFF"/>
                </a:highlight>
                <a:ea typeface="Times New Roman" panose="02020603050405020304" pitchFamily="18" charset="0"/>
              </a:rPr>
              <a:t>“</a:t>
            </a:r>
            <a:endParaRPr lang="en-US" sz="8000" i="1" dirty="0">
              <a:solidFill>
                <a:srgbClr val="0070C0"/>
              </a:solidFill>
              <a:ea typeface="Times New Roman" panose="02020603050405020304" pitchFamily="18" charset="0"/>
            </a:endParaRPr>
          </a:p>
          <a:p>
            <a:pPr algn="just"/>
            <a:r>
              <a:rPr lang="en-GB" sz="6800" dirty="0">
                <a:highlight>
                  <a:srgbClr val="FFFFFF"/>
                </a:highlight>
                <a:ea typeface="Times New Roman" panose="02020603050405020304" pitchFamily="18" charset="0"/>
              </a:rPr>
              <a:t> </a:t>
            </a:r>
            <a:endParaRPr lang="en-US" sz="6800" dirty="0">
              <a:ea typeface="Times New Roman" panose="02020603050405020304" pitchFamily="18" charset="0"/>
            </a:endParaRPr>
          </a:p>
          <a:p>
            <a:endParaRPr lang="en-US" dirty="0"/>
          </a:p>
        </p:txBody>
      </p:sp>
    </p:spTree>
    <p:extLst>
      <p:ext uri="{BB962C8B-B14F-4D97-AF65-F5344CB8AC3E}">
        <p14:creationId xmlns:p14="http://schemas.microsoft.com/office/powerpoint/2010/main" val="3167264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876569" cy="1450428"/>
          </a:xfrm>
        </p:spPr>
        <p:txBody>
          <a:bodyPr>
            <a:normAutofit fontScale="90000"/>
          </a:bodyPr>
          <a:lstStyle/>
          <a:p>
            <a:r>
              <a:rPr lang="bg-BG" sz="2200" i="1" dirty="0" smtClean="0">
                <a:solidFill>
                  <a:srgbClr val="0070C0"/>
                </a:solidFill>
              </a:rPr>
              <a:t>	2.3</a:t>
            </a:r>
            <a:r>
              <a:rPr lang="bg-BG" sz="2200" i="1" dirty="0">
                <a:solidFill>
                  <a:srgbClr val="0070C0"/>
                </a:solidFill>
              </a:rPr>
              <a:t>. </a:t>
            </a:r>
            <a:r>
              <a:rPr lang="en-GB" sz="2200" i="1" dirty="0">
                <a:solidFill>
                  <a:srgbClr val="0070C0"/>
                </a:solidFill>
              </a:rPr>
              <a:t>В </a:t>
            </a:r>
            <a:r>
              <a:rPr lang="en-GB" sz="2200" i="1" dirty="0">
                <a:solidFill>
                  <a:srgbClr val="7030A0"/>
                </a:solidFill>
              </a:rPr>
              <a:t>чл.5, т.4,</a:t>
            </a:r>
            <a:r>
              <a:rPr lang="bg-BG" sz="2200" i="1" dirty="0">
                <a:solidFill>
                  <a:srgbClr val="7030A0"/>
                </a:solidFill>
              </a:rPr>
              <a:t> </a:t>
            </a:r>
            <a:r>
              <a:rPr lang="bg-BG" sz="2200" i="1" dirty="0">
                <a:solidFill>
                  <a:srgbClr val="0070C0"/>
                </a:solidFill>
              </a:rPr>
              <a:t>в края запетаята и </a:t>
            </a:r>
            <a:r>
              <a:rPr lang="bg-BG" sz="2200" i="1" dirty="0">
                <a:solidFill>
                  <a:srgbClr val="7030A0"/>
                </a:solidFill>
              </a:rPr>
              <a:t>думите</a:t>
            </a:r>
            <a:r>
              <a:rPr lang="bg-BG" sz="2200" i="1" dirty="0">
                <a:solidFill>
                  <a:srgbClr val="0070C0"/>
                </a:solidFill>
              </a:rPr>
              <a:t> „</a:t>
            </a:r>
            <a:r>
              <a:rPr lang="en-GB" sz="2200" i="1" dirty="0" err="1">
                <a:solidFill>
                  <a:srgbClr val="0070C0"/>
                </a:solidFill>
              </a:rPr>
              <a:t>ако</a:t>
            </a:r>
            <a:r>
              <a:rPr lang="en-GB" sz="2200" i="1" dirty="0">
                <a:solidFill>
                  <a:srgbClr val="0070C0"/>
                </a:solidFill>
              </a:rPr>
              <a:t> е </a:t>
            </a:r>
            <a:r>
              <a:rPr lang="en-GB" sz="2200" i="1" dirty="0" err="1">
                <a:solidFill>
                  <a:srgbClr val="7030A0"/>
                </a:solidFill>
              </a:rPr>
              <a:t>определен</a:t>
            </a:r>
            <a:r>
              <a:rPr lang="en-GB" sz="2200" i="1" dirty="0">
                <a:solidFill>
                  <a:srgbClr val="7030A0"/>
                </a:solidFill>
              </a:rPr>
              <a:t> в </a:t>
            </a:r>
            <a:r>
              <a:rPr lang="en-GB" sz="2200" i="1" dirty="0" err="1">
                <a:solidFill>
                  <a:srgbClr val="7030A0"/>
                </a:solidFill>
              </a:rPr>
              <a:t>съответните</a:t>
            </a:r>
            <a:r>
              <a:rPr lang="en-GB" sz="2200" i="1" dirty="0">
                <a:solidFill>
                  <a:srgbClr val="7030A0"/>
                </a:solidFill>
              </a:rPr>
              <a:t> </a:t>
            </a:r>
            <a:r>
              <a:rPr lang="en-GB" sz="2200" i="1" dirty="0" err="1">
                <a:solidFill>
                  <a:srgbClr val="7030A0"/>
                </a:solidFill>
              </a:rPr>
              <a:t>лицензи</a:t>
            </a:r>
            <a:r>
              <a:rPr lang="en-GB" sz="2200" i="1" dirty="0">
                <a:solidFill>
                  <a:srgbClr val="7030A0"/>
                </a:solidFill>
              </a:rPr>
              <a:t>, </a:t>
            </a:r>
            <a:r>
              <a:rPr lang="en-GB" sz="2200" i="1" dirty="0" err="1">
                <a:solidFill>
                  <a:srgbClr val="7030A0"/>
                </a:solidFill>
              </a:rPr>
              <a:t>разрешителни</a:t>
            </a:r>
            <a:r>
              <a:rPr lang="en-GB" sz="2200" i="1" dirty="0">
                <a:solidFill>
                  <a:srgbClr val="7030A0"/>
                </a:solidFill>
              </a:rPr>
              <a:t>, </a:t>
            </a:r>
            <a:r>
              <a:rPr lang="en-GB" sz="2200" i="1" dirty="0" err="1">
                <a:solidFill>
                  <a:srgbClr val="7030A0"/>
                </a:solidFill>
              </a:rPr>
              <a:t>разрешения</a:t>
            </a:r>
            <a:r>
              <a:rPr lang="en-GB" sz="2200" i="1" dirty="0">
                <a:solidFill>
                  <a:srgbClr val="7030A0"/>
                </a:solidFill>
              </a:rPr>
              <a:t> и </a:t>
            </a:r>
            <a:r>
              <a:rPr lang="en-GB" sz="2200" i="1" dirty="0" err="1">
                <a:solidFill>
                  <a:srgbClr val="7030A0"/>
                </a:solidFill>
              </a:rPr>
              <a:t>удостоверения</a:t>
            </a:r>
            <a:r>
              <a:rPr lang="en-GB" sz="2200" i="1" dirty="0">
                <a:solidFill>
                  <a:srgbClr val="7030A0"/>
                </a:solidFill>
              </a:rPr>
              <a:t> </a:t>
            </a:r>
            <a:r>
              <a:rPr lang="en-GB" sz="2200" i="1" dirty="0" err="1">
                <a:solidFill>
                  <a:srgbClr val="7030A0"/>
                </a:solidFill>
              </a:rPr>
              <a:t>за</a:t>
            </a:r>
            <a:r>
              <a:rPr lang="en-GB" sz="2200" i="1" dirty="0">
                <a:solidFill>
                  <a:srgbClr val="7030A0"/>
                </a:solidFill>
              </a:rPr>
              <a:t> </a:t>
            </a:r>
            <a:r>
              <a:rPr lang="en-GB" sz="2200" i="1" dirty="0" err="1">
                <a:solidFill>
                  <a:srgbClr val="7030A0"/>
                </a:solidFill>
              </a:rPr>
              <a:t>регистрация</a:t>
            </a:r>
            <a:r>
              <a:rPr lang="en-GB" sz="2200" i="1" dirty="0">
                <a:solidFill>
                  <a:srgbClr val="7030A0"/>
                </a:solidFill>
              </a:rPr>
              <a:t> </a:t>
            </a:r>
            <a:r>
              <a:rPr lang="en-GB" sz="2200" i="1" dirty="0" err="1">
                <a:solidFill>
                  <a:srgbClr val="0070C0"/>
                </a:solidFill>
              </a:rPr>
              <a:t>по</a:t>
            </a:r>
            <a:r>
              <a:rPr lang="en-GB" sz="2200" i="1" dirty="0">
                <a:solidFill>
                  <a:srgbClr val="0070C0"/>
                </a:solidFill>
              </a:rPr>
              <a:t> чл.16, ал.1 </a:t>
            </a:r>
            <a:r>
              <a:rPr lang="en-GB" sz="2200" i="1" dirty="0">
                <a:solidFill>
                  <a:srgbClr val="7030A0"/>
                </a:solidFill>
              </a:rPr>
              <a:t>и в </a:t>
            </a:r>
            <a:r>
              <a:rPr lang="en-GB" sz="2200" i="1" dirty="0" err="1">
                <a:solidFill>
                  <a:srgbClr val="7030A0"/>
                </a:solidFill>
              </a:rPr>
              <a:t>приложение</a:t>
            </a:r>
            <a:r>
              <a:rPr lang="en-GB" sz="2200" i="1" dirty="0">
                <a:solidFill>
                  <a:srgbClr val="7030A0"/>
                </a:solidFill>
              </a:rPr>
              <a:t> № 1 </a:t>
            </a:r>
            <a:r>
              <a:rPr lang="en-GB" sz="2200" i="1" dirty="0" err="1">
                <a:solidFill>
                  <a:srgbClr val="0070C0"/>
                </a:solidFill>
              </a:rPr>
              <a:t>към</a:t>
            </a:r>
            <a:r>
              <a:rPr lang="en-GB" sz="2200" i="1" dirty="0">
                <a:solidFill>
                  <a:srgbClr val="0070C0"/>
                </a:solidFill>
              </a:rPr>
              <a:t> ЗОПОЕЩ </a:t>
            </a:r>
            <a:r>
              <a:rPr lang="en-GB" sz="2200" i="1" dirty="0" err="1">
                <a:solidFill>
                  <a:srgbClr val="7030A0"/>
                </a:solidFill>
              </a:rPr>
              <a:t>се</a:t>
            </a:r>
            <a:r>
              <a:rPr lang="en-GB" sz="2200" i="1" dirty="0">
                <a:solidFill>
                  <a:srgbClr val="7030A0"/>
                </a:solidFill>
              </a:rPr>
              <a:t> </a:t>
            </a:r>
            <a:r>
              <a:rPr lang="en-GB" sz="2200" i="1" dirty="0" err="1">
                <a:solidFill>
                  <a:srgbClr val="7030A0"/>
                </a:solidFill>
              </a:rPr>
              <a:t>заличават</a:t>
            </a:r>
            <a:r>
              <a:rPr lang="bg-BG" sz="2200" i="1" dirty="0">
                <a:solidFill>
                  <a:srgbClr val="7030A0"/>
                </a:solidFill>
              </a:rPr>
              <a:t>.</a:t>
            </a:r>
            <a:r>
              <a:rPr lang="en-GB" sz="2200" i="1" dirty="0">
                <a:solidFill>
                  <a:srgbClr val="7030A0"/>
                </a:solidFill>
              </a:rPr>
              <a:t>“ </a:t>
            </a:r>
            <a:r>
              <a:rPr lang="en-US" sz="2400" i="1" dirty="0">
                <a:solidFill>
                  <a:srgbClr val="0070C0"/>
                </a:solidFill>
              </a:rPr>
              <a:t/>
            </a:r>
            <a:br>
              <a:rPr lang="en-US" sz="2400" i="1" dirty="0">
                <a:solidFill>
                  <a:srgbClr val="0070C0"/>
                </a:solidFill>
              </a:rPr>
            </a:br>
            <a:endParaRPr lang="en-US" sz="2400" dirty="0">
              <a:solidFill>
                <a:srgbClr val="0070C0"/>
              </a:solidFill>
              <a:latin typeface="+mn-lt"/>
            </a:endParaRPr>
          </a:p>
        </p:txBody>
      </p:sp>
      <p:sp>
        <p:nvSpPr>
          <p:cNvPr id="3" name="Content Placeholder 2"/>
          <p:cNvSpPr>
            <a:spLocks noGrp="1"/>
          </p:cNvSpPr>
          <p:nvPr>
            <p:ph idx="1"/>
          </p:nvPr>
        </p:nvSpPr>
        <p:spPr>
          <a:xfrm>
            <a:off x="677334" y="2160589"/>
            <a:ext cx="8596668" cy="4183767"/>
          </a:xfrm>
        </p:spPr>
        <p:txBody>
          <a:bodyPr>
            <a:noAutofit/>
          </a:bodyPr>
          <a:lstStyle/>
          <a:p>
            <a:endParaRPr lang="en-US" sz="2000" i="1" dirty="0">
              <a:solidFill>
                <a:srgbClr val="0070C0"/>
              </a:solidFill>
            </a:endParaRPr>
          </a:p>
          <a:p>
            <a:r>
              <a:rPr lang="bg-BG" sz="2000" i="1" dirty="0" smtClean="0">
                <a:solidFill>
                  <a:srgbClr val="0070C0"/>
                </a:solidFill>
              </a:rPr>
              <a:t>2.4</a:t>
            </a:r>
            <a:r>
              <a:rPr lang="bg-BG" sz="2000" i="1" dirty="0">
                <a:solidFill>
                  <a:srgbClr val="0070C0"/>
                </a:solidFill>
              </a:rPr>
              <a:t>. </a:t>
            </a:r>
            <a:r>
              <a:rPr lang="en-GB" sz="2000" i="1" dirty="0">
                <a:solidFill>
                  <a:srgbClr val="0070C0"/>
                </a:solidFill>
              </a:rPr>
              <a:t>В </a:t>
            </a:r>
            <a:r>
              <a:rPr lang="en-GB" sz="2000" i="1" dirty="0">
                <a:solidFill>
                  <a:srgbClr val="7030A0"/>
                </a:solidFill>
              </a:rPr>
              <a:t>чл.6</a:t>
            </a:r>
            <a:r>
              <a:rPr lang="bg-BG" sz="2000" i="1" dirty="0">
                <a:solidFill>
                  <a:srgbClr val="7030A0"/>
                </a:solidFill>
              </a:rPr>
              <a:t> </a:t>
            </a:r>
            <a:r>
              <a:rPr lang="bg-BG" sz="2000" i="1" dirty="0">
                <a:solidFill>
                  <a:srgbClr val="0070C0"/>
                </a:solidFill>
              </a:rPr>
              <a:t>се правят следните изменения и допълнения:</a:t>
            </a:r>
            <a:endParaRPr lang="en-US" sz="2000" i="1" dirty="0">
              <a:solidFill>
                <a:srgbClr val="0070C0"/>
              </a:solidFill>
            </a:endParaRPr>
          </a:p>
          <a:p>
            <a:pPr marL="0" indent="0">
              <a:buNone/>
            </a:pPr>
            <a:r>
              <a:rPr lang="bg-BG" sz="2000" i="1" dirty="0">
                <a:solidFill>
                  <a:srgbClr val="0070C0"/>
                </a:solidFill>
              </a:rPr>
              <a:t>	</a:t>
            </a:r>
            <a:r>
              <a:rPr lang="bg-BG" sz="2000" i="1" dirty="0" smtClean="0">
                <a:solidFill>
                  <a:srgbClr val="0070C0"/>
                </a:solidFill>
              </a:rPr>
              <a:t>1</a:t>
            </a:r>
            <a:r>
              <a:rPr lang="bg-BG" sz="2000" i="1" dirty="0">
                <a:solidFill>
                  <a:srgbClr val="0070C0"/>
                </a:solidFill>
              </a:rPr>
              <a:t>. </a:t>
            </a:r>
            <a:r>
              <a:rPr lang="bg-BG" sz="2000" i="1" dirty="0" smtClean="0">
                <a:solidFill>
                  <a:srgbClr val="7030A0"/>
                </a:solidFill>
              </a:rPr>
              <a:t>в чл.6,</a:t>
            </a:r>
            <a:r>
              <a:rPr lang="en-GB" sz="2000" i="1" dirty="0" smtClean="0">
                <a:solidFill>
                  <a:srgbClr val="7030A0"/>
                </a:solidFill>
              </a:rPr>
              <a:t> </a:t>
            </a:r>
            <a:r>
              <a:rPr lang="en-GB" sz="2000" i="1" dirty="0">
                <a:solidFill>
                  <a:srgbClr val="7030A0"/>
                </a:solidFill>
              </a:rPr>
              <a:t>ал.3</a:t>
            </a:r>
            <a:r>
              <a:rPr lang="en-GB" sz="2000" i="1" dirty="0">
                <a:solidFill>
                  <a:srgbClr val="0070C0"/>
                </a:solidFill>
              </a:rPr>
              <a:t>, </a:t>
            </a:r>
            <a:r>
              <a:rPr lang="en-GB" sz="2000" i="1" dirty="0" err="1">
                <a:solidFill>
                  <a:srgbClr val="0070C0"/>
                </a:solidFill>
              </a:rPr>
              <a:t>изречение</a:t>
            </a:r>
            <a:r>
              <a:rPr lang="en-GB" sz="2000" i="1" dirty="0">
                <a:solidFill>
                  <a:srgbClr val="0070C0"/>
                </a:solidFill>
              </a:rPr>
              <a:t> </a:t>
            </a:r>
            <a:r>
              <a:rPr lang="en-GB" sz="2000" i="1" dirty="0" err="1">
                <a:solidFill>
                  <a:srgbClr val="0070C0"/>
                </a:solidFill>
              </a:rPr>
              <a:t>второ</a:t>
            </a:r>
            <a:r>
              <a:rPr lang="en-GB" sz="2000" i="1" dirty="0">
                <a:solidFill>
                  <a:srgbClr val="0070C0"/>
                </a:solidFill>
              </a:rPr>
              <a:t> </a:t>
            </a:r>
            <a:r>
              <a:rPr lang="en-GB" sz="2000" i="1" dirty="0" err="1">
                <a:solidFill>
                  <a:srgbClr val="0070C0"/>
                </a:solidFill>
              </a:rPr>
              <a:t>се</a:t>
            </a:r>
            <a:r>
              <a:rPr lang="en-GB" sz="2000" i="1" dirty="0">
                <a:solidFill>
                  <a:srgbClr val="0070C0"/>
                </a:solidFill>
              </a:rPr>
              <a:t> </a:t>
            </a:r>
            <a:r>
              <a:rPr lang="en-GB" sz="2000" i="1" dirty="0" err="1">
                <a:solidFill>
                  <a:srgbClr val="0070C0"/>
                </a:solidFill>
              </a:rPr>
              <a:t>изменя</a:t>
            </a:r>
            <a:r>
              <a:rPr lang="en-GB" sz="2000" i="1" dirty="0">
                <a:solidFill>
                  <a:srgbClr val="0070C0"/>
                </a:solidFill>
              </a:rPr>
              <a:t> </a:t>
            </a:r>
            <a:r>
              <a:rPr lang="en-GB" sz="2000" i="1" dirty="0" err="1">
                <a:solidFill>
                  <a:srgbClr val="0070C0"/>
                </a:solidFill>
              </a:rPr>
              <a:t>така</a:t>
            </a:r>
            <a:r>
              <a:rPr lang="en-GB" sz="2000" i="1" dirty="0">
                <a:solidFill>
                  <a:srgbClr val="0070C0"/>
                </a:solidFill>
              </a:rPr>
              <a:t> „В </a:t>
            </a:r>
            <a:r>
              <a:rPr lang="en-GB" sz="2000" i="1" dirty="0" err="1">
                <a:solidFill>
                  <a:srgbClr val="0070C0"/>
                </a:solidFill>
              </a:rPr>
              <a:t>случай</a:t>
            </a:r>
            <a:r>
              <a:rPr lang="en-GB" sz="2000" i="1" dirty="0">
                <a:solidFill>
                  <a:srgbClr val="0070C0"/>
                </a:solidFill>
              </a:rPr>
              <a:t> </a:t>
            </a:r>
            <a:r>
              <a:rPr lang="en-GB" sz="2000" i="1" dirty="0" err="1">
                <a:solidFill>
                  <a:srgbClr val="0070C0"/>
                </a:solidFill>
              </a:rPr>
              <a:t>че</a:t>
            </a:r>
            <a:r>
              <a:rPr lang="en-GB" sz="2000" i="1" dirty="0">
                <a:solidFill>
                  <a:srgbClr val="0070C0"/>
                </a:solidFill>
              </a:rPr>
              <a:t> е </a:t>
            </a:r>
            <a:r>
              <a:rPr lang="en-GB" sz="2000" i="1" dirty="0" err="1">
                <a:solidFill>
                  <a:srgbClr val="0070C0"/>
                </a:solidFill>
              </a:rPr>
              <a:t>налице</a:t>
            </a:r>
            <a:r>
              <a:rPr lang="en-GB" sz="2000" i="1" dirty="0">
                <a:solidFill>
                  <a:srgbClr val="0070C0"/>
                </a:solidFill>
              </a:rPr>
              <a:t> </a:t>
            </a:r>
            <a:r>
              <a:rPr lang="en-GB" sz="2000" i="1" dirty="0" err="1" smtClean="0">
                <a:solidFill>
                  <a:srgbClr val="0070C0"/>
                </a:solidFill>
              </a:rPr>
              <a:t>непълнота</a:t>
            </a:r>
            <a:r>
              <a:rPr lang="en-GB" sz="2000" i="1" dirty="0" smtClean="0">
                <a:solidFill>
                  <a:srgbClr val="0070C0"/>
                </a:solidFill>
              </a:rPr>
              <a:t> </a:t>
            </a:r>
            <a:r>
              <a:rPr lang="en-GB" sz="2000" i="1" dirty="0">
                <a:solidFill>
                  <a:srgbClr val="0070C0"/>
                </a:solidFill>
              </a:rPr>
              <a:t>в </a:t>
            </a:r>
            <a:r>
              <a:rPr lang="en-GB" sz="2000" i="1" dirty="0" err="1">
                <a:solidFill>
                  <a:srgbClr val="0070C0"/>
                </a:solidFill>
              </a:rPr>
              <a:t>предоставената</a:t>
            </a:r>
            <a:r>
              <a:rPr lang="en-GB" sz="2000" i="1" dirty="0">
                <a:solidFill>
                  <a:srgbClr val="0070C0"/>
                </a:solidFill>
              </a:rPr>
              <a:t> </a:t>
            </a:r>
            <a:r>
              <a:rPr lang="en-GB" sz="2000" i="1" dirty="0" err="1">
                <a:solidFill>
                  <a:srgbClr val="0070C0"/>
                </a:solidFill>
              </a:rPr>
              <a:t>информация</a:t>
            </a:r>
            <a:r>
              <a:rPr lang="en-GB" sz="2000" i="1" dirty="0">
                <a:solidFill>
                  <a:srgbClr val="0070C0"/>
                </a:solidFill>
              </a:rPr>
              <a:t> </a:t>
            </a:r>
            <a:r>
              <a:rPr lang="en-GB" sz="2000" i="1" dirty="0" err="1">
                <a:solidFill>
                  <a:srgbClr val="0070C0"/>
                </a:solidFill>
              </a:rPr>
              <a:t>за</a:t>
            </a:r>
            <a:r>
              <a:rPr lang="en-GB" sz="2000" i="1" dirty="0">
                <a:solidFill>
                  <a:srgbClr val="0070C0"/>
                </a:solidFill>
              </a:rPr>
              <a:t> </a:t>
            </a:r>
            <a:r>
              <a:rPr lang="en-GB" sz="2000" i="1" dirty="0" err="1">
                <a:solidFill>
                  <a:srgbClr val="0070C0"/>
                </a:solidFill>
              </a:rPr>
              <a:t>вписване</a:t>
            </a:r>
            <a:r>
              <a:rPr lang="en-GB" sz="2000" i="1" dirty="0">
                <a:solidFill>
                  <a:srgbClr val="0070C0"/>
                </a:solidFill>
              </a:rPr>
              <a:t> в </a:t>
            </a:r>
            <a:r>
              <a:rPr lang="en-GB" sz="2000" i="1" dirty="0" err="1">
                <a:solidFill>
                  <a:srgbClr val="0070C0"/>
                </a:solidFill>
              </a:rPr>
              <a:t>регистъра</a:t>
            </a:r>
            <a:r>
              <a:rPr lang="en-GB" sz="2000" i="1" dirty="0">
                <a:solidFill>
                  <a:srgbClr val="0070C0"/>
                </a:solidFill>
              </a:rPr>
              <a:t> </a:t>
            </a:r>
            <a:r>
              <a:rPr lang="en-GB" sz="2000" i="1" dirty="0" err="1">
                <a:solidFill>
                  <a:srgbClr val="0070C0"/>
                </a:solidFill>
              </a:rPr>
              <a:t>по</a:t>
            </a:r>
            <a:r>
              <a:rPr lang="en-GB" sz="2000" i="1" dirty="0">
                <a:solidFill>
                  <a:srgbClr val="0070C0"/>
                </a:solidFill>
              </a:rPr>
              <a:t> </a:t>
            </a:r>
            <a:r>
              <a:rPr lang="bg-BG" sz="2000" i="1" dirty="0" smtClean="0">
                <a:solidFill>
                  <a:srgbClr val="0070C0"/>
                </a:solidFill>
              </a:rPr>
              <a:t>	</a:t>
            </a:r>
            <a:r>
              <a:rPr lang="en-GB" sz="2000" i="1" dirty="0" err="1" smtClean="0">
                <a:solidFill>
                  <a:srgbClr val="0070C0"/>
                </a:solidFill>
              </a:rPr>
              <a:t>чл</a:t>
            </a:r>
            <a:r>
              <a:rPr lang="en-GB" sz="2000" i="1" dirty="0">
                <a:solidFill>
                  <a:srgbClr val="0070C0"/>
                </a:solidFill>
              </a:rPr>
              <a:t>. 1, </a:t>
            </a:r>
            <a:r>
              <a:rPr lang="en-GB" sz="2000" b="1" i="1" dirty="0" err="1">
                <a:solidFill>
                  <a:srgbClr val="7030A0"/>
                </a:solidFill>
              </a:rPr>
              <a:t>министърът</a:t>
            </a:r>
            <a:r>
              <a:rPr lang="en-GB" sz="2000" b="1" i="1" dirty="0">
                <a:solidFill>
                  <a:srgbClr val="7030A0"/>
                </a:solidFill>
              </a:rPr>
              <a:t> </a:t>
            </a:r>
            <a:r>
              <a:rPr lang="en-GB" sz="2000" b="1" i="1" dirty="0" err="1">
                <a:solidFill>
                  <a:srgbClr val="7030A0"/>
                </a:solidFill>
              </a:rPr>
              <a:t>на</a:t>
            </a:r>
            <a:r>
              <a:rPr lang="en-GB" sz="2000" b="1" i="1" dirty="0">
                <a:solidFill>
                  <a:srgbClr val="7030A0"/>
                </a:solidFill>
              </a:rPr>
              <a:t> </a:t>
            </a:r>
            <a:r>
              <a:rPr lang="en-GB" sz="2000" b="1" i="1" dirty="0" err="1">
                <a:solidFill>
                  <a:srgbClr val="7030A0"/>
                </a:solidFill>
              </a:rPr>
              <a:t>околната</a:t>
            </a:r>
            <a:r>
              <a:rPr lang="en-GB" sz="2000" b="1" i="1" dirty="0">
                <a:solidFill>
                  <a:srgbClr val="7030A0"/>
                </a:solidFill>
              </a:rPr>
              <a:t> </a:t>
            </a:r>
            <a:r>
              <a:rPr lang="en-GB" sz="2000" b="1" i="1" dirty="0" err="1">
                <a:solidFill>
                  <a:srgbClr val="7030A0"/>
                </a:solidFill>
              </a:rPr>
              <a:t>среда</a:t>
            </a:r>
            <a:r>
              <a:rPr lang="en-GB" sz="2000" b="1" i="1" dirty="0">
                <a:solidFill>
                  <a:srgbClr val="7030A0"/>
                </a:solidFill>
              </a:rPr>
              <a:t> и </a:t>
            </a:r>
            <a:r>
              <a:rPr lang="en-GB" sz="2000" b="1" i="1" dirty="0" err="1">
                <a:solidFill>
                  <a:srgbClr val="7030A0"/>
                </a:solidFill>
              </a:rPr>
              <a:t>водите</a:t>
            </a:r>
            <a:r>
              <a:rPr lang="en-GB" sz="2000" b="1" i="1" dirty="0">
                <a:solidFill>
                  <a:srgbClr val="7030A0"/>
                </a:solidFill>
              </a:rPr>
              <a:t> </a:t>
            </a:r>
            <a:r>
              <a:rPr lang="en-GB" sz="2000" b="1" i="1" dirty="0" err="1">
                <a:solidFill>
                  <a:srgbClr val="7030A0"/>
                </a:solidFill>
              </a:rPr>
              <a:t>или</a:t>
            </a:r>
            <a:r>
              <a:rPr lang="en-GB" sz="2000" b="1" i="1" dirty="0">
                <a:solidFill>
                  <a:srgbClr val="7030A0"/>
                </a:solidFill>
              </a:rPr>
              <a:t> </a:t>
            </a:r>
            <a:r>
              <a:rPr lang="en-GB" sz="2000" b="1" i="1" dirty="0" err="1">
                <a:solidFill>
                  <a:srgbClr val="7030A0"/>
                </a:solidFill>
              </a:rPr>
              <a:t>оправомощено</a:t>
            </a:r>
            <a:r>
              <a:rPr lang="en-GB" sz="2000" b="1" i="1" dirty="0">
                <a:solidFill>
                  <a:srgbClr val="7030A0"/>
                </a:solidFill>
              </a:rPr>
              <a:t> </a:t>
            </a:r>
            <a:r>
              <a:rPr lang="en-GB" sz="2000" b="1" i="1" dirty="0" err="1">
                <a:solidFill>
                  <a:srgbClr val="7030A0"/>
                </a:solidFill>
              </a:rPr>
              <a:t>от</a:t>
            </a:r>
            <a:r>
              <a:rPr lang="en-GB" sz="2000" b="1" i="1" dirty="0">
                <a:solidFill>
                  <a:srgbClr val="7030A0"/>
                </a:solidFill>
              </a:rPr>
              <a:t> </a:t>
            </a:r>
            <a:r>
              <a:rPr lang="en-GB" sz="2000" b="1" i="1" dirty="0" err="1" smtClean="0">
                <a:solidFill>
                  <a:srgbClr val="7030A0"/>
                </a:solidFill>
              </a:rPr>
              <a:t>него</a:t>
            </a:r>
            <a:r>
              <a:rPr lang="en-GB" sz="2000" b="1" i="1" dirty="0" smtClean="0">
                <a:solidFill>
                  <a:srgbClr val="7030A0"/>
                </a:solidFill>
              </a:rPr>
              <a:t> </a:t>
            </a:r>
            <a:r>
              <a:rPr lang="en-GB" sz="2000" b="1" i="1" dirty="0" err="1">
                <a:solidFill>
                  <a:srgbClr val="7030A0"/>
                </a:solidFill>
              </a:rPr>
              <a:t>длъжностно</a:t>
            </a:r>
            <a:r>
              <a:rPr lang="en-GB" sz="2000" b="1" i="1" dirty="0">
                <a:solidFill>
                  <a:srgbClr val="7030A0"/>
                </a:solidFill>
              </a:rPr>
              <a:t> </a:t>
            </a:r>
            <a:r>
              <a:rPr lang="en-GB" sz="2000" b="1" i="1" dirty="0" err="1">
                <a:solidFill>
                  <a:srgbClr val="7030A0"/>
                </a:solidFill>
              </a:rPr>
              <a:t>лице</a:t>
            </a:r>
            <a:r>
              <a:rPr lang="en-GB" sz="2000" b="1" i="1" dirty="0">
                <a:solidFill>
                  <a:srgbClr val="7030A0"/>
                </a:solidFill>
              </a:rPr>
              <a:t> </a:t>
            </a:r>
            <a:r>
              <a:rPr lang="en-GB" sz="2000" i="1" dirty="0" err="1">
                <a:solidFill>
                  <a:srgbClr val="0070C0"/>
                </a:solidFill>
              </a:rPr>
              <a:t>дава</a:t>
            </a:r>
            <a:r>
              <a:rPr lang="en-GB" sz="2000" i="1" dirty="0">
                <a:solidFill>
                  <a:srgbClr val="0070C0"/>
                </a:solidFill>
              </a:rPr>
              <a:t> </a:t>
            </a:r>
            <a:r>
              <a:rPr lang="en-GB" sz="2000" i="1" dirty="0" err="1">
                <a:solidFill>
                  <a:srgbClr val="0070C0"/>
                </a:solidFill>
              </a:rPr>
              <a:t>писмени</a:t>
            </a:r>
            <a:r>
              <a:rPr lang="en-GB" sz="2000" i="1" dirty="0">
                <a:solidFill>
                  <a:srgbClr val="0070C0"/>
                </a:solidFill>
              </a:rPr>
              <a:t> </a:t>
            </a:r>
            <a:r>
              <a:rPr lang="en-GB" sz="2000" i="1" dirty="0" err="1">
                <a:solidFill>
                  <a:srgbClr val="0070C0"/>
                </a:solidFill>
              </a:rPr>
              <a:t>указания</a:t>
            </a:r>
            <a:r>
              <a:rPr lang="en-GB" sz="2000" i="1" dirty="0">
                <a:solidFill>
                  <a:srgbClr val="0070C0"/>
                </a:solidFill>
              </a:rPr>
              <a:t> с </a:t>
            </a:r>
            <a:r>
              <a:rPr lang="en-GB" sz="2000" i="1" dirty="0" err="1">
                <a:solidFill>
                  <a:srgbClr val="0070C0"/>
                </a:solidFill>
              </a:rPr>
              <a:t>посочване</a:t>
            </a:r>
            <a:r>
              <a:rPr lang="en-GB" sz="2000" i="1" dirty="0">
                <a:solidFill>
                  <a:srgbClr val="0070C0"/>
                </a:solidFill>
              </a:rPr>
              <a:t> </a:t>
            </a:r>
            <a:r>
              <a:rPr lang="en-GB" sz="2000" i="1" dirty="0" err="1">
                <a:solidFill>
                  <a:srgbClr val="0070C0"/>
                </a:solidFill>
              </a:rPr>
              <a:t>на</a:t>
            </a:r>
            <a:r>
              <a:rPr lang="en-GB" sz="2000" i="1" dirty="0">
                <a:solidFill>
                  <a:srgbClr val="0070C0"/>
                </a:solidFill>
              </a:rPr>
              <a:t> </a:t>
            </a:r>
            <a:r>
              <a:rPr lang="en-GB" sz="2000" i="1" dirty="0" err="1">
                <a:solidFill>
                  <a:srgbClr val="0070C0"/>
                </a:solidFill>
              </a:rPr>
              <a:t>срок</a:t>
            </a:r>
            <a:r>
              <a:rPr lang="en-GB" sz="2000" i="1" dirty="0">
                <a:solidFill>
                  <a:srgbClr val="0070C0"/>
                </a:solidFill>
              </a:rPr>
              <a:t> </a:t>
            </a:r>
            <a:r>
              <a:rPr lang="en-GB" sz="2000" i="1" dirty="0" err="1">
                <a:solidFill>
                  <a:srgbClr val="0070C0"/>
                </a:solidFill>
              </a:rPr>
              <a:t>за</a:t>
            </a:r>
            <a:r>
              <a:rPr lang="en-GB" sz="2000" i="1" dirty="0">
                <a:solidFill>
                  <a:srgbClr val="0070C0"/>
                </a:solidFill>
              </a:rPr>
              <a:t> </a:t>
            </a:r>
            <a:r>
              <a:rPr lang="en-GB" sz="2000" i="1" dirty="0" err="1" smtClean="0">
                <a:solidFill>
                  <a:srgbClr val="0070C0"/>
                </a:solidFill>
              </a:rPr>
              <a:t>отстраняване</a:t>
            </a:r>
            <a:r>
              <a:rPr lang="en-GB" sz="2000" i="1" dirty="0" smtClean="0">
                <a:solidFill>
                  <a:srgbClr val="0070C0"/>
                </a:solidFill>
              </a:rPr>
              <a:t> </a:t>
            </a:r>
            <a:r>
              <a:rPr lang="en-GB" sz="2000" i="1" dirty="0" err="1">
                <a:solidFill>
                  <a:srgbClr val="0070C0"/>
                </a:solidFill>
              </a:rPr>
              <a:t>на</a:t>
            </a:r>
            <a:r>
              <a:rPr lang="en-GB" sz="2000" i="1" dirty="0">
                <a:solidFill>
                  <a:srgbClr val="0070C0"/>
                </a:solidFill>
              </a:rPr>
              <a:t> </a:t>
            </a:r>
            <a:r>
              <a:rPr lang="en-GB" sz="2000" i="1" dirty="0" err="1">
                <a:solidFill>
                  <a:srgbClr val="0070C0"/>
                </a:solidFill>
              </a:rPr>
              <a:t>непълнотите</a:t>
            </a:r>
            <a:r>
              <a:rPr lang="en-GB" sz="2000" i="1" dirty="0">
                <a:solidFill>
                  <a:srgbClr val="0070C0"/>
                </a:solidFill>
              </a:rPr>
              <a:t> в </a:t>
            </a:r>
            <a:r>
              <a:rPr lang="en-GB" sz="2000" i="1" dirty="0" err="1">
                <a:solidFill>
                  <a:srgbClr val="0070C0"/>
                </a:solidFill>
              </a:rPr>
              <a:t>информацията</a:t>
            </a:r>
            <a:r>
              <a:rPr lang="en-GB" sz="2000" i="1" dirty="0">
                <a:solidFill>
                  <a:srgbClr val="0070C0"/>
                </a:solidFill>
              </a:rPr>
              <a:t>.“</a:t>
            </a:r>
            <a:endParaRPr lang="en-US" sz="2000" i="1" dirty="0">
              <a:solidFill>
                <a:srgbClr val="0070C0"/>
              </a:solidFill>
            </a:endParaRPr>
          </a:p>
          <a:p>
            <a:endParaRPr lang="en-US" sz="2000" i="1" dirty="0">
              <a:solidFill>
                <a:srgbClr val="0070C0"/>
              </a:solidFill>
            </a:endParaRPr>
          </a:p>
        </p:txBody>
      </p:sp>
    </p:spTree>
    <p:extLst>
      <p:ext uri="{BB962C8B-B14F-4D97-AF65-F5344CB8AC3E}">
        <p14:creationId xmlns:p14="http://schemas.microsoft.com/office/powerpoint/2010/main" val="3431461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400" i="1" dirty="0">
                <a:solidFill>
                  <a:srgbClr val="0070C0"/>
                </a:solidFill>
                <a:highlight>
                  <a:srgbClr val="FFFFFF"/>
                </a:highlight>
                <a:ea typeface="Times New Roman" panose="02020603050405020304" pitchFamily="18" charset="0"/>
              </a:rPr>
              <a:t>2.5.  В </a:t>
            </a:r>
            <a:r>
              <a:rPr lang="bg-BG" sz="2400" i="1" dirty="0">
                <a:solidFill>
                  <a:srgbClr val="7030A0"/>
                </a:solidFill>
                <a:highlight>
                  <a:srgbClr val="FFFFFF"/>
                </a:highlight>
                <a:ea typeface="Times New Roman" panose="02020603050405020304" pitchFamily="18" charset="0"/>
              </a:rPr>
              <a:t>чл.6 се създават се ал.5 и ал.6:</a:t>
            </a:r>
            <a:r>
              <a:rPr lang="en-US" sz="2400" i="1" dirty="0">
                <a:solidFill>
                  <a:srgbClr val="7030A0"/>
                </a:solidFill>
                <a:ea typeface="Times New Roman" panose="02020603050405020304" pitchFamily="18" charset="0"/>
              </a:rPr>
              <a:t/>
            </a:r>
            <a:br>
              <a:rPr lang="en-US" sz="2400" i="1" dirty="0">
                <a:solidFill>
                  <a:srgbClr val="7030A0"/>
                </a:solidFill>
                <a:ea typeface="Times New Roman" panose="02020603050405020304" pitchFamily="18" charset="0"/>
              </a:rPr>
            </a:br>
            <a:endParaRPr lang="en-US" sz="2400" i="1" dirty="0">
              <a:solidFill>
                <a:srgbClr val="0070C0"/>
              </a:solidFill>
              <a:latin typeface="+mn-lt"/>
            </a:endParaRPr>
          </a:p>
        </p:txBody>
      </p:sp>
      <p:sp>
        <p:nvSpPr>
          <p:cNvPr id="3" name="Content Placeholder 2"/>
          <p:cNvSpPr>
            <a:spLocks noGrp="1"/>
          </p:cNvSpPr>
          <p:nvPr>
            <p:ph idx="1"/>
          </p:nvPr>
        </p:nvSpPr>
        <p:spPr>
          <a:xfrm>
            <a:off x="677334" y="2160589"/>
            <a:ext cx="9223022" cy="3880773"/>
          </a:xfrm>
        </p:spPr>
        <p:txBody>
          <a:bodyPr/>
          <a:lstStyle/>
          <a:p>
            <a:pPr algn="just"/>
            <a:r>
              <a:rPr lang="bg-BG" sz="2000" i="1" dirty="0" smtClean="0">
                <a:solidFill>
                  <a:srgbClr val="0070C0"/>
                </a:solidFill>
                <a:highlight>
                  <a:srgbClr val="FFFFFF"/>
                </a:highlight>
                <a:ea typeface="Times New Roman" panose="02020603050405020304" pitchFamily="18" charset="0"/>
              </a:rPr>
              <a:t>ал.5 </a:t>
            </a:r>
            <a:r>
              <a:rPr lang="en-GB" sz="2000" i="1" dirty="0" err="1" smtClean="0">
                <a:solidFill>
                  <a:srgbClr val="7030A0"/>
                </a:solidFill>
                <a:highlight>
                  <a:srgbClr val="FFFFFF"/>
                </a:highlight>
                <a:ea typeface="Times New Roman" panose="02020603050405020304" pitchFamily="18" charset="0"/>
              </a:rPr>
              <a:t>Декларацията</a:t>
            </a:r>
            <a:r>
              <a:rPr lang="en-GB" sz="2000" i="1" dirty="0" smtClean="0">
                <a:solidFill>
                  <a:srgbClr val="7030A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за</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достоверност</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на</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данните</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по</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ал</a:t>
            </a:r>
            <a:r>
              <a:rPr lang="en-GB" sz="2000" i="1" dirty="0">
                <a:solidFill>
                  <a:srgbClr val="0070C0"/>
                </a:solidFill>
                <a:highlight>
                  <a:srgbClr val="FFFFFF"/>
                </a:highlight>
                <a:ea typeface="Times New Roman" panose="02020603050405020304" pitchFamily="18" charset="0"/>
              </a:rPr>
              <a:t>. 4 </a:t>
            </a:r>
            <a:r>
              <a:rPr lang="en-GB" sz="2000" i="1" dirty="0" err="1">
                <a:solidFill>
                  <a:srgbClr val="0070C0"/>
                </a:solidFill>
                <a:highlight>
                  <a:srgbClr val="FFFFFF"/>
                </a:highlight>
                <a:ea typeface="Times New Roman" panose="02020603050405020304" pitchFamily="18" charset="0"/>
              </a:rPr>
              <a:t>се</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предоставя</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по</a:t>
            </a:r>
            <a:r>
              <a:rPr lang="en-GB" sz="2000" i="1" dirty="0">
                <a:solidFill>
                  <a:srgbClr val="0070C0"/>
                </a:solidFill>
                <a:highlight>
                  <a:srgbClr val="FFFFFF"/>
                </a:highlight>
                <a:ea typeface="Times New Roman" panose="02020603050405020304" pitchFamily="18" charset="0"/>
              </a:rPr>
              <a:t> </a:t>
            </a:r>
            <a:r>
              <a:rPr lang="en-GB" sz="2000" i="1" dirty="0" err="1">
                <a:solidFill>
                  <a:srgbClr val="7030A0"/>
                </a:solidFill>
                <a:highlight>
                  <a:srgbClr val="FFFFFF"/>
                </a:highlight>
                <a:ea typeface="Times New Roman" panose="02020603050405020304" pitchFamily="18" charset="0"/>
              </a:rPr>
              <a:t>електронен</a:t>
            </a:r>
            <a:r>
              <a:rPr lang="en-GB" sz="2000" i="1" dirty="0">
                <a:solidFill>
                  <a:srgbClr val="7030A0"/>
                </a:solidFill>
                <a:highlight>
                  <a:srgbClr val="FFFFFF"/>
                </a:highlight>
                <a:ea typeface="Times New Roman" panose="02020603050405020304" pitchFamily="18" charset="0"/>
              </a:rPr>
              <a:t> </a:t>
            </a:r>
            <a:r>
              <a:rPr lang="en-GB" sz="2000" i="1" dirty="0" err="1">
                <a:solidFill>
                  <a:srgbClr val="7030A0"/>
                </a:solidFill>
                <a:highlight>
                  <a:srgbClr val="FFFFFF"/>
                </a:highlight>
                <a:ea typeface="Times New Roman" panose="02020603050405020304" pitchFamily="18" charset="0"/>
              </a:rPr>
              <a:t>път</a:t>
            </a:r>
            <a:r>
              <a:rPr lang="en-GB" sz="2000" i="1" dirty="0">
                <a:solidFill>
                  <a:srgbClr val="7030A0"/>
                </a:solidFill>
                <a:highlight>
                  <a:srgbClr val="FFFFFF"/>
                </a:highlight>
                <a:ea typeface="Times New Roman" panose="02020603050405020304" pitchFamily="18" charset="0"/>
              </a:rPr>
              <a:t> </a:t>
            </a:r>
            <a:r>
              <a:rPr lang="en-GB" sz="2000" i="1" dirty="0" err="1">
                <a:solidFill>
                  <a:srgbClr val="7030A0"/>
                </a:solidFill>
                <a:highlight>
                  <a:srgbClr val="FFFFFF"/>
                </a:highlight>
                <a:ea typeface="Times New Roman" panose="02020603050405020304" pitchFamily="18" charset="0"/>
              </a:rPr>
              <a:t>или</a:t>
            </a:r>
            <a:r>
              <a:rPr lang="en-GB" sz="2000" i="1" dirty="0">
                <a:solidFill>
                  <a:srgbClr val="7030A0"/>
                </a:solidFill>
                <a:highlight>
                  <a:srgbClr val="FFFFFF"/>
                </a:highlight>
                <a:ea typeface="Times New Roman" panose="02020603050405020304" pitchFamily="18" charset="0"/>
              </a:rPr>
              <a:t> </a:t>
            </a:r>
            <a:r>
              <a:rPr lang="en-GB" sz="2000" i="1" dirty="0" err="1">
                <a:solidFill>
                  <a:srgbClr val="7030A0"/>
                </a:solidFill>
                <a:highlight>
                  <a:srgbClr val="FFFFFF"/>
                </a:highlight>
                <a:ea typeface="Times New Roman" panose="02020603050405020304" pitchFamily="18" charset="0"/>
              </a:rPr>
              <a:t>на</a:t>
            </a:r>
            <a:r>
              <a:rPr lang="en-GB" sz="2000" i="1" dirty="0">
                <a:solidFill>
                  <a:srgbClr val="7030A0"/>
                </a:solidFill>
                <a:highlight>
                  <a:srgbClr val="FFFFFF"/>
                </a:highlight>
                <a:ea typeface="Times New Roman" panose="02020603050405020304" pitchFamily="18" charset="0"/>
              </a:rPr>
              <a:t> </a:t>
            </a:r>
            <a:r>
              <a:rPr lang="en-GB" sz="2000" i="1" dirty="0" err="1">
                <a:solidFill>
                  <a:srgbClr val="7030A0"/>
                </a:solidFill>
                <a:highlight>
                  <a:srgbClr val="FFFFFF"/>
                </a:highlight>
                <a:ea typeface="Times New Roman" panose="02020603050405020304" pitchFamily="18" charset="0"/>
              </a:rPr>
              <a:t>хартиен</a:t>
            </a:r>
            <a:r>
              <a:rPr lang="en-GB" sz="2000" i="1" dirty="0">
                <a:solidFill>
                  <a:srgbClr val="7030A0"/>
                </a:solidFill>
                <a:highlight>
                  <a:srgbClr val="FFFFFF"/>
                </a:highlight>
                <a:ea typeface="Times New Roman" panose="02020603050405020304" pitchFamily="18" charset="0"/>
              </a:rPr>
              <a:t> </a:t>
            </a:r>
            <a:r>
              <a:rPr lang="en-GB" sz="2000" i="1" dirty="0" err="1">
                <a:solidFill>
                  <a:srgbClr val="7030A0"/>
                </a:solidFill>
                <a:highlight>
                  <a:srgbClr val="FFFFFF"/>
                </a:highlight>
                <a:ea typeface="Times New Roman" panose="02020603050405020304" pitchFamily="18" charset="0"/>
              </a:rPr>
              <a:t>носител</a:t>
            </a:r>
            <a:r>
              <a:rPr lang="en-GB" sz="2000" i="1" dirty="0">
                <a:solidFill>
                  <a:srgbClr val="0070C0"/>
                </a:solidFill>
                <a:highlight>
                  <a:srgbClr val="FFFFFF"/>
                </a:highlight>
                <a:ea typeface="Times New Roman" panose="02020603050405020304" pitchFamily="18" charset="0"/>
              </a:rPr>
              <a:t>;</a:t>
            </a:r>
            <a:endParaRPr lang="en-US" sz="2000" i="1" dirty="0">
              <a:solidFill>
                <a:srgbClr val="0070C0"/>
              </a:solidFill>
              <a:ea typeface="Times New Roman" panose="02020603050405020304" pitchFamily="18" charset="0"/>
            </a:endParaRPr>
          </a:p>
          <a:p>
            <a:pPr algn="just"/>
            <a:r>
              <a:rPr lang="bg-BG" sz="2000" i="1" dirty="0" smtClean="0">
                <a:solidFill>
                  <a:srgbClr val="0070C0"/>
                </a:solidFill>
                <a:highlight>
                  <a:srgbClr val="FFFFFF"/>
                </a:highlight>
                <a:ea typeface="Times New Roman" panose="02020603050405020304" pitchFamily="18" charset="0"/>
              </a:rPr>
              <a:t>ал.6 </a:t>
            </a:r>
            <a:r>
              <a:rPr lang="en-GB" sz="2000" i="1" dirty="0" err="1" smtClean="0">
                <a:solidFill>
                  <a:srgbClr val="7030A0"/>
                </a:solidFill>
                <a:highlight>
                  <a:srgbClr val="FFFFFF"/>
                </a:highlight>
                <a:ea typeface="Times New Roman" panose="02020603050405020304" pitchFamily="18" charset="0"/>
              </a:rPr>
              <a:t>След</a:t>
            </a:r>
            <a:r>
              <a:rPr lang="en-GB" sz="2000" i="1" dirty="0" smtClean="0">
                <a:solidFill>
                  <a:srgbClr val="7030A0"/>
                </a:solidFill>
                <a:highlight>
                  <a:srgbClr val="FFFFFF"/>
                </a:highlight>
                <a:ea typeface="Times New Roman" panose="02020603050405020304" pitchFamily="18" charset="0"/>
              </a:rPr>
              <a:t> </a:t>
            </a:r>
            <a:r>
              <a:rPr lang="en-GB" sz="2000" i="1" dirty="0" err="1">
                <a:solidFill>
                  <a:srgbClr val="7030A0"/>
                </a:solidFill>
                <a:highlight>
                  <a:srgbClr val="FFFFFF"/>
                </a:highlight>
                <a:ea typeface="Times New Roman" panose="02020603050405020304" pitchFamily="18" charset="0"/>
              </a:rPr>
              <a:t>получаване</a:t>
            </a:r>
            <a:r>
              <a:rPr lang="en-GB" sz="2000" i="1" dirty="0">
                <a:solidFill>
                  <a:srgbClr val="7030A0"/>
                </a:solidFill>
                <a:highlight>
                  <a:srgbClr val="FFFFFF"/>
                </a:highlight>
                <a:ea typeface="Times New Roman" panose="02020603050405020304" pitchFamily="18" charset="0"/>
              </a:rPr>
              <a:t> </a:t>
            </a:r>
            <a:r>
              <a:rPr lang="en-GB" sz="2000" i="1" dirty="0" err="1">
                <a:solidFill>
                  <a:srgbClr val="7030A0"/>
                </a:solidFill>
                <a:highlight>
                  <a:srgbClr val="FFFFFF"/>
                </a:highlight>
                <a:ea typeface="Times New Roman" panose="02020603050405020304" pitchFamily="18" charset="0"/>
              </a:rPr>
              <a:t>на</a:t>
            </a:r>
            <a:r>
              <a:rPr lang="en-GB" sz="2000" i="1" dirty="0">
                <a:solidFill>
                  <a:srgbClr val="7030A0"/>
                </a:solidFill>
                <a:highlight>
                  <a:srgbClr val="FFFFFF"/>
                </a:highlight>
                <a:ea typeface="Times New Roman" panose="02020603050405020304" pitchFamily="18" charset="0"/>
              </a:rPr>
              <a:t> </a:t>
            </a:r>
            <a:r>
              <a:rPr lang="en-GB" sz="2000" i="1" dirty="0" err="1">
                <a:solidFill>
                  <a:srgbClr val="7030A0"/>
                </a:solidFill>
                <a:highlight>
                  <a:srgbClr val="FFFFFF"/>
                </a:highlight>
                <a:ea typeface="Times New Roman" panose="02020603050405020304" pitchFamily="18" charset="0"/>
              </a:rPr>
              <a:t>декларация</a:t>
            </a:r>
            <a:r>
              <a:rPr lang="en-GB" sz="2000" i="1" dirty="0">
                <a:solidFill>
                  <a:srgbClr val="7030A0"/>
                </a:solidFill>
                <a:highlight>
                  <a:srgbClr val="FFFFFF"/>
                </a:highlight>
                <a:ea typeface="Times New Roman" panose="02020603050405020304" pitchFamily="18" charset="0"/>
              </a:rPr>
              <a:t> </a:t>
            </a:r>
            <a:r>
              <a:rPr lang="en-GB" sz="2000" i="1" dirty="0" err="1">
                <a:solidFill>
                  <a:srgbClr val="7030A0"/>
                </a:solidFill>
                <a:highlight>
                  <a:srgbClr val="FFFFFF"/>
                </a:highlight>
                <a:ea typeface="Times New Roman" panose="02020603050405020304" pitchFamily="18" charset="0"/>
              </a:rPr>
              <a:t>за</a:t>
            </a:r>
            <a:r>
              <a:rPr lang="en-GB" sz="2000" i="1" dirty="0">
                <a:solidFill>
                  <a:srgbClr val="7030A0"/>
                </a:solidFill>
                <a:highlight>
                  <a:srgbClr val="FFFFFF"/>
                </a:highlight>
                <a:ea typeface="Times New Roman" panose="02020603050405020304" pitchFamily="18" charset="0"/>
              </a:rPr>
              <a:t> </a:t>
            </a:r>
            <a:r>
              <a:rPr lang="en-GB" sz="2000" i="1" dirty="0" err="1">
                <a:solidFill>
                  <a:srgbClr val="7030A0"/>
                </a:solidFill>
                <a:highlight>
                  <a:srgbClr val="FFFFFF"/>
                </a:highlight>
                <a:ea typeface="Times New Roman" panose="02020603050405020304" pitchFamily="18" charset="0"/>
              </a:rPr>
              <a:t>достоверност</a:t>
            </a:r>
            <a:r>
              <a:rPr lang="en-GB" sz="2000" i="1" dirty="0">
                <a:solidFill>
                  <a:srgbClr val="7030A0"/>
                </a:solidFill>
                <a:highlight>
                  <a:srgbClr val="FFFFFF"/>
                </a:highlight>
                <a:ea typeface="Times New Roman" panose="02020603050405020304" pitchFamily="18" charset="0"/>
              </a:rPr>
              <a:t> </a:t>
            </a:r>
            <a:r>
              <a:rPr lang="en-GB" sz="2000" i="1" dirty="0" err="1">
                <a:solidFill>
                  <a:srgbClr val="7030A0"/>
                </a:solidFill>
                <a:highlight>
                  <a:srgbClr val="FFFFFF"/>
                </a:highlight>
                <a:ea typeface="Times New Roman" panose="02020603050405020304" pitchFamily="18" charset="0"/>
              </a:rPr>
              <a:t>на</a:t>
            </a:r>
            <a:r>
              <a:rPr lang="en-GB" sz="2000" i="1" dirty="0">
                <a:solidFill>
                  <a:srgbClr val="7030A0"/>
                </a:solidFill>
                <a:highlight>
                  <a:srgbClr val="FFFFFF"/>
                </a:highlight>
                <a:ea typeface="Times New Roman" panose="02020603050405020304" pitchFamily="18" charset="0"/>
              </a:rPr>
              <a:t> </a:t>
            </a:r>
            <a:r>
              <a:rPr lang="en-GB" sz="2000" i="1" dirty="0" err="1">
                <a:solidFill>
                  <a:srgbClr val="7030A0"/>
                </a:solidFill>
                <a:highlight>
                  <a:srgbClr val="FFFFFF"/>
                </a:highlight>
                <a:ea typeface="Times New Roman" panose="02020603050405020304" pitchFamily="18" charset="0"/>
              </a:rPr>
              <a:t>данните</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попълнена</a:t>
            </a:r>
            <a:r>
              <a:rPr lang="en-GB" sz="2000" i="1" dirty="0">
                <a:solidFill>
                  <a:srgbClr val="0070C0"/>
                </a:solidFill>
                <a:highlight>
                  <a:srgbClr val="FFFFFF"/>
                </a:highlight>
                <a:ea typeface="Times New Roman" panose="02020603050405020304" pitchFamily="18" charset="0"/>
              </a:rPr>
              <a:t> с </a:t>
            </a:r>
            <a:r>
              <a:rPr lang="en-GB" sz="2000" i="1" dirty="0" err="1">
                <a:solidFill>
                  <a:srgbClr val="0070C0"/>
                </a:solidFill>
                <a:highlight>
                  <a:srgbClr val="FFFFFF"/>
                </a:highlight>
                <a:ea typeface="Times New Roman" panose="02020603050405020304" pitchFamily="18" charset="0"/>
              </a:rPr>
              <a:t>всички</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реквизити</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съгласно</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приложение</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към</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чл</a:t>
            </a:r>
            <a:r>
              <a:rPr lang="en-GB" sz="2000" i="1" dirty="0">
                <a:solidFill>
                  <a:srgbClr val="0070C0"/>
                </a:solidFill>
                <a:highlight>
                  <a:srgbClr val="FFFFFF"/>
                </a:highlight>
                <a:ea typeface="Times New Roman" panose="02020603050405020304" pitchFamily="18" charset="0"/>
              </a:rPr>
              <a:t>. 6, </a:t>
            </a:r>
            <a:r>
              <a:rPr lang="en-GB" sz="2000" i="1" dirty="0" err="1">
                <a:solidFill>
                  <a:srgbClr val="0070C0"/>
                </a:solidFill>
                <a:highlight>
                  <a:srgbClr val="FFFFFF"/>
                </a:highlight>
                <a:ea typeface="Times New Roman" panose="02020603050405020304" pitchFamily="18" charset="0"/>
              </a:rPr>
              <a:t>ал</a:t>
            </a:r>
            <a:r>
              <a:rPr lang="en-GB" sz="2000" i="1" dirty="0">
                <a:solidFill>
                  <a:srgbClr val="0070C0"/>
                </a:solidFill>
                <a:highlight>
                  <a:srgbClr val="FFFFFF"/>
                </a:highlight>
                <a:ea typeface="Times New Roman" panose="02020603050405020304" pitchFamily="18" charset="0"/>
              </a:rPr>
              <a:t>. 4, </a:t>
            </a:r>
            <a:r>
              <a:rPr lang="en-GB" sz="2000" i="1" dirty="0" err="1">
                <a:solidFill>
                  <a:srgbClr val="0070C0"/>
                </a:solidFill>
                <a:highlight>
                  <a:srgbClr val="FFFFFF"/>
                </a:highlight>
                <a:ea typeface="Times New Roman" panose="02020603050405020304" pitchFamily="18" charset="0"/>
              </a:rPr>
              <a:t>лицата</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по</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чл</a:t>
            </a:r>
            <a:r>
              <a:rPr lang="en-GB" sz="2000" i="1" dirty="0">
                <a:solidFill>
                  <a:srgbClr val="0070C0"/>
                </a:solidFill>
                <a:highlight>
                  <a:srgbClr val="FFFFFF"/>
                </a:highlight>
                <a:ea typeface="Times New Roman" panose="02020603050405020304" pitchFamily="18" charset="0"/>
              </a:rPr>
              <a:t>. 2, </a:t>
            </a:r>
            <a:r>
              <a:rPr lang="en-GB" sz="2000" i="1" dirty="0" err="1">
                <a:solidFill>
                  <a:srgbClr val="0070C0"/>
                </a:solidFill>
                <a:highlight>
                  <a:srgbClr val="FFFFFF"/>
                </a:highlight>
                <a:ea typeface="Times New Roman" panose="02020603050405020304" pitchFamily="18" charset="0"/>
              </a:rPr>
              <a:t>ал</a:t>
            </a:r>
            <a:r>
              <a:rPr lang="en-GB" sz="2000" i="1" dirty="0">
                <a:solidFill>
                  <a:srgbClr val="0070C0"/>
                </a:solidFill>
                <a:highlight>
                  <a:srgbClr val="FFFFFF"/>
                </a:highlight>
                <a:ea typeface="Times New Roman" panose="02020603050405020304" pitchFamily="18" charset="0"/>
              </a:rPr>
              <a:t>. 1 </a:t>
            </a:r>
            <a:r>
              <a:rPr lang="en-GB" sz="2000" i="1" dirty="0" err="1">
                <a:solidFill>
                  <a:srgbClr val="0070C0"/>
                </a:solidFill>
                <a:highlight>
                  <a:srgbClr val="FFFFFF"/>
                </a:highlight>
                <a:ea typeface="Times New Roman" panose="02020603050405020304" pitchFamily="18" charset="0"/>
              </a:rPr>
              <a:t>извършват</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преглед</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на</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информацията</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по</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чл</a:t>
            </a:r>
            <a:r>
              <a:rPr lang="en-GB" sz="2000" i="1" dirty="0">
                <a:solidFill>
                  <a:srgbClr val="0070C0"/>
                </a:solidFill>
                <a:highlight>
                  <a:srgbClr val="FFFFFF"/>
                </a:highlight>
                <a:ea typeface="Times New Roman" panose="02020603050405020304" pitchFamily="18" charset="0"/>
              </a:rPr>
              <a:t>. 4 и </a:t>
            </a:r>
            <a:r>
              <a:rPr lang="en-GB" sz="2000" i="1" dirty="0" err="1">
                <a:solidFill>
                  <a:srgbClr val="0070C0"/>
                </a:solidFill>
                <a:highlight>
                  <a:srgbClr val="FFFFFF"/>
                </a:highlight>
                <a:ea typeface="Times New Roman" panose="02020603050405020304" pitchFamily="18" charset="0"/>
              </a:rPr>
              <a:t>вписват</a:t>
            </a:r>
            <a:r>
              <a:rPr lang="en-GB" sz="2000" i="1" dirty="0">
                <a:solidFill>
                  <a:srgbClr val="0070C0"/>
                </a:solidFill>
                <a:highlight>
                  <a:srgbClr val="FFFFFF"/>
                </a:highlight>
                <a:ea typeface="Times New Roman" panose="02020603050405020304" pitchFamily="18" charset="0"/>
              </a:rPr>
              <a:t> </a:t>
            </a:r>
            <a:r>
              <a:rPr lang="en-GB" sz="2000" i="1" dirty="0" err="1">
                <a:solidFill>
                  <a:srgbClr val="0070C0"/>
                </a:solidFill>
                <a:highlight>
                  <a:srgbClr val="FFFFFF"/>
                </a:highlight>
                <a:ea typeface="Times New Roman" panose="02020603050405020304" pitchFamily="18" charset="0"/>
              </a:rPr>
              <a:t>информацията</a:t>
            </a:r>
            <a:r>
              <a:rPr lang="en-GB" sz="2000" i="1" dirty="0">
                <a:solidFill>
                  <a:srgbClr val="0070C0"/>
                </a:solidFill>
                <a:highlight>
                  <a:srgbClr val="FFFFFF"/>
                </a:highlight>
                <a:ea typeface="Times New Roman" panose="02020603050405020304" pitchFamily="18" charset="0"/>
              </a:rPr>
              <a:t> в </a:t>
            </a:r>
            <a:r>
              <a:rPr lang="en-GB" sz="2000" i="1" dirty="0" err="1">
                <a:solidFill>
                  <a:srgbClr val="0070C0"/>
                </a:solidFill>
                <a:highlight>
                  <a:srgbClr val="FFFFFF"/>
                </a:highlight>
                <a:ea typeface="Times New Roman" panose="02020603050405020304" pitchFamily="18" charset="0"/>
              </a:rPr>
              <a:t>регистъра</a:t>
            </a:r>
            <a:r>
              <a:rPr lang="en-GB" sz="2000" dirty="0" smtClean="0">
                <a:solidFill>
                  <a:srgbClr val="0070C0"/>
                </a:solidFill>
                <a:highlight>
                  <a:srgbClr val="FFFFFF"/>
                </a:highlight>
                <a:ea typeface="Times New Roman" panose="02020603050405020304" pitchFamily="18" charset="0"/>
              </a:rPr>
              <a:t>.</a:t>
            </a:r>
            <a:endParaRPr lang="bg-BG" sz="2000" dirty="0" smtClean="0">
              <a:solidFill>
                <a:srgbClr val="0070C0"/>
              </a:solidFill>
              <a:highlight>
                <a:srgbClr val="FFFFFF"/>
              </a:highlight>
              <a:ea typeface="Times New Roman" panose="02020603050405020304" pitchFamily="18" charset="0"/>
            </a:endParaRPr>
          </a:p>
          <a:p>
            <a:pPr algn="just"/>
            <a:endParaRPr lang="en-US" dirty="0">
              <a:latin typeface="Times New Roman" panose="02020603050405020304" pitchFamily="18" charset="0"/>
              <a:ea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3384331" y="4730044"/>
            <a:ext cx="3483194" cy="1796880"/>
          </a:xfrm>
          <a:prstGeom prst="rect">
            <a:avLst/>
          </a:prstGeom>
        </p:spPr>
      </p:pic>
    </p:spTree>
    <p:extLst>
      <p:ext uri="{BB962C8B-B14F-4D97-AF65-F5344CB8AC3E}">
        <p14:creationId xmlns:p14="http://schemas.microsoft.com/office/powerpoint/2010/main" val="1546708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400" i="1" dirty="0">
                <a:solidFill>
                  <a:srgbClr val="0070C0"/>
                </a:solidFill>
              </a:rPr>
              <a:t>2.6. В </a:t>
            </a:r>
            <a:r>
              <a:rPr lang="bg-BG" sz="2400" i="1" dirty="0">
                <a:solidFill>
                  <a:srgbClr val="7030A0"/>
                </a:solidFill>
              </a:rPr>
              <a:t>чл. 7 </a:t>
            </a:r>
            <a:r>
              <a:rPr lang="bg-BG" sz="2400" i="1" dirty="0">
                <a:solidFill>
                  <a:srgbClr val="0070C0"/>
                </a:solidFill>
              </a:rPr>
              <a:t>се правят следните </a:t>
            </a:r>
            <a:r>
              <a:rPr lang="bg-BG" sz="2400" i="1" dirty="0">
                <a:solidFill>
                  <a:srgbClr val="7030A0"/>
                </a:solidFill>
              </a:rPr>
              <a:t>изменения и допълнения:</a:t>
            </a:r>
            <a:endParaRPr lang="en-US" sz="2400" i="1" dirty="0">
              <a:solidFill>
                <a:srgbClr val="7030A0"/>
              </a:solidFill>
            </a:endParaRPr>
          </a:p>
        </p:txBody>
      </p:sp>
      <p:sp>
        <p:nvSpPr>
          <p:cNvPr id="3" name="Content Placeholder 2"/>
          <p:cNvSpPr>
            <a:spLocks noGrp="1"/>
          </p:cNvSpPr>
          <p:nvPr>
            <p:ph idx="1"/>
          </p:nvPr>
        </p:nvSpPr>
        <p:spPr>
          <a:xfrm>
            <a:off x="677334" y="2160589"/>
            <a:ext cx="7962169" cy="3880773"/>
          </a:xfrm>
        </p:spPr>
        <p:txBody>
          <a:bodyPr/>
          <a:lstStyle/>
          <a:p>
            <a:pPr marL="0" lvl="0" indent="0">
              <a:buNone/>
            </a:pPr>
            <a:r>
              <a:rPr lang="bg-BG" sz="2000" i="1" dirty="0" smtClean="0">
                <a:solidFill>
                  <a:srgbClr val="0070C0"/>
                </a:solidFill>
              </a:rPr>
              <a:t>	Алинея </a:t>
            </a:r>
            <a:r>
              <a:rPr lang="bg-BG" sz="2000" i="1" dirty="0">
                <a:solidFill>
                  <a:srgbClr val="0070C0"/>
                </a:solidFill>
              </a:rPr>
              <a:t>1 се изменя така:</a:t>
            </a:r>
            <a:endParaRPr lang="en-US" sz="2000" i="1" dirty="0">
              <a:solidFill>
                <a:srgbClr val="0070C0"/>
              </a:solidFill>
            </a:endParaRPr>
          </a:p>
          <a:p>
            <a:r>
              <a:rPr lang="bg-BG" sz="2000" i="1" dirty="0" smtClean="0">
                <a:solidFill>
                  <a:srgbClr val="0070C0"/>
                </a:solidFill>
              </a:rPr>
              <a:t>ал. 1 Операторите </a:t>
            </a:r>
            <a:r>
              <a:rPr lang="bg-BG" sz="2000" i="1" dirty="0">
                <a:solidFill>
                  <a:srgbClr val="0070C0"/>
                </a:solidFill>
              </a:rPr>
              <a:t>и органите на изпълнителната власт по чл. 6 </a:t>
            </a:r>
            <a:r>
              <a:rPr lang="bg-BG" sz="2000" i="1" dirty="0">
                <a:solidFill>
                  <a:srgbClr val="7030A0"/>
                </a:solidFill>
              </a:rPr>
              <a:t>предоставят информацията по чл. 4 </a:t>
            </a:r>
            <a:r>
              <a:rPr lang="bg-BG" sz="2000" i="1" dirty="0">
                <a:solidFill>
                  <a:srgbClr val="0070C0"/>
                </a:solidFill>
              </a:rPr>
              <a:t>на хартиен и електронен носител или </a:t>
            </a:r>
            <a:r>
              <a:rPr lang="bg-BG" sz="2000" b="1" i="1" dirty="0">
                <a:solidFill>
                  <a:srgbClr val="7030A0"/>
                </a:solidFill>
              </a:rPr>
              <a:t>по електронен път</a:t>
            </a:r>
            <a:r>
              <a:rPr lang="bg-BG" sz="2000" b="1" i="1" dirty="0" smtClean="0">
                <a:solidFill>
                  <a:srgbClr val="7030A0"/>
                </a:solidFill>
              </a:rPr>
              <a:t>.</a:t>
            </a:r>
            <a:endParaRPr lang="en-US" sz="2000" b="1" i="1" dirty="0">
              <a:solidFill>
                <a:srgbClr val="7030A0"/>
              </a:solidFill>
            </a:endParaRPr>
          </a:p>
          <a:p>
            <a:endParaRPr lang="en-US" dirty="0">
              <a:solidFill>
                <a:srgbClr val="7030A0"/>
              </a:solidFill>
            </a:endParaRPr>
          </a:p>
        </p:txBody>
      </p:sp>
      <p:pic>
        <p:nvPicPr>
          <p:cNvPr id="4" name="Picture 3"/>
          <p:cNvPicPr>
            <a:picLocks noChangeAspect="1"/>
          </p:cNvPicPr>
          <p:nvPr/>
        </p:nvPicPr>
        <p:blipFill>
          <a:blip r:embed="rId2"/>
          <a:stretch>
            <a:fillRect/>
          </a:stretch>
        </p:blipFill>
        <p:spPr>
          <a:xfrm>
            <a:off x="5318233" y="3920359"/>
            <a:ext cx="2942897" cy="2121003"/>
          </a:xfrm>
          <a:prstGeom prst="rect">
            <a:avLst/>
          </a:prstGeom>
        </p:spPr>
      </p:pic>
    </p:spTree>
    <p:extLst>
      <p:ext uri="{BB962C8B-B14F-4D97-AF65-F5344CB8AC3E}">
        <p14:creationId xmlns:p14="http://schemas.microsoft.com/office/powerpoint/2010/main" val="4240213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bg-BG" sz="2400" i="1" dirty="0">
                <a:solidFill>
                  <a:srgbClr val="0070C0"/>
                </a:solidFill>
              </a:rPr>
              <a:t>Създава се </a:t>
            </a:r>
            <a:r>
              <a:rPr lang="bg-BG" sz="2400" i="1" dirty="0">
                <a:solidFill>
                  <a:srgbClr val="7030A0"/>
                </a:solidFill>
              </a:rPr>
              <a:t>нова ал.2, чл.7.</a:t>
            </a:r>
            <a:r>
              <a:rPr lang="en-US" sz="2400" i="1" dirty="0">
                <a:solidFill>
                  <a:srgbClr val="0070C0"/>
                </a:solidFill>
              </a:rPr>
              <a:t/>
            </a:r>
            <a:br>
              <a:rPr lang="en-US" sz="2400" i="1" dirty="0">
                <a:solidFill>
                  <a:srgbClr val="0070C0"/>
                </a:solidFill>
              </a:rPr>
            </a:br>
            <a:endParaRPr lang="en-US" sz="2400" dirty="0">
              <a:solidFill>
                <a:srgbClr val="0070C0"/>
              </a:solidFill>
            </a:endParaRPr>
          </a:p>
        </p:txBody>
      </p:sp>
      <p:sp>
        <p:nvSpPr>
          <p:cNvPr id="3" name="Content Placeholder 2"/>
          <p:cNvSpPr>
            <a:spLocks noGrp="1"/>
          </p:cNvSpPr>
          <p:nvPr>
            <p:ph idx="1"/>
          </p:nvPr>
        </p:nvSpPr>
        <p:spPr>
          <a:xfrm>
            <a:off x="677334" y="1828800"/>
            <a:ext cx="9539110" cy="4212562"/>
          </a:xfrm>
        </p:spPr>
        <p:txBody>
          <a:bodyPr>
            <a:noAutofit/>
          </a:bodyPr>
          <a:lstStyle/>
          <a:p>
            <a:pPr algn="just"/>
            <a:r>
              <a:rPr lang="bg-BG" sz="2000" i="1" dirty="0" smtClean="0">
                <a:solidFill>
                  <a:srgbClr val="0070C0"/>
                </a:solidFill>
              </a:rPr>
              <a:t>„(</a:t>
            </a:r>
            <a:r>
              <a:rPr lang="bg-BG" sz="2000" i="1" dirty="0">
                <a:solidFill>
                  <a:srgbClr val="0070C0"/>
                </a:solidFill>
              </a:rPr>
              <a:t>2) </a:t>
            </a:r>
            <a:r>
              <a:rPr lang="bg-BG" sz="2000" i="1" dirty="0">
                <a:solidFill>
                  <a:srgbClr val="7030A0"/>
                </a:solidFill>
              </a:rPr>
              <a:t>Органите на изпълнителната власт по чл. 6 предоставят информацията по чл. 4 на хартиен и електронен носител </a:t>
            </a:r>
            <a:r>
              <a:rPr lang="bg-BG" sz="2000" i="1" dirty="0">
                <a:solidFill>
                  <a:srgbClr val="0070C0"/>
                </a:solidFill>
              </a:rPr>
              <a:t>или по електронен път, </a:t>
            </a:r>
            <a:r>
              <a:rPr lang="bg-BG" sz="2000" b="1" i="1" dirty="0">
                <a:solidFill>
                  <a:srgbClr val="7030A0"/>
                </a:solidFill>
              </a:rPr>
              <a:t>с изключение на случаите, </a:t>
            </a:r>
            <a:r>
              <a:rPr lang="bg-BG" sz="2000" i="1" dirty="0">
                <a:solidFill>
                  <a:srgbClr val="0070C0"/>
                </a:solidFill>
              </a:rPr>
              <a:t>в които информацията е налична в друг регистър и е </a:t>
            </a:r>
            <a:r>
              <a:rPr lang="bg-BG" sz="2000" i="1" dirty="0">
                <a:solidFill>
                  <a:srgbClr val="7030A0"/>
                </a:solidFill>
              </a:rPr>
              <a:t>осъществена интеграция </a:t>
            </a:r>
            <a:r>
              <a:rPr lang="bg-BG" sz="2000" i="1" dirty="0">
                <a:solidFill>
                  <a:srgbClr val="0070C0"/>
                </a:solidFill>
              </a:rPr>
              <a:t>между информационната система за управление и поддържане на публичния регистър по ЗОПОЕЩ със съответната информационната система, поддържаща съответния публичен регистър на органа на изпълнителната власт по чл. 16, ал.1 ЗОПОЕЩ. </a:t>
            </a:r>
            <a:endParaRPr lang="bg-BG" sz="2000" i="1" dirty="0" smtClean="0">
              <a:solidFill>
                <a:srgbClr val="0070C0"/>
              </a:solidFill>
            </a:endParaRPr>
          </a:p>
          <a:p>
            <a:pPr algn="just"/>
            <a:r>
              <a:rPr lang="bg-BG" sz="2000" i="1" dirty="0" smtClean="0">
                <a:solidFill>
                  <a:srgbClr val="7030A0"/>
                </a:solidFill>
              </a:rPr>
              <a:t>В </a:t>
            </a:r>
            <a:r>
              <a:rPr lang="bg-BG" sz="2000" i="1" dirty="0">
                <a:solidFill>
                  <a:srgbClr val="7030A0"/>
                </a:solidFill>
              </a:rPr>
              <a:t>случай, че в съответния регистър не е налична цялата информация по чл. 4, </a:t>
            </a:r>
            <a:r>
              <a:rPr lang="bg-BG" sz="2000" i="1" dirty="0">
                <a:solidFill>
                  <a:srgbClr val="0070C0"/>
                </a:solidFill>
              </a:rPr>
              <a:t>органите на изпълнителната власт по чл. 16, ал. 1 ЗОПОЕЩ предоставят на министъра на околната среда и водите останалата информация по чл. 4 на хартиен и електронен носител или по електронен път.“</a:t>
            </a:r>
            <a:endParaRPr lang="en-US" sz="2000" i="1" dirty="0">
              <a:solidFill>
                <a:srgbClr val="0070C0"/>
              </a:solidFill>
            </a:endParaRPr>
          </a:p>
          <a:p>
            <a:pPr lvl="0" algn="just"/>
            <a:r>
              <a:rPr lang="bg-BG" sz="2000" i="1" dirty="0">
                <a:solidFill>
                  <a:srgbClr val="0070C0"/>
                </a:solidFill>
              </a:rPr>
              <a:t>Досегашната ал.2 става ал.3.</a:t>
            </a:r>
            <a:endParaRPr lang="en-US" sz="2000" i="1" dirty="0">
              <a:solidFill>
                <a:srgbClr val="0070C0"/>
              </a:solidFill>
            </a:endParaRPr>
          </a:p>
        </p:txBody>
      </p:sp>
    </p:spTree>
    <p:extLst>
      <p:ext uri="{BB962C8B-B14F-4D97-AF65-F5344CB8AC3E}">
        <p14:creationId xmlns:p14="http://schemas.microsoft.com/office/powerpoint/2010/main" val="2722573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i="1" dirty="0" err="1">
                <a:solidFill>
                  <a:srgbClr val="0070C0"/>
                </a:solidFill>
                <a:highlight>
                  <a:srgbClr val="FFFFFF"/>
                </a:highlight>
                <a:ea typeface="Times New Roman" panose="02020603050405020304" pitchFamily="18" charset="0"/>
              </a:rPr>
              <a:t>Приложение</a:t>
            </a:r>
            <a:r>
              <a:rPr lang="bg-BG" sz="2400" i="1" dirty="0">
                <a:solidFill>
                  <a:srgbClr val="0070C0"/>
                </a:solidFill>
                <a:highlight>
                  <a:srgbClr val="FFFFFF"/>
                </a:highlight>
                <a:ea typeface="Times New Roman" panose="02020603050405020304" pitchFamily="18" charset="0"/>
              </a:rPr>
              <a:t>то</a:t>
            </a:r>
            <a:r>
              <a:rPr lang="en-GB" sz="2400" i="1" dirty="0">
                <a:solidFill>
                  <a:srgbClr val="0070C0"/>
                </a:solidFill>
                <a:highlight>
                  <a:srgbClr val="FFFFFF"/>
                </a:highlight>
                <a:ea typeface="Times New Roman" panose="02020603050405020304" pitchFamily="18" charset="0"/>
              </a:rPr>
              <a:t> </a:t>
            </a:r>
            <a:r>
              <a:rPr lang="en-GB" sz="2400" i="1" dirty="0" err="1">
                <a:solidFill>
                  <a:srgbClr val="0070C0"/>
                </a:solidFill>
                <a:highlight>
                  <a:srgbClr val="FFFFFF"/>
                </a:highlight>
                <a:ea typeface="Times New Roman" panose="02020603050405020304" pitchFamily="18" charset="0"/>
              </a:rPr>
              <a:t>към</a:t>
            </a:r>
            <a:r>
              <a:rPr lang="en-GB" sz="2400" i="1" dirty="0">
                <a:solidFill>
                  <a:srgbClr val="0070C0"/>
                </a:solidFill>
                <a:highlight>
                  <a:srgbClr val="FFFFFF"/>
                </a:highlight>
                <a:ea typeface="Times New Roman" panose="02020603050405020304" pitchFamily="18" charset="0"/>
              </a:rPr>
              <a:t> </a:t>
            </a:r>
            <a:r>
              <a:rPr lang="en-GB" sz="2400" i="1" dirty="0" err="1">
                <a:solidFill>
                  <a:srgbClr val="0070C0"/>
                </a:solidFill>
                <a:highlight>
                  <a:srgbClr val="FFFFFF"/>
                </a:highlight>
                <a:ea typeface="Times New Roman" panose="02020603050405020304" pitchFamily="18" charset="0"/>
              </a:rPr>
              <a:t>чл</a:t>
            </a:r>
            <a:r>
              <a:rPr lang="en-GB" sz="2400" i="1" dirty="0">
                <a:solidFill>
                  <a:srgbClr val="0070C0"/>
                </a:solidFill>
                <a:highlight>
                  <a:srgbClr val="FFFFFF"/>
                </a:highlight>
                <a:ea typeface="Times New Roman" panose="02020603050405020304" pitchFamily="18" charset="0"/>
              </a:rPr>
              <a:t>. 6, </a:t>
            </a:r>
            <a:r>
              <a:rPr lang="en-GB" sz="2400" i="1" dirty="0" err="1">
                <a:solidFill>
                  <a:srgbClr val="0070C0"/>
                </a:solidFill>
                <a:highlight>
                  <a:srgbClr val="FFFFFF"/>
                </a:highlight>
                <a:ea typeface="Times New Roman" panose="02020603050405020304" pitchFamily="18" charset="0"/>
              </a:rPr>
              <a:t>ал</a:t>
            </a:r>
            <a:r>
              <a:rPr lang="en-GB" sz="2400" i="1" dirty="0">
                <a:solidFill>
                  <a:srgbClr val="0070C0"/>
                </a:solidFill>
                <a:highlight>
                  <a:srgbClr val="FFFFFF"/>
                </a:highlight>
                <a:ea typeface="Times New Roman" panose="02020603050405020304" pitchFamily="18" charset="0"/>
              </a:rPr>
              <a:t>. 4</a:t>
            </a:r>
            <a:r>
              <a:rPr lang="bg-BG" sz="2400" i="1" dirty="0">
                <a:solidFill>
                  <a:srgbClr val="0070C0"/>
                </a:solidFill>
                <a:highlight>
                  <a:srgbClr val="FFFFFF"/>
                </a:highlight>
                <a:ea typeface="Times New Roman" panose="02020603050405020304" pitchFamily="18" charset="0"/>
              </a:rPr>
              <a:t> от Наредбата</a:t>
            </a:r>
            <a:r>
              <a:rPr lang="en-GB" sz="2400" i="1" dirty="0">
                <a:solidFill>
                  <a:srgbClr val="0070C0"/>
                </a:solidFill>
                <a:highlight>
                  <a:srgbClr val="FFFFFF"/>
                </a:highlight>
                <a:ea typeface="Times New Roman" panose="02020603050405020304" pitchFamily="18" charset="0"/>
              </a:rPr>
              <a:t> – </a:t>
            </a:r>
            <a:r>
              <a:rPr lang="bg-BG" sz="2400" i="1" dirty="0">
                <a:solidFill>
                  <a:srgbClr val="0070C0"/>
                </a:solidFill>
                <a:highlight>
                  <a:srgbClr val="FFFFFF"/>
                </a:highlight>
                <a:ea typeface="Times New Roman" panose="02020603050405020304" pitchFamily="18" charset="0"/>
              </a:rPr>
              <a:t/>
            </a:r>
            <a:br>
              <a:rPr lang="bg-BG" sz="2400" i="1" dirty="0">
                <a:solidFill>
                  <a:srgbClr val="0070C0"/>
                </a:solidFill>
                <a:highlight>
                  <a:srgbClr val="FFFFFF"/>
                </a:highlight>
                <a:ea typeface="Times New Roman" panose="02020603050405020304" pitchFamily="18" charset="0"/>
              </a:rPr>
            </a:br>
            <a:endParaRPr lang="en-US" sz="2400" dirty="0">
              <a:solidFill>
                <a:srgbClr val="0070C0"/>
              </a:solidFill>
            </a:endParaRPr>
          </a:p>
        </p:txBody>
      </p:sp>
      <p:sp>
        <p:nvSpPr>
          <p:cNvPr id="3" name="Content Placeholder 2"/>
          <p:cNvSpPr>
            <a:spLocks noGrp="1"/>
          </p:cNvSpPr>
          <p:nvPr>
            <p:ph idx="1"/>
          </p:nvPr>
        </p:nvSpPr>
        <p:spPr>
          <a:xfrm>
            <a:off x="677334" y="2160590"/>
            <a:ext cx="8596668" cy="3840818"/>
          </a:xfrm>
        </p:spPr>
        <p:txBody>
          <a:bodyPr/>
          <a:lstStyle/>
          <a:p>
            <a:pPr marL="0" indent="0" algn="ctr">
              <a:buNone/>
            </a:pPr>
            <a:r>
              <a:rPr lang="bg-BG" sz="2000" i="1" dirty="0" smtClean="0">
                <a:solidFill>
                  <a:srgbClr val="0070C0"/>
                </a:solidFill>
                <a:highlight>
                  <a:srgbClr val="FFFFFF"/>
                </a:highlight>
                <a:ea typeface="Times New Roman" panose="02020603050405020304" pitchFamily="18" charset="0"/>
              </a:rPr>
              <a:t>	Декларацията за достоверност на данните </a:t>
            </a:r>
          </a:p>
          <a:p>
            <a:pPr marL="0" indent="0">
              <a:buNone/>
            </a:pPr>
            <a:endParaRPr lang="bg-BG" sz="2000" i="1" dirty="0">
              <a:solidFill>
                <a:srgbClr val="0070C0"/>
              </a:solidFill>
              <a:highlight>
                <a:srgbClr val="FFFFFF"/>
              </a:highlight>
              <a:ea typeface="Times New Roman" panose="02020603050405020304" pitchFamily="18" charset="0"/>
            </a:endParaRPr>
          </a:p>
          <a:p>
            <a:pPr marL="0" indent="0">
              <a:buNone/>
            </a:pPr>
            <a:endParaRPr lang="bg-BG" sz="2000" i="1" dirty="0" smtClean="0">
              <a:solidFill>
                <a:srgbClr val="0070C0"/>
              </a:solidFill>
              <a:highlight>
                <a:srgbClr val="FFFFFF"/>
              </a:highlight>
              <a:ea typeface="Times New Roman" panose="02020603050405020304" pitchFamily="18" charset="0"/>
            </a:endParaRPr>
          </a:p>
          <a:p>
            <a:pPr marL="0" indent="0">
              <a:buNone/>
            </a:pPr>
            <a:endParaRPr lang="bg-BG" sz="2000" i="1" dirty="0">
              <a:solidFill>
                <a:srgbClr val="0070C0"/>
              </a:solidFill>
              <a:highlight>
                <a:srgbClr val="FFFFFF"/>
              </a:highlight>
              <a:ea typeface="Times New Roman" panose="02020603050405020304" pitchFamily="18" charset="0"/>
            </a:endParaRPr>
          </a:p>
          <a:p>
            <a:pPr marL="0" indent="0">
              <a:buNone/>
            </a:pPr>
            <a:endParaRPr lang="bg-BG" sz="2000" i="1" dirty="0" smtClean="0">
              <a:solidFill>
                <a:srgbClr val="0070C0"/>
              </a:solidFill>
              <a:highlight>
                <a:srgbClr val="FFFFFF"/>
              </a:highlight>
              <a:ea typeface="Times New Roman" panose="02020603050405020304" pitchFamily="18" charset="0"/>
            </a:endParaRPr>
          </a:p>
          <a:p>
            <a:pPr marL="0" indent="0">
              <a:buNone/>
            </a:pPr>
            <a:r>
              <a:rPr lang="bg-BG" sz="2000" i="1" dirty="0" smtClean="0">
                <a:solidFill>
                  <a:srgbClr val="0070C0"/>
                </a:solidFill>
                <a:highlight>
                  <a:srgbClr val="FFFFFF"/>
                </a:highlight>
                <a:ea typeface="Times New Roman" panose="02020603050405020304" pitchFamily="18" charset="0"/>
              </a:rPr>
              <a:t>се </a:t>
            </a:r>
            <a:r>
              <a:rPr lang="bg-BG" sz="2000" i="1" dirty="0">
                <a:solidFill>
                  <a:srgbClr val="0070C0"/>
                </a:solidFill>
                <a:highlight>
                  <a:srgbClr val="FFFFFF"/>
                </a:highlight>
                <a:ea typeface="Times New Roman" panose="02020603050405020304" pitchFamily="18" charset="0"/>
              </a:rPr>
              <a:t>изменя </a:t>
            </a:r>
            <a:r>
              <a:rPr lang="bg-BG" sz="2000" i="1" dirty="0" smtClean="0">
                <a:solidFill>
                  <a:srgbClr val="0070C0"/>
                </a:solidFill>
                <a:highlight>
                  <a:srgbClr val="FFFFFF"/>
                </a:highlight>
                <a:ea typeface="Times New Roman" panose="02020603050405020304" pitchFamily="18" charset="0"/>
              </a:rPr>
              <a:t>с </a:t>
            </a:r>
            <a:r>
              <a:rPr lang="bg-BG" sz="2000" i="1" dirty="0" smtClean="0">
                <a:solidFill>
                  <a:srgbClr val="0070C0"/>
                </a:solidFill>
              </a:rPr>
              <a:t> </a:t>
            </a:r>
            <a:r>
              <a:rPr lang="bg-BG" sz="2000" i="1" dirty="0">
                <a:solidFill>
                  <a:srgbClr val="0070C0"/>
                </a:solidFill>
              </a:rPr>
              <a:t>редакционно-технически характер, с цел: улеснение за </a:t>
            </a:r>
            <a:r>
              <a:rPr lang="bg-BG" sz="2000" i="1" dirty="0" smtClean="0">
                <a:solidFill>
                  <a:srgbClr val="0070C0"/>
                </a:solidFill>
              </a:rPr>
              <a:t>попълване.</a:t>
            </a:r>
          </a:p>
          <a:p>
            <a:pPr marL="0" indent="0">
              <a:buNone/>
            </a:pPr>
            <a:endParaRPr lang="en-US" dirty="0"/>
          </a:p>
        </p:txBody>
      </p:sp>
      <p:pic>
        <p:nvPicPr>
          <p:cNvPr id="8" name="Picture 7"/>
          <p:cNvPicPr>
            <a:picLocks noChangeAspect="1"/>
          </p:cNvPicPr>
          <p:nvPr/>
        </p:nvPicPr>
        <p:blipFill>
          <a:blip r:embed="rId2"/>
          <a:stretch>
            <a:fillRect/>
          </a:stretch>
        </p:blipFill>
        <p:spPr>
          <a:xfrm>
            <a:off x="3626068" y="2596055"/>
            <a:ext cx="2928117" cy="1621549"/>
          </a:xfrm>
          <a:prstGeom prst="rect">
            <a:avLst/>
          </a:prstGeom>
        </p:spPr>
      </p:pic>
    </p:spTree>
    <p:extLst>
      <p:ext uri="{BB962C8B-B14F-4D97-AF65-F5344CB8AC3E}">
        <p14:creationId xmlns:p14="http://schemas.microsoft.com/office/powerpoint/2010/main" val="1356957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400" i="1" dirty="0">
                <a:solidFill>
                  <a:srgbClr val="7030A0"/>
                </a:solidFill>
              </a:rPr>
              <a:t>Създават се </a:t>
            </a:r>
            <a:r>
              <a:rPr lang="en-GB" sz="2400" i="1" dirty="0" err="1">
                <a:solidFill>
                  <a:srgbClr val="7030A0"/>
                </a:solidFill>
                <a:latin typeface="+mn-lt"/>
              </a:rPr>
              <a:t>Преходни</a:t>
            </a:r>
            <a:r>
              <a:rPr lang="en-GB" sz="2400" i="1" dirty="0">
                <a:solidFill>
                  <a:srgbClr val="7030A0"/>
                </a:solidFill>
              </a:rPr>
              <a:t> и </a:t>
            </a:r>
            <a:r>
              <a:rPr lang="en-GB" sz="2400" i="1" dirty="0" err="1">
                <a:solidFill>
                  <a:srgbClr val="7030A0"/>
                </a:solidFill>
              </a:rPr>
              <a:t>Заключителни</a:t>
            </a:r>
            <a:r>
              <a:rPr lang="en-GB" sz="2400" i="1" dirty="0">
                <a:solidFill>
                  <a:srgbClr val="7030A0"/>
                </a:solidFill>
              </a:rPr>
              <a:t> </a:t>
            </a:r>
            <a:r>
              <a:rPr lang="en-GB" sz="2400" i="1" dirty="0" err="1" smtClean="0">
                <a:solidFill>
                  <a:srgbClr val="7030A0"/>
                </a:solidFill>
              </a:rPr>
              <a:t>разпоредби</a:t>
            </a:r>
            <a:r>
              <a:rPr lang="bg-BG" sz="2400" i="1" dirty="0" smtClean="0">
                <a:solidFill>
                  <a:srgbClr val="7030A0"/>
                </a:solidFill>
              </a:rPr>
              <a:t>:</a:t>
            </a:r>
            <a:r>
              <a:rPr lang="bg-BG" sz="2400" i="1" dirty="0">
                <a:solidFill>
                  <a:srgbClr val="0070C0"/>
                </a:solidFill>
              </a:rPr>
              <a:t/>
            </a:r>
            <a:br>
              <a:rPr lang="bg-BG" sz="2400" i="1" dirty="0">
                <a:solidFill>
                  <a:srgbClr val="0070C0"/>
                </a:solidFill>
              </a:rPr>
            </a:br>
            <a:endParaRPr lang="en-US" sz="2400" dirty="0">
              <a:solidFill>
                <a:srgbClr val="0070C0"/>
              </a:solidFill>
            </a:endParaRPr>
          </a:p>
        </p:txBody>
      </p:sp>
      <p:sp>
        <p:nvSpPr>
          <p:cNvPr id="3" name="Content Placeholder 2"/>
          <p:cNvSpPr>
            <a:spLocks noGrp="1"/>
          </p:cNvSpPr>
          <p:nvPr>
            <p:ph idx="1"/>
          </p:nvPr>
        </p:nvSpPr>
        <p:spPr>
          <a:xfrm>
            <a:off x="677334" y="1418897"/>
            <a:ext cx="9023714" cy="4622466"/>
          </a:xfrm>
        </p:spPr>
        <p:txBody>
          <a:bodyPr>
            <a:normAutofit fontScale="77500" lnSpcReduction="20000"/>
          </a:bodyPr>
          <a:lstStyle/>
          <a:p>
            <a:r>
              <a:rPr lang="bg-BG" sz="2600" i="1" dirty="0" smtClean="0">
                <a:solidFill>
                  <a:srgbClr val="7030A0"/>
                </a:solidFill>
              </a:rPr>
              <a:t>ИС по </a:t>
            </a:r>
            <a:r>
              <a:rPr lang="bg-BG" sz="2600" i="1" dirty="0">
                <a:solidFill>
                  <a:srgbClr val="7030A0"/>
                </a:solidFill>
              </a:rPr>
              <a:t>чл.7, ал.2 </a:t>
            </a:r>
            <a:r>
              <a:rPr lang="bg-BG" sz="2600" i="1" dirty="0">
                <a:solidFill>
                  <a:srgbClr val="0070C0"/>
                </a:solidFill>
              </a:rPr>
              <a:t>на органите на изпълнителната власт по чл. 16 от ЗОПОЕЩ следва да са разработени в съответствие с </a:t>
            </a:r>
            <a:r>
              <a:rPr lang="bg-BG" sz="2600" i="1" dirty="0">
                <a:solidFill>
                  <a:srgbClr val="7030A0"/>
                </a:solidFill>
              </a:rPr>
              <a:t>Наредбата за общите изисквания към информационните системи, регистрите и електронните административни услуги, </a:t>
            </a:r>
            <a:r>
              <a:rPr lang="bg-BG" sz="2600" i="1" dirty="0" err="1">
                <a:solidFill>
                  <a:srgbClr val="0070C0"/>
                </a:solidFill>
              </a:rPr>
              <a:t>обн</a:t>
            </a:r>
            <a:r>
              <a:rPr lang="bg-BG" sz="2600" i="1" dirty="0">
                <a:solidFill>
                  <a:srgbClr val="0070C0"/>
                </a:solidFill>
              </a:rPr>
              <a:t>. ДВ. бр.5 от 17 януари 2017г</a:t>
            </a:r>
            <a:r>
              <a:rPr lang="bg-BG" sz="2600" i="1" dirty="0" smtClean="0">
                <a:solidFill>
                  <a:srgbClr val="0070C0"/>
                </a:solidFill>
              </a:rPr>
              <a:t>.;</a:t>
            </a:r>
          </a:p>
          <a:p>
            <a:endParaRPr lang="en-US" sz="2600" i="1" dirty="0">
              <a:solidFill>
                <a:srgbClr val="0070C0"/>
              </a:solidFill>
            </a:endParaRPr>
          </a:p>
          <a:p>
            <a:pPr lvl="1"/>
            <a:r>
              <a:rPr lang="bg-BG" sz="2400" i="1" dirty="0" smtClean="0">
                <a:solidFill>
                  <a:srgbClr val="0070C0"/>
                </a:solidFill>
              </a:rPr>
              <a:t>Броят </a:t>
            </a:r>
            <a:r>
              <a:rPr lang="bg-BG" sz="2400" i="1" dirty="0">
                <a:solidFill>
                  <a:srgbClr val="0070C0"/>
                </a:solidFill>
              </a:rPr>
              <a:t>и видът на </a:t>
            </a:r>
            <a:r>
              <a:rPr lang="bg-BG" sz="2400" i="1" dirty="0">
                <a:solidFill>
                  <a:srgbClr val="7030A0"/>
                </a:solidFill>
              </a:rPr>
              <a:t>наличните електронизирани номенклатури </a:t>
            </a:r>
            <a:r>
              <a:rPr lang="bg-BG" sz="2400" i="1" dirty="0">
                <a:solidFill>
                  <a:srgbClr val="0070C0"/>
                </a:solidFill>
              </a:rPr>
              <a:t>в регистрите на органите на изпълнителната власт по чл. 16, ал.1 ЗОПОЕЩ трябва да отговарят на изискванията на чл. 4 и чл. 5 от тази </a:t>
            </a:r>
            <a:r>
              <a:rPr lang="bg-BG" sz="2400" i="1" dirty="0" smtClean="0">
                <a:solidFill>
                  <a:srgbClr val="0070C0"/>
                </a:solidFill>
              </a:rPr>
              <a:t>наредба; </a:t>
            </a:r>
          </a:p>
          <a:p>
            <a:endParaRPr lang="en-US" sz="2600" i="1" dirty="0">
              <a:solidFill>
                <a:srgbClr val="0070C0"/>
              </a:solidFill>
            </a:endParaRPr>
          </a:p>
          <a:p>
            <a:pPr lvl="2"/>
            <a:r>
              <a:rPr lang="bg-BG" sz="2400" i="1" dirty="0" smtClean="0">
                <a:solidFill>
                  <a:srgbClr val="0070C0"/>
                </a:solidFill>
              </a:rPr>
              <a:t>При </a:t>
            </a:r>
            <a:r>
              <a:rPr lang="bg-BG" sz="2400" i="1" dirty="0">
                <a:solidFill>
                  <a:srgbClr val="0070C0"/>
                </a:solidFill>
              </a:rPr>
              <a:t>наличие на техническа възможност за осъществяване на връзка с Информационната система за управление и поддръжка на публичния регистър (ИСУППР) по ЗОПОЕЩ,</a:t>
            </a:r>
            <a:r>
              <a:rPr lang="bg-BG" sz="2400" i="1" dirty="0">
                <a:solidFill>
                  <a:srgbClr val="7030A0"/>
                </a:solidFill>
              </a:rPr>
              <a:t> следва да се предвиди функционалност за автоматизирано изпращане на данни към ИСУППР по ЗОПОЕЩ </a:t>
            </a:r>
            <a:r>
              <a:rPr lang="bg-BG" sz="2400" b="1" i="1" dirty="0">
                <a:solidFill>
                  <a:srgbClr val="7030A0"/>
                </a:solidFill>
              </a:rPr>
              <a:t>при промяна на партида</a:t>
            </a:r>
            <a:r>
              <a:rPr lang="bg-BG" sz="2400" b="1" i="1" dirty="0">
                <a:solidFill>
                  <a:srgbClr val="0070C0"/>
                </a:solidFill>
              </a:rPr>
              <a:t>. </a:t>
            </a:r>
            <a:endParaRPr lang="en-US" sz="2400" b="1" i="1" dirty="0">
              <a:solidFill>
                <a:srgbClr val="0070C0"/>
              </a:solidFill>
            </a:endParaRPr>
          </a:p>
          <a:p>
            <a:endParaRPr lang="en-US" dirty="0"/>
          </a:p>
        </p:txBody>
      </p:sp>
    </p:spTree>
    <p:extLst>
      <p:ext uri="{BB962C8B-B14F-4D97-AF65-F5344CB8AC3E}">
        <p14:creationId xmlns:p14="http://schemas.microsoft.com/office/powerpoint/2010/main" val="2543639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0075"/>
            <a:ext cx="8596668" cy="1028700"/>
          </a:xfrm>
        </p:spPr>
        <p:txBody>
          <a:bodyPr>
            <a:normAutofit/>
          </a:bodyPr>
          <a:lstStyle/>
          <a:p>
            <a:r>
              <a:rPr lang="bg-BG" sz="2000" i="1" dirty="0" smtClean="0">
                <a:solidFill>
                  <a:srgbClr val="0070C0"/>
                </a:solidFill>
              </a:rPr>
              <a:t>Допълнително изменение на Наредбата за публичния регистър по ЗОПОЕЩ </a:t>
            </a:r>
            <a:r>
              <a:rPr lang="bg-BG" sz="2000" i="1" dirty="0" smtClean="0">
                <a:solidFill>
                  <a:srgbClr val="7030A0"/>
                </a:solidFill>
              </a:rPr>
              <a:t>през 2021г.:</a:t>
            </a:r>
            <a:endParaRPr lang="en-US" sz="2000" i="1" dirty="0">
              <a:solidFill>
                <a:srgbClr val="7030A0"/>
              </a:solidFill>
            </a:endParaRPr>
          </a:p>
        </p:txBody>
      </p:sp>
      <p:sp>
        <p:nvSpPr>
          <p:cNvPr id="3" name="Content Placeholder 2"/>
          <p:cNvSpPr>
            <a:spLocks noGrp="1"/>
          </p:cNvSpPr>
          <p:nvPr>
            <p:ph idx="1"/>
          </p:nvPr>
        </p:nvSpPr>
        <p:spPr>
          <a:xfrm>
            <a:off x="677333" y="1628775"/>
            <a:ext cx="9369777" cy="4412587"/>
          </a:xfrm>
        </p:spPr>
        <p:txBody>
          <a:bodyPr>
            <a:normAutofit/>
          </a:bodyPr>
          <a:lstStyle/>
          <a:p>
            <a:pPr lvl="0"/>
            <a:r>
              <a:rPr lang="bg-BG" sz="2000" i="1" dirty="0" smtClean="0">
                <a:solidFill>
                  <a:srgbClr val="7030A0"/>
                </a:solidFill>
              </a:rPr>
              <a:t>изменена  е Наредбата</a:t>
            </a:r>
            <a:r>
              <a:rPr lang="bg-BG" sz="2000" i="1" dirty="0" smtClean="0">
                <a:solidFill>
                  <a:srgbClr val="0070C0"/>
                </a:solidFill>
              </a:rPr>
              <a:t> </a:t>
            </a:r>
            <a:r>
              <a:rPr lang="ru-RU" sz="2000" i="1" dirty="0">
                <a:solidFill>
                  <a:srgbClr val="0070C0"/>
                </a:solidFill>
              </a:rPr>
              <a:t>за </a:t>
            </a:r>
            <a:r>
              <a:rPr lang="ru-RU" sz="2000" i="1" dirty="0" err="1">
                <a:solidFill>
                  <a:srgbClr val="0070C0"/>
                </a:solidFill>
              </a:rPr>
              <a:t>публичния</a:t>
            </a:r>
            <a:r>
              <a:rPr lang="ru-RU" sz="2000" i="1" dirty="0">
                <a:solidFill>
                  <a:srgbClr val="0070C0"/>
                </a:solidFill>
              </a:rPr>
              <a:t> </a:t>
            </a:r>
            <a:r>
              <a:rPr lang="ru-RU" sz="2000" i="1" dirty="0" err="1">
                <a:solidFill>
                  <a:srgbClr val="0070C0"/>
                </a:solidFill>
              </a:rPr>
              <a:t>регистър</a:t>
            </a:r>
            <a:r>
              <a:rPr lang="ru-RU" sz="2000" i="1" dirty="0">
                <a:solidFill>
                  <a:srgbClr val="0070C0"/>
                </a:solidFill>
              </a:rPr>
              <a:t> на </a:t>
            </a:r>
            <a:r>
              <a:rPr lang="ru-RU" sz="2000" i="1" dirty="0" err="1">
                <a:solidFill>
                  <a:srgbClr val="0070C0"/>
                </a:solidFill>
              </a:rPr>
              <a:t>операторите</a:t>
            </a:r>
            <a:r>
              <a:rPr lang="ru-RU" sz="2000" i="1" dirty="0">
                <a:solidFill>
                  <a:srgbClr val="0070C0"/>
                </a:solidFill>
              </a:rPr>
              <a:t>, </a:t>
            </a:r>
            <a:r>
              <a:rPr lang="ru-RU" sz="2000" i="1" dirty="0" err="1">
                <a:solidFill>
                  <a:srgbClr val="0070C0"/>
                </a:solidFill>
              </a:rPr>
              <a:t>които</a:t>
            </a:r>
            <a:r>
              <a:rPr lang="ru-RU" sz="2000" i="1" dirty="0">
                <a:solidFill>
                  <a:srgbClr val="0070C0"/>
                </a:solidFill>
              </a:rPr>
              <a:t> </a:t>
            </a:r>
            <a:r>
              <a:rPr lang="ru-RU" sz="2000" i="1" dirty="0" err="1">
                <a:solidFill>
                  <a:srgbClr val="0070C0"/>
                </a:solidFill>
              </a:rPr>
              <a:t>извършват</a:t>
            </a:r>
            <a:r>
              <a:rPr lang="ru-RU" sz="2000" i="1" dirty="0">
                <a:solidFill>
                  <a:srgbClr val="0070C0"/>
                </a:solidFill>
              </a:rPr>
              <a:t> </a:t>
            </a:r>
            <a:r>
              <a:rPr lang="ru-RU" sz="2000" i="1" dirty="0" err="1">
                <a:solidFill>
                  <a:srgbClr val="0070C0"/>
                </a:solidFill>
              </a:rPr>
              <a:t>дейности</a:t>
            </a:r>
            <a:r>
              <a:rPr lang="ru-RU" sz="2000" i="1" dirty="0">
                <a:solidFill>
                  <a:srgbClr val="0070C0"/>
                </a:solidFill>
              </a:rPr>
              <a:t> по приложение №1 </a:t>
            </a:r>
            <a:r>
              <a:rPr lang="ru-RU" sz="2000" i="1" dirty="0" err="1">
                <a:solidFill>
                  <a:srgbClr val="0070C0"/>
                </a:solidFill>
              </a:rPr>
              <a:t>към</a:t>
            </a:r>
            <a:r>
              <a:rPr lang="ru-RU" sz="2000" i="1" dirty="0">
                <a:solidFill>
                  <a:srgbClr val="0070C0"/>
                </a:solidFill>
              </a:rPr>
              <a:t> чл.3, т.1 от </a:t>
            </a:r>
            <a:r>
              <a:rPr lang="bg-BG" sz="2000" i="1" dirty="0">
                <a:solidFill>
                  <a:srgbClr val="0070C0"/>
                </a:solidFill>
              </a:rPr>
              <a:t>Закона за отговорността за предотвратяване и отстраняване на екологични щети </a:t>
            </a:r>
            <a:r>
              <a:rPr lang="en-US" sz="2000" i="1" dirty="0">
                <a:solidFill>
                  <a:srgbClr val="0070C0"/>
                </a:solidFill>
              </a:rPr>
              <a:t>(</a:t>
            </a:r>
            <a:r>
              <a:rPr lang="bg-BG" sz="2000" i="1" dirty="0">
                <a:solidFill>
                  <a:srgbClr val="0070C0"/>
                </a:solidFill>
              </a:rPr>
              <a:t>Наредба</a:t>
            </a:r>
            <a:r>
              <a:rPr lang="en-US" sz="2000" i="1" dirty="0">
                <a:solidFill>
                  <a:srgbClr val="0070C0"/>
                </a:solidFill>
              </a:rPr>
              <a:t>)</a:t>
            </a:r>
            <a:r>
              <a:rPr lang="bg-BG" sz="2000" i="1" dirty="0">
                <a:solidFill>
                  <a:srgbClr val="0070C0"/>
                </a:solidFill>
              </a:rPr>
              <a:t>, </a:t>
            </a:r>
            <a:r>
              <a:rPr lang="bg-BG" sz="2000" i="1" dirty="0" err="1">
                <a:solidFill>
                  <a:srgbClr val="0070C0"/>
                </a:solidFill>
              </a:rPr>
              <a:t>обн</a:t>
            </a:r>
            <a:r>
              <a:rPr lang="bg-BG" sz="2000" i="1" dirty="0">
                <a:solidFill>
                  <a:srgbClr val="0070C0"/>
                </a:solidFill>
              </a:rPr>
              <a:t>. ДВ, бр. 109/2008г., </a:t>
            </a:r>
            <a:r>
              <a:rPr lang="bg-BG" sz="2000" i="1" dirty="0" err="1">
                <a:solidFill>
                  <a:srgbClr val="0070C0"/>
                </a:solidFill>
              </a:rPr>
              <a:t>посл</a:t>
            </a:r>
            <a:r>
              <a:rPr lang="bg-BG" sz="2000" i="1" dirty="0">
                <a:solidFill>
                  <a:srgbClr val="0070C0"/>
                </a:solidFill>
              </a:rPr>
              <a:t>. изм. и доп., бр. 108/2020г. </a:t>
            </a:r>
            <a:endParaRPr lang="bg-BG" sz="2000" i="1" dirty="0" smtClean="0">
              <a:solidFill>
                <a:srgbClr val="0070C0"/>
              </a:solidFill>
            </a:endParaRPr>
          </a:p>
          <a:p>
            <a:pPr lvl="1"/>
            <a:r>
              <a:rPr lang="bg-BG" sz="2000" i="1" dirty="0" smtClean="0">
                <a:solidFill>
                  <a:srgbClr val="0070C0"/>
                </a:solidFill>
              </a:rPr>
              <a:t>Направеното изменение </a:t>
            </a:r>
            <a:r>
              <a:rPr lang="bg-BG" sz="2000" i="1" dirty="0">
                <a:solidFill>
                  <a:srgbClr val="0070C0"/>
                </a:solidFill>
              </a:rPr>
              <a:t>е с оглед, </a:t>
            </a:r>
            <a:r>
              <a:rPr lang="bg-BG" sz="2000" i="1" dirty="0">
                <a:solidFill>
                  <a:srgbClr val="7030A0"/>
                </a:solidFill>
              </a:rPr>
              <a:t>прецизиране на текста в чл.8, ал.1 </a:t>
            </a:r>
            <a:r>
              <a:rPr lang="bg-BG" sz="2000" i="1" dirty="0">
                <a:solidFill>
                  <a:srgbClr val="0070C0"/>
                </a:solidFill>
              </a:rPr>
              <a:t>на наредбата, във връзка с последните изменения и допълнения, </a:t>
            </a:r>
            <a:r>
              <a:rPr lang="bg-BG" sz="2000" i="1" dirty="0" err="1">
                <a:solidFill>
                  <a:srgbClr val="0070C0"/>
                </a:solidFill>
              </a:rPr>
              <a:t>обн</a:t>
            </a:r>
            <a:r>
              <a:rPr lang="bg-BG" sz="2000" i="1" dirty="0">
                <a:solidFill>
                  <a:srgbClr val="0070C0"/>
                </a:solidFill>
              </a:rPr>
              <a:t>. в ДВ, бр. 108/2020г</a:t>
            </a:r>
            <a:r>
              <a:rPr lang="bg-BG" sz="2000" i="1" dirty="0" smtClean="0">
                <a:solidFill>
                  <a:srgbClr val="0070C0"/>
                </a:solidFill>
              </a:rPr>
              <a:t>.;</a:t>
            </a:r>
          </a:p>
          <a:p>
            <a:pPr lvl="2"/>
            <a:r>
              <a:rPr lang="ru-RU" sz="1800" i="1" dirty="0" err="1" smtClean="0">
                <a:solidFill>
                  <a:srgbClr val="0070C0"/>
                </a:solidFill>
              </a:rPr>
              <a:t>Изменението</a:t>
            </a:r>
            <a:r>
              <a:rPr lang="ru-RU" sz="1800" i="1" dirty="0" smtClean="0">
                <a:solidFill>
                  <a:srgbClr val="0070C0"/>
                </a:solidFill>
              </a:rPr>
              <a:t> е </a:t>
            </a:r>
            <a:r>
              <a:rPr lang="ru-RU" sz="1800" i="1" dirty="0" err="1" smtClean="0">
                <a:solidFill>
                  <a:srgbClr val="0070C0"/>
                </a:solidFill>
              </a:rPr>
              <a:t>обн</a:t>
            </a:r>
            <a:r>
              <a:rPr lang="ru-RU" sz="1800" i="1" dirty="0">
                <a:solidFill>
                  <a:srgbClr val="0070C0"/>
                </a:solidFill>
              </a:rPr>
              <a:t>. ДВ, </a:t>
            </a:r>
            <a:r>
              <a:rPr lang="ru-RU" sz="1800" i="1" dirty="0" err="1">
                <a:solidFill>
                  <a:srgbClr val="0070C0"/>
                </a:solidFill>
              </a:rPr>
              <a:t>бр</a:t>
            </a:r>
            <a:r>
              <a:rPr lang="ru-RU" sz="1800" i="1" dirty="0">
                <a:solidFill>
                  <a:srgbClr val="0070C0"/>
                </a:solidFill>
              </a:rPr>
              <a:t>. 109/2008 г., посл. изм., </a:t>
            </a:r>
            <a:r>
              <a:rPr lang="ru-RU" sz="1800" i="1" dirty="0" err="1">
                <a:solidFill>
                  <a:srgbClr val="0070C0"/>
                </a:solidFill>
              </a:rPr>
              <a:t>бр</a:t>
            </a:r>
            <a:r>
              <a:rPr lang="ru-RU" sz="1800" i="1" dirty="0">
                <a:solidFill>
                  <a:srgbClr val="0070C0"/>
                </a:solidFill>
              </a:rPr>
              <a:t>. </a:t>
            </a:r>
            <a:r>
              <a:rPr lang="bg-BG" sz="1800" i="1" dirty="0">
                <a:solidFill>
                  <a:srgbClr val="0070C0"/>
                </a:solidFill>
              </a:rPr>
              <a:t>10/</a:t>
            </a:r>
            <a:r>
              <a:rPr lang="ru-RU" sz="1800" i="1" dirty="0">
                <a:solidFill>
                  <a:srgbClr val="0070C0"/>
                </a:solidFill>
              </a:rPr>
              <a:t>2021г. </a:t>
            </a:r>
            <a:endParaRPr lang="en-US" sz="1800" i="1" dirty="0">
              <a:solidFill>
                <a:srgbClr val="0070C0"/>
              </a:solidFill>
            </a:endParaRPr>
          </a:p>
          <a:p>
            <a:pPr lvl="0"/>
            <a:endParaRPr lang="en-US" dirty="0"/>
          </a:p>
          <a:p>
            <a:endParaRPr lang="en-US" dirty="0"/>
          </a:p>
        </p:txBody>
      </p:sp>
      <p:pic>
        <p:nvPicPr>
          <p:cNvPr id="4" name="Picture 3"/>
          <p:cNvPicPr>
            <a:picLocks noChangeAspect="1"/>
          </p:cNvPicPr>
          <p:nvPr/>
        </p:nvPicPr>
        <p:blipFill>
          <a:blip r:embed="rId2"/>
          <a:stretch>
            <a:fillRect/>
          </a:stretch>
        </p:blipFill>
        <p:spPr>
          <a:xfrm>
            <a:off x="4829175" y="4939863"/>
            <a:ext cx="4157170" cy="1345324"/>
          </a:xfrm>
          <a:prstGeom prst="rect">
            <a:avLst/>
          </a:prstGeom>
        </p:spPr>
      </p:pic>
    </p:spTree>
    <p:extLst>
      <p:ext uri="{BB962C8B-B14F-4D97-AF65-F5344CB8AC3E}">
        <p14:creationId xmlns:p14="http://schemas.microsoft.com/office/powerpoint/2010/main" val="1442110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1" y="147146"/>
            <a:ext cx="11582400" cy="851338"/>
          </a:xfrm>
        </p:spPr>
        <p:txBody>
          <a:bodyPr>
            <a:noAutofit/>
          </a:bodyPr>
          <a:lstStyle/>
          <a:p>
            <a:r>
              <a:rPr lang="ru-RU" sz="2000" i="1" dirty="0" smtClean="0">
                <a:solidFill>
                  <a:srgbClr val="0070C0"/>
                </a:solidFill>
                <a:latin typeface="+mn-lt"/>
              </a:rPr>
              <a:t>3</a:t>
            </a:r>
            <a:r>
              <a:rPr lang="ru-RU" sz="2400" i="1" dirty="0" smtClean="0">
                <a:solidFill>
                  <a:srgbClr val="0070C0"/>
                </a:solidFill>
                <a:latin typeface="+mn-lt"/>
              </a:rPr>
              <a:t>. </a:t>
            </a:r>
            <a:r>
              <a:rPr lang="ru-RU" sz="2000" i="1" dirty="0" err="1">
                <a:solidFill>
                  <a:srgbClr val="7030A0"/>
                </a:solidFill>
                <a:latin typeface="+mn-lt"/>
              </a:rPr>
              <a:t>Резултати</a:t>
            </a:r>
            <a:r>
              <a:rPr lang="ru-RU" sz="2000" i="1" dirty="0">
                <a:solidFill>
                  <a:srgbClr val="7030A0"/>
                </a:solidFill>
                <a:latin typeface="+mn-lt"/>
              </a:rPr>
              <a:t> от </a:t>
            </a:r>
            <a:r>
              <a:rPr lang="ru-RU" sz="2000" i="1" dirty="0" err="1">
                <a:solidFill>
                  <a:srgbClr val="7030A0"/>
                </a:solidFill>
                <a:latin typeface="+mn-lt"/>
              </a:rPr>
              <a:t>измененията</a:t>
            </a:r>
            <a:r>
              <a:rPr lang="ru-RU" sz="2000" i="1" dirty="0">
                <a:solidFill>
                  <a:srgbClr val="7030A0"/>
                </a:solidFill>
                <a:latin typeface="+mn-lt"/>
              </a:rPr>
              <a:t> и </a:t>
            </a:r>
            <a:r>
              <a:rPr lang="ru-RU" sz="2000" i="1" dirty="0" err="1">
                <a:solidFill>
                  <a:srgbClr val="7030A0"/>
                </a:solidFill>
                <a:latin typeface="+mn-lt"/>
              </a:rPr>
              <a:t>допълненията</a:t>
            </a:r>
            <a:r>
              <a:rPr lang="ru-RU" sz="2000" i="1" dirty="0">
                <a:solidFill>
                  <a:srgbClr val="7030A0"/>
                </a:solidFill>
                <a:latin typeface="+mn-lt"/>
              </a:rPr>
              <a:t> </a:t>
            </a:r>
            <a:r>
              <a:rPr lang="ru-RU" sz="2000" i="1" dirty="0">
                <a:solidFill>
                  <a:srgbClr val="0070C0"/>
                </a:solidFill>
                <a:latin typeface="+mn-lt"/>
              </a:rPr>
              <a:t>в </a:t>
            </a:r>
            <a:r>
              <a:rPr lang="ru-RU" sz="2000" i="1" dirty="0" err="1">
                <a:solidFill>
                  <a:srgbClr val="0070C0"/>
                </a:solidFill>
                <a:latin typeface="+mn-lt"/>
              </a:rPr>
              <a:t>Наредбата</a:t>
            </a:r>
            <a:r>
              <a:rPr lang="ru-RU" sz="2000" i="1" dirty="0">
                <a:solidFill>
                  <a:srgbClr val="0070C0"/>
                </a:solidFill>
                <a:latin typeface="+mn-lt"/>
              </a:rPr>
              <a:t> за </a:t>
            </a:r>
            <a:r>
              <a:rPr lang="ru-RU" sz="2000" i="1" dirty="0" err="1">
                <a:solidFill>
                  <a:srgbClr val="0070C0"/>
                </a:solidFill>
                <a:latin typeface="+mn-lt"/>
              </a:rPr>
              <a:t>публичния</a:t>
            </a:r>
            <a:r>
              <a:rPr lang="ru-RU" sz="2000" i="1" dirty="0">
                <a:solidFill>
                  <a:srgbClr val="0070C0"/>
                </a:solidFill>
                <a:latin typeface="+mn-lt"/>
              </a:rPr>
              <a:t> </a:t>
            </a:r>
            <a:r>
              <a:rPr lang="ru-RU" sz="2000" i="1" dirty="0" err="1">
                <a:solidFill>
                  <a:srgbClr val="0070C0"/>
                </a:solidFill>
                <a:latin typeface="+mn-lt"/>
              </a:rPr>
              <a:t>регистър</a:t>
            </a:r>
            <a:r>
              <a:rPr lang="ru-RU" sz="2000" i="1" dirty="0">
                <a:solidFill>
                  <a:srgbClr val="0070C0"/>
                </a:solidFill>
                <a:latin typeface="+mn-lt"/>
              </a:rPr>
              <a:t> по </a:t>
            </a:r>
            <a:r>
              <a:rPr lang="ru-RU" sz="2000" i="1" dirty="0" smtClean="0">
                <a:solidFill>
                  <a:srgbClr val="0070C0"/>
                </a:solidFill>
                <a:latin typeface="+mn-lt"/>
              </a:rPr>
              <a:t>ЗОПОЕЩ:</a:t>
            </a:r>
            <a:endParaRPr lang="ru-RU" sz="2000" i="1" dirty="0">
              <a:solidFill>
                <a:srgbClr val="0070C0"/>
              </a:solidFill>
              <a:latin typeface="+mn-lt"/>
            </a:endParaRPr>
          </a:p>
        </p:txBody>
      </p:sp>
      <p:sp>
        <p:nvSpPr>
          <p:cNvPr id="3" name="Content Placeholder 2"/>
          <p:cNvSpPr>
            <a:spLocks noGrp="1"/>
          </p:cNvSpPr>
          <p:nvPr>
            <p:ph idx="1"/>
          </p:nvPr>
        </p:nvSpPr>
        <p:spPr>
          <a:xfrm>
            <a:off x="0" y="893378"/>
            <a:ext cx="11267090" cy="6180083"/>
          </a:xfrm>
        </p:spPr>
        <p:txBody>
          <a:bodyPr>
            <a:noAutofit/>
          </a:bodyPr>
          <a:lstStyle/>
          <a:p>
            <a:pPr marL="182880" indent="266700" algn="just">
              <a:spcBef>
                <a:spcPts val="0"/>
              </a:spcBef>
            </a:pPr>
            <a:r>
              <a:rPr lang="bg-BG" sz="2000" i="1" dirty="0" smtClean="0">
                <a:solidFill>
                  <a:srgbClr val="7030A0"/>
                </a:solidFill>
                <a:ea typeface="Times New Roman" panose="02020603050405020304" pitchFamily="18" charset="0"/>
              </a:rPr>
              <a:t>осигуряване </a:t>
            </a:r>
            <a:r>
              <a:rPr lang="bg-BG" sz="2000" i="1" dirty="0">
                <a:solidFill>
                  <a:srgbClr val="7030A0"/>
                </a:solidFill>
                <a:ea typeface="Times New Roman" panose="02020603050405020304" pitchFamily="18" charset="0"/>
              </a:rPr>
              <a:t>на съответствие </a:t>
            </a:r>
            <a:r>
              <a:rPr lang="bg-BG" sz="2000" i="1" dirty="0">
                <a:solidFill>
                  <a:srgbClr val="0070C0"/>
                </a:solidFill>
                <a:ea typeface="Times New Roman" panose="02020603050405020304" pitchFamily="18" charset="0"/>
              </a:rPr>
              <a:t>на чл.2, ал.1 от Наредбата с чл.15 от </a:t>
            </a:r>
            <a:r>
              <a:rPr lang="bg-BG" sz="2000" i="1" dirty="0" smtClean="0">
                <a:solidFill>
                  <a:srgbClr val="0070C0"/>
                </a:solidFill>
                <a:ea typeface="Times New Roman" panose="02020603050405020304" pitchFamily="18" charset="0"/>
              </a:rPr>
              <a:t>ЗОПОЕЩ;</a:t>
            </a:r>
          </a:p>
          <a:p>
            <a:pPr marL="182880" indent="0" algn="just">
              <a:spcBef>
                <a:spcPts val="0"/>
              </a:spcBef>
              <a:buNone/>
            </a:pPr>
            <a:endParaRPr lang="bg-BG" sz="2000" i="1" dirty="0" smtClean="0">
              <a:solidFill>
                <a:srgbClr val="0070C0"/>
              </a:solidFill>
              <a:ea typeface="Times New Roman" panose="02020603050405020304" pitchFamily="18" charset="0"/>
            </a:endParaRPr>
          </a:p>
          <a:p>
            <a:pPr marL="582930" lvl="1" indent="266700" algn="just">
              <a:spcBef>
                <a:spcPts val="0"/>
              </a:spcBef>
            </a:pPr>
            <a:r>
              <a:rPr lang="ru-RU" sz="2000" i="1" dirty="0" err="1" smtClean="0">
                <a:solidFill>
                  <a:srgbClr val="7030A0"/>
                </a:solidFill>
                <a:ea typeface="Times New Roman" panose="02020603050405020304" pitchFamily="18" charset="0"/>
              </a:rPr>
              <a:t>облекчаване</a:t>
            </a:r>
            <a:r>
              <a:rPr lang="ru-RU" sz="2000" i="1" dirty="0" smtClean="0">
                <a:solidFill>
                  <a:srgbClr val="7030A0"/>
                </a:solidFill>
                <a:ea typeface="Times New Roman" panose="02020603050405020304" pitchFamily="18" charset="0"/>
              </a:rPr>
              <a:t> </a:t>
            </a:r>
            <a:r>
              <a:rPr lang="ru-RU" sz="2000" i="1" dirty="0" err="1">
                <a:solidFill>
                  <a:srgbClr val="7030A0"/>
                </a:solidFill>
                <a:ea typeface="Times New Roman" panose="02020603050405020304" pitchFamily="18" charset="0"/>
              </a:rPr>
              <a:t>работата</a:t>
            </a:r>
            <a:r>
              <a:rPr lang="ru-RU" sz="2000" i="1" dirty="0">
                <a:solidFill>
                  <a:srgbClr val="7030A0"/>
                </a:solidFill>
                <a:ea typeface="Times New Roman" panose="02020603050405020304" pitchFamily="18" charset="0"/>
              </a:rPr>
              <a:t> </a:t>
            </a:r>
            <a:r>
              <a:rPr lang="ru-RU" sz="2000" i="1" dirty="0">
                <a:solidFill>
                  <a:srgbClr val="0070C0"/>
                </a:solidFill>
                <a:ea typeface="Times New Roman" panose="02020603050405020304" pitchFamily="18" charset="0"/>
              </a:rPr>
              <a:t>на </a:t>
            </a:r>
            <a:r>
              <a:rPr lang="ru-RU" sz="2000" i="1" dirty="0" err="1">
                <a:solidFill>
                  <a:srgbClr val="0070C0"/>
                </a:solidFill>
                <a:ea typeface="Times New Roman" panose="02020603050405020304" pitchFamily="18" charset="0"/>
              </a:rPr>
              <a:t>министъра</a:t>
            </a:r>
            <a:r>
              <a:rPr lang="ru-RU" sz="2000" i="1" dirty="0">
                <a:solidFill>
                  <a:srgbClr val="0070C0"/>
                </a:solidFill>
                <a:ea typeface="Times New Roman" panose="02020603050405020304" pitchFamily="18" charset="0"/>
              </a:rPr>
              <a:t> на </a:t>
            </a:r>
            <a:r>
              <a:rPr lang="ru-RU" sz="2000" i="1" dirty="0" err="1">
                <a:solidFill>
                  <a:srgbClr val="0070C0"/>
                </a:solidFill>
                <a:ea typeface="Times New Roman" panose="02020603050405020304" pitchFamily="18" charset="0"/>
              </a:rPr>
              <a:t>околната</a:t>
            </a:r>
            <a:r>
              <a:rPr lang="ru-RU" sz="2000" i="1" dirty="0">
                <a:solidFill>
                  <a:srgbClr val="0070C0"/>
                </a:solidFill>
                <a:ea typeface="Times New Roman" panose="02020603050405020304" pitchFamily="18" charset="0"/>
              </a:rPr>
              <a:t> среда и водите </a:t>
            </a:r>
            <a:r>
              <a:rPr lang="ru-RU" sz="2000" i="1" dirty="0" err="1">
                <a:solidFill>
                  <a:srgbClr val="0070C0"/>
                </a:solidFill>
                <a:ea typeface="Times New Roman" panose="02020603050405020304" pitchFamily="18" charset="0"/>
              </a:rPr>
              <a:t>относно</a:t>
            </a:r>
            <a:r>
              <a:rPr lang="ru-RU" sz="2000" i="1" dirty="0">
                <a:solidFill>
                  <a:srgbClr val="0070C0"/>
                </a:solidFill>
                <a:ea typeface="Times New Roman" panose="02020603050405020304" pitchFamily="18" charset="0"/>
              </a:rPr>
              <a:t> </a:t>
            </a:r>
            <a:r>
              <a:rPr lang="ru-RU" sz="2000" i="1" dirty="0" err="1">
                <a:solidFill>
                  <a:srgbClr val="0070C0"/>
                </a:solidFill>
                <a:ea typeface="Times New Roman" panose="02020603050405020304" pitchFamily="18" charset="0"/>
              </a:rPr>
              <a:t>даване</a:t>
            </a:r>
            <a:r>
              <a:rPr lang="ru-RU" sz="2000" i="1" dirty="0">
                <a:solidFill>
                  <a:srgbClr val="0070C0"/>
                </a:solidFill>
                <a:ea typeface="Times New Roman" panose="02020603050405020304" pitchFamily="18" charset="0"/>
              </a:rPr>
              <a:t> на указания, </a:t>
            </a:r>
            <a:r>
              <a:rPr lang="ru-RU" sz="2000" i="1" dirty="0" err="1">
                <a:solidFill>
                  <a:srgbClr val="0070C0"/>
                </a:solidFill>
                <a:ea typeface="Times New Roman" panose="02020603050405020304" pitchFamily="18" charset="0"/>
              </a:rPr>
              <a:t>съобразно</a:t>
            </a:r>
            <a:r>
              <a:rPr lang="ru-RU" sz="2000" i="1" dirty="0">
                <a:solidFill>
                  <a:srgbClr val="0070C0"/>
                </a:solidFill>
                <a:ea typeface="Times New Roman" panose="02020603050405020304" pitchFamily="18" charset="0"/>
              </a:rPr>
              <a:t> </a:t>
            </a:r>
            <a:r>
              <a:rPr lang="ru-RU" sz="2000" i="1" dirty="0">
                <a:solidFill>
                  <a:srgbClr val="7030A0"/>
                </a:solidFill>
                <a:ea typeface="Times New Roman" panose="02020603050405020304" pitchFamily="18" charset="0"/>
              </a:rPr>
              <a:t>чл.6, ал.3 от </a:t>
            </a:r>
            <a:r>
              <a:rPr lang="ru-RU" sz="2000" i="1" dirty="0" err="1">
                <a:solidFill>
                  <a:srgbClr val="7030A0"/>
                </a:solidFill>
                <a:ea typeface="Times New Roman" panose="02020603050405020304" pitchFamily="18" charset="0"/>
              </a:rPr>
              <a:t>Наредбата</a:t>
            </a:r>
            <a:r>
              <a:rPr lang="ru-RU" sz="2000" i="1" dirty="0" smtClean="0">
                <a:solidFill>
                  <a:srgbClr val="7030A0"/>
                </a:solidFill>
                <a:ea typeface="Times New Roman" panose="02020603050405020304" pitchFamily="18" charset="0"/>
              </a:rPr>
              <a:t>;</a:t>
            </a:r>
          </a:p>
          <a:p>
            <a:pPr marL="182880" indent="266700" algn="just">
              <a:spcBef>
                <a:spcPts val="0"/>
              </a:spcBef>
            </a:pPr>
            <a:endParaRPr lang="ru-RU" sz="2000" i="1" dirty="0" smtClean="0">
              <a:solidFill>
                <a:srgbClr val="7030A0"/>
              </a:solidFill>
              <a:ea typeface="Times New Roman" panose="02020603050405020304" pitchFamily="18" charset="0"/>
            </a:endParaRPr>
          </a:p>
          <a:p>
            <a:pPr marL="982980" lvl="2" indent="266700" algn="just">
              <a:spcBef>
                <a:spcPts val="0"/>
              </a:spcBef>
            </a:pPr>
            <a:r>
              <a:rPr lang="ru-RU" sz="2000" i="1" dirty="0" smtClean="0">
                <a:solidFill>
                  <a:srgbClr val="0070C0"/>
                </a:solidFill>
                <a:ea typeface="Times New Roman" panose="02020603050405020304" pitchFamily="18" charset="0"/>
              </a:rPr>
              <a:t> </a:t>
            </a:r>
            <a:r>
              <a:rPr lang="ru-RU" sz="2000" i="1" dirty="0" err="1">
                <a:solidFill>
                  <a:srgbClr val="7030A0"/>
                </a:solidFill>
                <a:ea typeface="Times New Roman" panose="02020603050405020304" pitchFamily="18" charset="0"/>
              </a:rPr>
              <a:t>регламентиране</a:t>
            </a:r>
            <a:r>
              <a:rPr lang="ru-RU" sz="2000" i="1" dirty="0">
                <a:solidFill>
                  <a:srgbClr val="7030A0"/>
                </a:solidFill>
                <a:ea typeface="Times New Roman" panose="02020603050405020304" pitchFamily="18" charset="0"/>
              </a:rPr>
              <a:t> на начина на </a:t>
            </a:r>
            <a:r>
              <a:rPr lang="ru-RU" sz="2000" i="1" dirty="0" err="1">
                <a:solidFill>
                  <a:srgbClr val="7030A0"/>
                </a:solidFill>
                <a:ea typeface="Times New Roman" panose="02020603050405020304" pitchFamily="18" charset="0"/>
              </a:rPr>
              <a:t>подаване</a:t>
            </a:r>
            <a:r>
              <a:rPr lang="ru-RU" sz="2000" i="1" dirty="0">
                <a:solidFill>
                  <a:srgbClr val="7030A0"/>
                </a:solidFill>
                <a:ea typeface="Times New Roman" panose="02020603050405020304" pitchFamily="18" charset="0"/>
              </a:rPr>
              <a:t> на Декларация </a:t>
            </a:r>
            <a:r>
              <a:rPr lang="ru-RU" sz="2000" i="1" dirty="0">
                <a:solidFill>
                  <a:srgbClr val="0070C0"/>
                </a:solidFill>
                <a:ea typeface="Times New Roman" panose="02020603050405020304" pitchFamily="18" charset="0"/>
              </a:rPr>
              <a:t>за </a:t>
            </a:r>
            <a:r>
              <a:rPr lang="ru-RU" sz="2000" i="1" dirty="0" err="1">
                <a:solidFill>
                  <a:srgbClr val="0070C0"/>
                </a:solidFill>
                <a:ea typeface="Times New Roman" panose="02020603050405020304" pitchFamily="18" charset="0"/>
              </a:rPr>
              <a:t>достоверност</a:t>
            </a:r>
            <a:r>
              <a:rPr lang="ru-RU" sz="2000" i="1" dirty="0">
                <a:solidFill>
                  <a:srgbClr val="0070C0"/>
                </a:solidFill>
                <a:ea typeface="Times New Roman" panose="02020603050405020304" pitchFamily="18" charset="0"/>
              </a:rPr>
              <a:t> на </a:t>
            </a:r>
            <a:r>
              <a:rPr lang="ru-RU" sz="2000" i="1" dirty="0" err="1">
                <a:solidFill>
                  <a:srgbClr val="0070C0"/>
                </a:solidFill>
                <a:ea typeface="Times New Roman" panose="02020603050405020304" pitchFamily="18" charset="0"/>
              </a:rPr>
              <a:t>данните</a:t>
            </a:r>
            <a:r>
              <a:rPr lang="ru-RU" sz="2000" i="1" dirty="0">
                <a:solidFill>
                  <a:srgbClr val="0070C0"/>
                </a:solidFill>
                <a:ea typeface="Times New Roman" panose="02020603050405020304" pitchFamily="18" charset="0"/>
              </a:rPr>
              <a:t> по чл.6, ал.4 от </a:t>
            </a:r>
            <a:r>
              <a:rPr lang="ru-RU" sz="2000" i="1" dirty="0" err="1">
                <a:solidFill>
                  <a:srgbClr val="0070C0"/>
                </a:solidFill>
                <a:ea typeface="Times New Roman" panose="02020603050405020304" pitchFamily="18" charset="0"/>
              </a:rPr>
              <a:t>Наредбата</a:t>
            </a:r>
            <a:r>
              <a:rPr lang="ru-RU" sz="2000" i="1" dirty="0">
                <a:solidFill>
                  <a:srgbClr val="0070C0"/>
                </a:solidFill>
                <a:ea typeface="Times New Roman" panose="02020603050405020304" pitchFamily="18" charset="0"/>
              </a:rPr>
              <a:t> </a:t>
            </a:r>
            <a:r>
              <a:rPr lang="en-US" sz="2000" i="1" dirty="0">
                <a:solidFill>
                  <a:srgbClr val="0070C0"/>
                </a:solidFill>
                <a:ea typeface="Times New Roman" panose="02020603050405020304" pitchFamily="18" charset="0"/>
              </a:rPr>
              <a:t>(</a:t>
            </a:r>
            <a:r>
              <a:rPr lang="bg-BG" sz="2000" i="1" dirty="0">
                <a:solidFill>
                  <a:srgbClr val="0070C0"/>
                </a:solidFill>
                <a:ea typeface="Times New Roman" panose="02020603050405020304" pitchFamily="18" charset="0"/>
              </a:rPr>
              <a:t>в т.ч. и възможност за електронно подаване на декларацията с квалифициран електронен подпис, като по този начин ще се облекчат лицата по чл.17 от ЗОПОЕЩ</a:t>
            </a:r>
            <a:r>
              <a:rPr lang="en-US" sz="2000" i="1" dirty="0">
                <a:solidFill>
                  <a:srgbClr val="0070C0"/>
                </a:solidFill>
                <a:ea typeface="Times New Roman" panose="02020603050405020304" pitchFamily="18" charset="0"/>
              </a:rPr>
              <a:t>)</a:t>
            </a:r>
            <a:r>
              <a:rPr lang="ru-RU" sz="2000" i="1" dirty="0" smtClean="0">
                <a:solidFill>
                  <a:srgbClr val="0070C0"/>
                </a:solidFill>
                <a:ea typeface="Times New Roman" panose="02020603050405020304" pitchFamily="18" charset="0"/>
              </a:rPr>
              <a:t>;</a:t>
            </a:r>
          </a:p>
          <a:p>
            <a:pPr marL="182880" indent="266700" algn="just">
              <a:spcBef>
                <a:spcPts val="0"/>
              </a:spcBef>
            </a:pPr>
            <a:endParaRPr lang="ru-RU" sz="2000" i="1" dirty="0" smtClean="0">
              <a:solidFill>
                <a:srgbClr val="0070C0"/>
              </a:solidFill>
              <a:ea typeface="Times New Roman" panose="02020603050405020304" pitchFamily="18" charset="0"/>
            </a:endParaRPr>
          </a:p>
          <a:p>
            <a:pPr marL="1440180" lvl="3" indent="266700" algn="just">
              <a:spcBef>
                <a:spcPts val="0"/>
              </a:spcBef>
            </a:pPr>
            <a:r>
              <a:rPr lang="ru-RU" sz="2000" i="1" dirty="0" smtClean="0">
                <a:solidFill>
                  <a:srgbClr val="0070C0"/>
                </a:solidFill>
                <a:ea typeface="Calibri" panose="020F0502020204030204" pitchFamily="34" charset="0"/>
              </a:rPr>
              <a:t> </a:t>
            </a:r>
            <a:r>
              <a:rPr lang="ru-RU" sz="2000" i="1" dirty="0" err="1">
                <a:solidFill>
                  <a:srgbClr val="7030A0"/>
                </a:solidFill>
                <a:ea typeface="Calibri" panose="020F0502020204030204" pitchFamily="34" charset="0"/>
              </a:rPr>
              <a:t>регламентиране</a:t>
            </a:r>
            <a:r>
              <a:rPr lang="ru-RU" sz="2000" i="1" dirty="0">
                <a:solidFill>
                  <a:srgbClr val="7030A0"/>
                </a:solidFill>
                <a:ea typeface="Calibri" panose="020F0502020204030204" pitchFamily="34" charset="0"/>
              </a:rPr>
              <a:t> на </a:t>
            </a:r>
            <a:r>
              <a:rPr lang="ru-RU" sz="2000" i="1" dirty="0" err="1">
                <a:solidFill>
                  <a:srgbClr val="7030A0"/>
                </a:solidFill>
                <a:ea typeface="Calibri" panose="020F0502020204030204" pitchFamily="34" charset="0"/>
              </a:rPr>
              <a:t>възможност</a:t>
            </a:r>
            <a:r>
              <a:rPr lang="ru-RU" sz="2000" i="1" dirty="0">
                <a:solidFill>
                  <a:srgbClr val="7030A0"/>
                </a:solidFill>
                <a:ea typeface="Calibri" panose="020F0502020204030204" pitchFamily="34" charset="0"/>
              </a:rPr>
              <a:t> за интеграция с </a:t>
            </a:r>
            <a:r>
              <a:rPr lang="ru-RU" sz="2000" i="1" dirty="0" err="1">
                <a:solidFill>
                  <a:srgbClr val="7030A0"/>
                </a:solidFill>
                <a:ea typeface="Calibri" panose="020F0502020204030204" pitchFamily="34" charset="0"/>
              </a:rPr>
              <a:t>външни</a:t>
            </a:r>
            <a:r>
              <a:rPr lang="ru-RU" sz="2000" i="1" dirty="0">
                <a:solidFill>
                  <a:srgbClr val="7030A0"/>
                </a:solidFill>
                <a:ea typeface="Calibri" panose="020F0502020204030204" pitchFamily="34" charset="0"/>
              </a:rPr>
              <a:t> </a:t>
            </a:r>
            <a:r>
              <a:rPr lang="ru-RU" sz="2000" i="1" dirty="0" err="1">
                <a:solidFill>
                  <a:srgbClr val="7030A0"/>
                </a:solidFill>
                <a:ea typeface="Calibri" panose="020F0502020204030204" pitchFamily="34" charset="0"/>
              </a:rPr>
              <a:t>информационни</a:t>
            </a:r>
            <a:r>
              <a:rPr lang="ru-RU" sz="2000" i="1" dirty="0">
                <a:solidFill>
                  <a:srgbClr val="7030A0"/>
                </a:solidFill>
                <a:ea typeface="Calibri" panose="020F0502020204030204" pitchFamily="34" charset="0"/>
              </a:rPr>
              <a:t> </a:t>
            </a:r>
            <a:r>
              <a:rPr lang="ru-RU" sz="2000" i="1" dirty="0" err="1">
                <a:solidFill>
                  <a:srgbClr val="7030A0"/>
                </a:solidFill>
                <a:ea typeface="Calibri" panose="020F0502020204030204" pitchFamily="34" charset="0"/>
              </a:rPr>
              <a:t>системи</a:t>
            </a:r>
            <a:r>
              <a:rPr lang="ru-RU" sz="2000" i="1" dirty="0">
                <a:solidFill>
                  <a:srgbClr val="7030A0"/>
                </a:solidFill>
                <a:ea typeface="Calibri" panose="020F0502020204030204" pitchFamily="34" charset="0"/>
              </a:rPr>
              <a:t>, </a:t>
            </a:r>
            <a:r>
              <a:rPr lang="ru-RU" sz="2000" i="1" dirty="0" err="1">
                <a:solidFill>
                  <a:srgbClr val="7030A0"/>
                </a:solidFill>
                <a:ea typeface="Calibri" panose="020F0502020204030204" pitchFamily="34" charset="0"/>
              </a:rPr>
              <a:t>предоставящи</a:t>
            </a:r>
            <a:r>
              <a:rPr lang="ru-RU" sz="2000" i="1" dirty="0">
                <a:solidFill>
                  <a:srgbClr val="7030A0"/>
                </a:solidFill>
                <a:ea typeface="Calibri" panose="020F0502020204030204" pitchFamily="34" charset="0"/>
              </a:rPr>
              <a:t> информация, </a:t>
            </a:r>
            <a:r>
              <a:rPr lang="ru-RU" sz="2000" i="1" dirty="0" err="1">
                <a:solidFill>
                  <a:srgbClr val="7030A0"/>
                </a:solidFill>
                <a:ea typeface="Calibri" panose="020F0502020204030204" pitchFamily="34" charset="0"/>
              </a:rPr>
              <a:t>свързана</a:t>
            </a:r>
            <a:r>
              <a:rPr lang="ru-RU" sz="2000" i="1" dirty="0">
                <a:solidFill>
                  <a:srgbClr val="7030A0"/>
                </a:solidFill>
                <a:ea typeface="Calibri" panose="020F0502020204030204" pitchFamily="34" charset="0"/>
              </a:rPr>
              <a:t> </a:t>
            </a:r>
            <a:r>
              <a:rPr lang="ru-RU" sz="2000" i="1" dirty="0" err="1">
                <a:solidFill>
                  <a:srgbClr val="7030A0"/>
                </a:solidFill>
                <a:ea typeface="Calibri" panose="020F0502020204030204" pitchFamily="34" charset="0"/>
              </a:rPr>
              <a:t>със</a:t>
            </a:r>
            <a:r>
              <a:rPr lang="ru-RU" sz="2000" i="1" dirty="0">
                <a:solidFill>
                  <a:srgbClr val="7030A0"/>
                </a:solidFill>
                <a:ea typeface="Calibri" panose="020F0502020204030204" pitchFamily="34" charset="0"/>
              </a:rPr>
              <a:t> ЗОПОЕЩ </a:t>
            </a:r>
            <a:r>
              <a:rPr lang="en-US" sz="2000" i="1" dirty="0">
                <a:solidFill>
                  <a:srgbClr val="0070C0"/>
                </a:solidFill>
                <a:ea typeface="Calibri" panose="020F0502020204030204" pitchFamily="34" charset="0"/>
              </a:rPr>
              <a:t>(</a:t>
            </a:r>
            <a:r>
              <a:rPr lang="en-US" sz="2000" i="1" dirty="0" err="1">
                <a:solidFill>
                  <a:srgbClr val="0070C0"/>
                </a:solidFill>
                <a:ea typeface="Calibri" panose="020F0502020204030204" pitchFamily="34" charset="0"/>
              </a:rPr>
              <a:t>по</a:t>
            </a:r>
            <a:r>
              <a:rPr lang="en-US" sz="2000" i="1" dirty="0">
                <a:solidFill>
                  <a:srgbClr val="0070C0"/>
                </a:solidFill>
                <a:ea typeface="Calibri" panose="020F0502020204030204" pitchFamily="34" charset="0"/>
              </a:rPr>
              <a:t> </a:t>
            </a:r>
            <a:r>
              <a:rPr lang="en-US" sz="2000" i="1" dirty="0" err="1">
                <a:solidFill>
                  <a:srgbClr val="0070C0"/>
                </a:solidFill>
                <a:ea typeface="Calibri" panose="020F0502020204030204" pitchFamily="34" charset="0"/>
              </a:rPr>
              <a:t>този</a:t>
            </a:r>
            <a:r>
              <a:rPr lang="en-US" sz="2000" i="1" dirty="0">
                <a:solidFill>
                  <a:srgbClr val="0070C0"/>
                </a:solidFill>
                <a:ea typeface="Calibri" panose="020F0502020204030204" pitchFamily="34" charset="0"/>
              </a:rPr>
              <a:t> </a:t>
            </a:r>
            <a:r>
              <a:rPr lang="en-US" sz="2000" i="1" dirty="0" err="1">
                <a:solidFill>
                  <a:srgbClr val="0070C0"/>
                </a:solidFill>
                <a:ea typeface="Calibri" panose="020F0502020204030204" pitchFamily="34" charset="0"/>
              </a:rPr>
              <a:t>начин</a:t>
            </a:r>
            <a:r>
              <a:rPr lang="en-US" sz="2000" i="1" dirty="0">
                <a:solidFill>
                  <a:srgbClr val="0070C0"/>
                </a:solidFill>
                <a:ea typeface="Calibri" panose="020F0502020204030204" pitchFamily="34" charset="0"/>
              </a:rPr>
              <a:t> </a:t>
            </a:r>
            <a:r>
              <a:rPr lang="bg-BG" sz="2000" i="1" dirty="0">
                <a:solidFill>
                  <a:srgbClr val="0070C0"/>
                </a:solidFill>
                <a:ea typeface="Calibri" panose="020F0502020204030204" pitchFamily="34" charset="0"/>
              </a:rPr>
              <a:t>ще </a:t>
            </a:r>
            <a:r>
              <a:rPr lang="en-US" sz="2000" i="1" dirty="0" err="1">
                <a:solidFill>
                  <a:srgbClr val="0070C0"/>
                </a:solidFill>
                <a:ea typeface="Calibri" panose="020F0502020204030204" pitchFamily="34" charset="0"/>
              </a:rPr>
              <a:t>се</a:t>
            </a:r>
            <a:r>
              <a:rPr lang="en-US" sz="2000" i="1" dirty="0">
                <a:solidFill>
                  <a:srgbClr val="0070C0"/>
                </a:solidFill>
                <a:ea typeface="Calibri" panose="020F0502020204030204" pitchFamily="34" charset="0"/>
              </a:rPr>
              <a:t> </a:t>
            </a:r>
            <a:r>
              <a:rPr lang="bg-BG" sz="2000" i="1" dirty="0" smtClean="0">
                <a:solidFill>
                  <a:srgbClr val="0070C0"/>
                </a:solidFill>
                <a:ea typeface="Calibri" panose="020F0502020204030204" pitchFamily="34" charset="0"/>
              </a:rPr>
              <a:t>намали работата на:</a:t>
            </a:r>
          </a:p>
          <a:p>
            <a:pPr marL="1440180" lvl="3" indent="0" algn="just">
              <a:spcBef>
                <a:spcPts val="0"/>
              </a:spcBef>
              <a:buNone/>
            </a:pPr>
            <a:r>
              <a:rPr lang="bg-BG" sz="2000" i="1" dirty="0" smtClean="0">
                <a:solidFill>
                  <a:srgbClr val="0070C0"/>
                </a:solidFill>
                <a:ea typeface="Calibri" panose="020F0502020204030204" pitchFamily="34" charset="0"/>
              </a:rPr>
              <a:t>-</a:t>
            </a:r>
            <a:r>
              <a:rPr lang="en-US" sz="2000" i="1" dirty="0" smtClean="0">
                <a:solidFill>
                  <a:srgbClr val="0070C0"/>
                </a:solidFill>
                <a:ea typeface="Calibri" panose="020F0502020204030204" pitchFamily="34" charset="0"/>
              </a:rPr>
              <a:t> </a:t>
            </a:r>
            <a:r>
              <a:rPr lang="bg-BG" sz="1800" i="1" dirty="0" smtClean="0">
                <a:solidFill>
                  <a:srgbClr val="0070C0"/>
                </a:solidFill>
                <a:ea typeface="Calibri" panose="020F0502020204030204" pitchFamily="34" charset="0"/>
              </a:rPr>
              <a:t>лицата </a:t>
            </a:r>
            <a:r>
              <a:rPr lang="en-US" sz="1800" i="1" dirty="0" err="1" smtClean="0">
                <a:solidFill>
                  <a:srgbClr val="0070C0"/>
                </a:solidFill>
                <a:ea typeface="Calibri" panose="020F0502020204030204" pitchFamily="34" charset="0"/>
              </a:rPr>
              <a:t>по</a:t>
            </a:r>
            <a:r>
              <a:rPr lang="en-US" sz="1800" i="1" dirty="0" smtClean="0">
                <a:solidFill>
                  <a:srgbClr val="0070C0"/>
                </a:solidFill>
                <a:ea typeface="Calibri" panose="020F0502020204030204" pitchFamily="34" charset="0"/>
              </a:rPr>
              <a:t> чл.16 </a:t>
            </a:r>
            <a:r>
              <a:rPr lang="en-US" sz="1800" i="1" dirty="0" err="1" smtClean="0">
                <a:solidFill>
                  <a:srgbClr val="0070C0"/>
                </a:solidFill>
                <a:ea typeface="Calibri" panose="020F0502020204030204" pitchFamily="34" charset="0"/>
              </a:rPr>
              <a:t>от</a:t>
            </a:r>
            <a:r>
              <a:rPr lang="en-US" sz="1800" i="1" dirty="0" smtClean="0">
                <a:solidFill>
                  <a:srgbClr val="0070C0"/>
                </a:solidFill>
                <a:ea typeface="Calibri" panose="020F0502020204030204" pitchFamily="34" charset="0"/>
              </a:rPr>
              <a:t> ЗОПОЕЩ, </a:t>
            </a:r>
            <a:r>
              <a:rPr lang="en-US" sz="1800" i="1" dirty="0" err="1" smtClean="0">
                <a:solidFill>
                  <a:srgbClr val="0070C0"/>
                </a:solidFill>
                <a:ea typeface="Calibri" panose="020F0502020204030204" pitchFamily="34" charset="0"/>
              </a:rPr>
              <a:t>които</a:t>
            </a:r>
            <a:r>
              <a:rPr lang="en-US" sz="1800" i="1" dirty="0" smtClean="0">
                <a:solidFill>
                  <a:srgbClr val="0070C0"/>
                </a:solidFill>
                <a:ea typeface="Calibri" panose="020F0502020204030204" pitchFamily="34" charset="0"/>
              </a:rPr>
              <a:t> </a:t>
            </a:r>
            <a:r>
              <a:rPr lang="en-US" sz="1800" i="1" dirty="0" err="1" smtClean="0">
                <a:solidFill>
                  <a:srgbClr val="0070C0"/>
                </a:solidFill>
                <a:ea typeface="Calibri" panose="020F0502020204030204" pitchFamily="34" charset="0"/>
              </a:rPr>
              <a:t>поддържат</a:t>
            </a:r>
            <a:r>
              <a:rPr lang="en-US" sz="1800" i="1" dirty="0" smtClean="0">
                <a:solidFill>
                  <a:srgbClr val="0070C0"/>
                </a:solidFill>
                <a:ea typeface="Calibri" panose="020F0502020204030204" pitchFamily="34" charset="0"/>
              </a:rPr>
              <a:t> </a:t>
            </a:r>
            <a:r>
              <a:rPr lang="en-US" sz="1800" i="1" dirty="0" err="1" smtClean="0">
                <a:solidFill>
                  <a:srgbClr val="7030A0"/>
                </a:solidFill>
                <a:ea typeface="Calibri" panose="020F0502020204030204" pitchFamily="34" charset="0"/>
              </a:rPr>
              <a:t>собствени</a:t>
            </a:r>
            <a:r>
              <a:rPr lang="en-US" sz="1800" i="1" dirty="0" smtClean="0">
                <a:solidFill>
                  <a:srgbClr val="7030A0"/>
                </a:solidFill>
                <a:ea typeface="Calibri" panose="020F0502020204030204" pitchFamily="34" charset="0"/>
              </a:rPr>
              <a:t> </a:t>
            </a:r>
            <a:r>
              <a:rPr lang="en-US" sz="1800" i="1" dirty="0" err="1" smtClean="0">
                <a:solidFill>
                  <a:srgbClr val="7030A0"/>
                </a:solidFill>
                <a:ea typeface="Calibri" panose="020F0502020204030204" pitchFamily="34" charset="0"/>
              </a:rPr>
              <a:t>регистр</a:t>
            </a:r>
            <a:r>
              <a:rPr lang="bg-BG" sz="1800" i="1" dirty="0" smtClean="0">
                <a:solidFill>
                  <a:srgbClr val="7030A0"/>
                </a:solidFill>
                <a:ea typeface="Calibri" panose="020F0502020204030204" pitchFamily="34" charset="0"/>
              </a:rPr>
              <a:t>и </a:t>
            </a:r>
            <a:r>
              <a:rPr lang="bg-BG" sz="1800" i="1" dirty="0" err="1" smtClean="0">
                <a:solidFill>
                  <a:srgbClr val="0070C0"/>
                </a:solidFill>
                <a:ea typeface="Calibri" panose="020F0502020204030204" pitchFamily="34" charset="0"/>
              </a:rPr>
              <a:t>и</a:t>
            </a:r>
            <a:r>
              <a:rPr lang="bg-BG" sz="1800" i="1" dirty="0" smtClean="0">
                <a:solidFill>
                  <a:srgbClr val="0070C0"/>
                </a:solidFill>
                <a:ea typeface="Calibri" panose="020F0502020204030204" pitchFamily="34" charset="0"/>
              </a:rPr>
              <a:t> </a:t>
            </a:r>
            <a:r>
              <a:rPr lang="en-US" sz="1800" i="1" dirty="0" err="1" smtClean="0">
                <a:solidFill>
                  <a:srgbClr val="0070C0"/>
                </a:solidFill>
                <a:ea typeface="Calibri" panose="020F0502020204030204" pitchFamily="34" charset="0"/>
              </a:rPr>
              <a:t>следва</a:t>
            </a:r>
            <a:r>
              <a:rPr lang="en-US" sz="1800" i="1" dirty="0" smtClean="0">
                <a:solidFill>
                  <a:srgbClr val="0070C0"/>
                </a:solidFill>
                <a:ea typeface="Calibri" panose="020F0502020204030204" pitchFamily="34" charset="0"/>
              </a:rPr>
              <a:t> </a:t>
            </a:r>
            <a:r>
              <a:rPr lang="en-US" sz="1800" i="1" dirty="0" err="1" smtClean="0">
                <a:solidFill>
                  <a:srgbClr val="0070C0"/>
                </a:solidFill>
                <a:ea typeface="Calibri" panose="020F0502020204030204" pitchFamily="34" charset="0"/>
              </a:rPr>
              <a:t>да</a:t>
            </a:r>
            <a:r>
              <a:rPr lang="en-US" sz="1800" i="1" dirty="0" smtClean="0">
                <a:solidFill>
                  <a:srgbClr val="0070C0"/>
                </a:solidFill>
                <a:ea typeface="Calibri" panose="020F0502020204030204" pitchFamily="34" charset="0"/>
              </a:rPr>
              <a:t> </a:t>
            </a:r>
            <a:r>
              <a:rPr lang="en-US" sz="1800" i="1" dirty="0" err="1" smtClean="0">
                <a:solidFill>
                  <a:srgbClr val="0070C0"/>
                </a:solidFill>
                <a:ea typeface="Calibri" panose="020F0502020204030204" pitchFamily="34" charset="0"/>
              </a:rPr>
              <a:t>изпълнят</a:t>
            </a:r>
            <a:r>
              <a:rPr lang="en-US" sz="1800" i="1" dirty="0" smtClean="0">
                <a:solidFill>
                  <a:srgbClr val="0070C0"/>
                </a:solidFill>
                <a:ea typeface="Calibri" panose="020F0502020204030204" pitchFamily="34" charset="0"/>
              </a:rPr>
              <a:t> </a:t>
            </a:r>
            <a:r>
              <a:rPr lang="en-US" sz="1800" i="1" dirty="0" err="1" smtClean="0">
                <a:solidFill>
                  <a:srgbClr val="0070C0"/>
                </a:solidFill>
                <a:ea typeface="Calibri" panose="020F0502020204030204" pitchFamily="34" charset="0"/>
              </a:rPr>
              <a:t>задължението</a:t>
            </a:r>
            <a:r>
              <a:rPr lang="en-US" sz="1800" i="1" dirty="0" smtClean="0">
                <a:solidFill>
                  <a:srgbClr val="0070C0"/>
                </a:solidFill>
                <a:ea typeface="Calibri" panose="020F0502020204030204" pitchFamily="34" charset="0"/>
              </a:rPr>
              <a:t> </a:t>
            </a:r>
            <a:r>
              <a:rPr lang="en-US" sz="1800" i="1" dirty="0" err="1" smtClean="0">
                <a:solidFill>
                  <a:srgbClr val="0070C0"/>
                </a:solidFill>
                <a:ea typeface="Calibri" panose="020F0502020204030204" pitchFamily="34" charset="0"/>
              </a:rPr>
              <a:t>си</a:t>
            </a:r>
            <a:r>
              <a:rPr lang="en-US" sz="1800" i="1" dirty="0" smtClean="0">
                <a:solidFill>
                  <a:srgbClr val="0070C0"/>
                </a:solidFill>
                <a:ea typeface="Calibri" panose="020F0502020204030204" pitchFamily="34" charset="0"/>
              </a:rPr>
              <a:t> </a:t>
            </a:r>
            <a:r>
              <a:rPr lang="en-US" sz="1800" i="1" dirty="0" err="1" smtClean="0">
                <a:solidFill>
                  <a:srgbClr val="0070C0"/>
                </a:solidFill>
                <a:ea typeface="Calibri" panose="020F0502020204030204" pitchFamily="34" charset="0"/>
              </a:rPr>
              <a:t>по</a:t>
            </a:r>
            <a:r>
              <a:rPr lang="en-US" sz="1800" i="1" dirty="0" smtClean="0">
                <a:solidFill>
                  <a:srgbClr val="0070C0"/>
                </a:solidFill>
                <a:ea typeface="Calibri" panose="020F0502020204030204" pitchFamily="34" charset="0"/>
              </a:rPr>
              <a:t> чл.16 </a:t>
            </a:r>
            <a:r>
              <a:rPr lang="en-US" sz="1800" i="1" dirty="0" err="1" smtClean="0">
                <a:solidFill>
                  <a:srgbClr val="0070C0"/>
                </a:solidFill>
                <a:ea typeface="Calibri" panose="020F0502020204030204" pitchFamily="34" charset="0"/>
              </a:rPr>
              <a:t>от</a:t>
            </a:r>
            <a:r>
              <a:rPr lang="en-US" sz="1800" i="1" dirty="0" smtClean="0">
                <a:solidFill>
                  <a:srgbClr val="0070C0"/>
                </a:solidFill>
                <a:ea typeface="Calibri" panose="020F0502020204030204" pitchFamily="34" charset="0"/>
              </a:rPr>
              <a:t> ЗОПОЕЩ; </a:t>
            </a:r>
            <a:endParaRPr lang="bg-BG" sz="1800" i="1" dirty="0" smtClean="0">
              <a:solidFill>
                <a:srgbClr val="0070C0"/>
              </a:solidFill>
              <a:ea typeface="Calibri" panose="020F0502020204030204" pitchFamily="34" charset="0"/>
            </a:endParaRPr>
          </a:p>
          <a:p>
            <a:pPr marL="1440180" lvl="3" indent="0" algn="just">
              <a:spcBef>
                <a:spcPts val="0"/>
              </a:spcBef>
              <a:buNone/>
            </a:pPr>
            <a:r>
              <a:rPr lang="bg-BG" sz="1800" i="1" dirty="0" smtClean="0">
                <a:solidFill>
                  <a:srgbClr val="0070C0"/>
                </a:solidFill>
                <a:ea typeface="Calibri" panose="020F0502020204030204" pitchFamily="34" charset="0"/>
              </a:rPr>
              <a:t>- лицата па</a:t>
            </a:r>
            <a:r>
              <a:rPr lang="en-US" sz="1800" i="1" dirty="0" smtClean="0">
                <a:solidFill>
                  <a:srgbClr val="0070C0"/>
                </a:solidFill>
                <a:ea typeface="Calibri" panose="020F0502020204030204" pitchFamily="34" charset="0"/>
              </a:rPr>
              <a:t> </a:t>
            </a:r>
            <a:r>
              <a:rPr lang="en-US" sz="1800" i="1" dirty="0">
                <a:solidFill>
                  <a:srgbClr val="0070C0"/>
                </a:solidFill>
                <a:ea typeface="Calibri" panose="020F0502020204030204" pitchFamily="34" charset="0"/>
              </a:rPr>
              <a:t>чл.2, ал.1 </a:t>
            </a:r>
            <a:r>
              <a:rPr lang="en-US" sz="1800" i="1" dirty="0" err="1">
                <a:solidFill>
                  <a:srgbClr val="0070C0"/>
                </a:solidFill>
                <a:ea typeface="Calibri" panose="020F0502020204030204" pitchFamily="34" charset="0"/>
              </a:rPr>
              <a:t>от</a:t>
            </a:r>
            <a:r>
              <a:rPr lang="en-US" sz="1800" i="1" dirty="0">
                <a:solidFill>
                  <a:srgbClr val="0070C0"/>
                </a:solidFill>
                <a:ea typeface="Calibri" panose="020F0502020204030204" pitchFamily="34" charset="0"/>
              </a:rPr>
              <a:t> </a:t>
            </a:r>
            <a:r>
              <a:rPr lang="en-US" sz="1800" i="1" dirty="0" err="1">
                <a:solidFill>
                  <a:srgbClr val="0070C0"/>
                </a:solidFill>
                <a:ea typeface="Calibri" panose="020F0502020204030204" pitchFamily="34" charset="0"/>
              </a:rPr>
              <a:t>Наредбата</a:t>
            </a:r>
            <a:r>
              <a:rPr lang="en-US" sz="1800" i="1" dirty="0">
                <a:solidFill>
                  <a:srgbClr val="0070C0"/>
                </a:solidFill>
                <a:ea typeface="Calibri" panose="020F0502020204030204" pitchFamily="34" charset="0"/>
              </a:rPr>
              <a:t>, </a:t>
            </a:r>
            <a:r>
              <a:rPr lang="en-US" sz="1800" i="1" dirty="0" err="1">
                <a:solidFill>
                  <a:srgbClr val="0070C0"/>
                </a:solidFill>
                <a:ea typeface="Calibri" panose="020F0502020204030204" pitchFamily="34" charset="0"/>
              </a:rPr>
              <a:t>които</a:t>
            </a:r>
            <a:r>
              <a:rPr lang="en-US" sz="1800" i="1" dirty="0">
                <a:solidFill>
                  <a:srgbClr val="0070C0"/>
                </a:solidFill>
                <a:ea typeface="Calibri" panose="020F0502020204030204" pitchFamily="34" charset="0"/>
              </a:rPr>
              <a:t> </a:t>
            </a:r>
            <a:r>
              <a:rPr lang="en-US" sz="1800" i="1" dirty="0" err="1">
                <a:solidFill>
                  <a:srgbClr val="0070C0"/>
                </a:solidFill>
                <a:ea typeface="Calibri" panose="020F0502020204030204" pitchFamily="34" charset="0"/>
              </a:rPr>
              <a:t>ще</a:t>
            </a:r>
            <a:r>
              <a:rPr lang="en-US" sz="1800" i="1" dirty="0">
                <a:solidFill>
                  <a:srgbClr val="0070C0"/>
                </a:solidFill>
                <a:ea typeface="Calibri" panose="020F0502020204030204" pitchFamily="34" charset="0"/>
              </a:rPr>
              <a:t> </a:t>
            </a:r>
            <a:r>
              <a:rPr lang="en-US" sz="1800" i="1" dirty="0" err="1">
                <a:solidFill>
                  <a:srgbClr val="0070C0"/>
                </a:solidFill>
                <a:ea typeface="Calibri" panose="020F0502020204030204" pitchFamily="34" charset="0"/>
              </a:rPr>
              <a:t>вписват</a:t>
            </a:r>
            <a:r>
              <a:rPr lang="en-US" sz="1800" i="1" dirty="0">
                <a:solidFill>
                  <a:srgbClr val="0070C0"/>
                </a:solidFill>
                <a:ea typeface="Calibri" panose="020F0502020204030204" pitchFamily="34" charset="0"/>
              </a:rPr>
              <a:t>/</a:t>
            </a:r>
            <a:r>
              <a:rPr lang="en-US" sz="1800" i="1" dirty="0" err="1">
                <a:solidFill>
                  <a:srgbClr val="0070C0"/>
                </a:solidFill>
                <a:ea typeface="Calibri" panose="020F0502020204030204" pitchFamily="34" charset="0"/>
              </a:rPr>
              <a:t>актуализират</a:t>
            </a:r>
            <a:r>
              <a:rPr lang="en-US" sz="1800" i="1" dirty="0">
                <a:solidFill>
                  <a:srgbClr val="0070C0"/>
                </a:solidFill>
                <a:ea typeface="Calibri" panose="020F0502020204030204" pitchFamily="34" charset="0"/>
              </a:rPr>
              <a:t> </a:t>
            </a:r>
            <a:r>
              <a:rPr lang="en-US" sz="1800" i="1" dirty="0" err="1">
                <a:solidFill>
                  <a:srgbClr val="0070C0"/>
                </a:solidFill>
                <a:ea typeface="Calibri" panose="020F0502020204030204" pitchFamily="34" charset="0"/>
              </a:rPr>
              <a:t>информация</a:t>
            </a:r>
            <a:r>
              <a:rPr lang="en-US" sz="1800" i="1" dirty="0">
                <a:solidFill>
                  <a:srgbClr val="0070C0"/>
                </a:solidFill>
                <a:ea typeface="Calibri" panose="020F0502020204030204" pitchFamily="34" charset="0"/>
              </a:rPr>
              <a:t> в </a:t>
            </a:r>
            <a:r>
              <a:rPr lang="ru-RU" sz="1800" i="1" dirty="0" smtClean="0">
                <a:solidFill>
                  <a:srgbClr val="0070C0"/>
                </a:solidFill>
                <a:ea typeface="Calibri" panose="020F0502020204030204" pitchFamily="34" charset="0"/>
              </a:rPr>
              <a:t>ИСУППР по </a:t>
            </a:r>
            <a:r>
              <a:rPr lang="ru-RU" sz="1800" i="1" dirty="0">
                <a:solidFill>
                  <a:srgbClr val="0070C0"/>
                </a:solidFill>
                <a:ea typeface="Calibri" panose="020F0502020204030204" pitchFamily="34" charset="0"/>
              </a:rPr>
              <a:t>ЗОПОЕЩ</a:t>
            </a:r>
            <a:r>
              <a:rPr lang="en-US" sz="1800" i="1" dirty="0">
                <a:solidFill>
                  <a:srgbClr val="0070C0"/>
                </a:solidFill>
                <a:ea typeface="Calibri" panose="020F0502020204030204" pitchFamily="34" charset="0"/>
              </a:rPr>
              <a:t> </a:t>
            </a:r>
            <a:r>
              <a:rPr lang="en-US" sz="1800" i="1" dirty="0" err="1">
                <a:solidFill>
                  <a:srgbClr val="0070C0"/>
                </a:solidFill>
                <a:ea typeface="Calibri" panose="020F0502020204030204" pitchFamily="34" charset="0"/>
              </a:rPr>
              <a:t>за</a:t>
            </a:r>
            <a:r>
              <a:rPr lang="en-US" sz="1800" i="1" dirty="0">
                <a:solidFill>
                  <a:srgbClr val="0070C0"/>
                </a:solidFill>
                <a:ea typeface="Calibri" panose="020F0502020204030204" pitchFamily="34" charset="0"/>
              </a:rPr>
              <a:t> </a:t>
            </a:r>
            <a:r>
              <a:rPr lang="en-US" sz="1800" i="1" dirty="0" err="1">
                <a:solidFill>
                  <a:srgbClr val="0070C0"/>
                </a:solidFill>
                <a:ea typeface="Calibri" panose="020F0502020204030204" pitchFamily="34" charset="0"/>
              </a:rPr>
              <a:t>много</a:t>
            </a:r>
            <a:r>
              <a:rPr lang="en-US" sz="1800" i="1" dirty="0">
                <a:solidFill>
                  <a:srgbClr val="0070C0"/>
                </a:solidFill>
                <a:ea typeface="Calibri" panose="020F0502020204030204" pitchFamily="34" charset="0"/>
              </a:rPr>
              <a:t> </a:t>
            </a:r>
            <a:r>
              <a:rPr lang="en-US" sz="1800" i="1" dirty="0" err="1">
                <a:solidFill>
                  <a:srgbClr val="0070C0"/>
                </a:solidFill>
                <a:ea typeface="Calibri" panose="020F0502020204030204" pitchFamily="34" charset="0"/>
              </a:rPr>
              <a:t>по-кратко</a:t>
            </a:r>
            <a:r>
              <a:rPr lang="en-US" sz="1800" i="1" dirty="0">
                <a:solidFill>
                  <a:srgbClr val="0070C0"/>
                </a:solidFill>
                <a:ea typeface="Calibri" panose="020F0502020204030204" pitchFamily="34" charset="0"/>
              </a:rPr>
              <a:t> </a:t>
            </a:r>
            <a:r>
              <a:rPr lang="en-US" sz="1800" i="1" dirty="0" err="1">
                <a:solidFill>
                  <a:srgbClr val="0070C0"/>
                </a:solidFill>
                <a:ea typeface="Calibri" panose="020F0502020204030204" pitchFamily="34" charset="0"/>
              </a:rPr>
              <a:t>време</a:t>
            </a:r>
            <a:r>
              <a:rPr lang="bg-BG" sz="1800" i="1" dirty="0">
                <a:solidFill>
                  <a:srgbClr val="0070C0"/>
                </a:solidFill>
                <a:ea typeface="Calibri" panose="020F0502020204030204" pitchFamily="34" charset="0"/>
              </a:rPr>
              <a:t>; </a:t>
            </a:r>
            <a:endParaRPr lang="bg-BG" sz="1800" i="1" dirty="0" smtClean="0">
              <a:solidFill>
                <a:srgbClr val="0070C0"/>
              </a:solidFill>
              <a:ea typeface="Calibri" panose="020F0502020204030204" pitchFamily="34" charset="0"/>
            </a:endParaRPr>
          </a:p>
          <a:p>
            <a:pPr marL="1440180" lvl="3" indent="0" algn="just">
              <a:spcBef>
                <a:spcPts val="0"/>
              </a:spcBef>
              <a:buNone/>
            </a:pPr>
            <a:r>
              <a:rPr lang="bg-BG" sz="1800" i="1" dirty="0" smtClean="0">
                <a:solidFill>
                  <a:srgbClr val="0070C0"/>
                </a:solidFill>
                <a:ea typeface="Calibri" panose="020F0502020204030204" pitchFamily="34" charset="0"/>
              </a:rPr>
              <a:t>- ще </a:t>
            </a:r>
            <a:r>
              <a:rPr lang="bg-BG" sz="1800" i="1" dirty="0">
                <a:solidFill>
                  <a:srgbClr val="0070C0"/>
                </a:solidFill>
                <a:ea typeface="Calibri" panose="020F0502020204030204" pitchFamily="34" charset="0"/>
              </a:rPr>
              <a:t>се </a:t>
            </a:r>
            <a:r>
              <a:rPr lang="en-US" sz="1800" i="1" dirty="0" err="1">
                <a:solidFill>
                  <a:srgbClr val="0070C0"/>
                </a:solidFill>
                <a:ea typeface="Calibri" panose="020F0502020204030204" pitchFamily="34" charset="0"/>
              </a:rPr>
              <a:t>постигане</a:t>
            </a:r>
            <a:r>
              <a:rPr lang="en-US" sz="1800" i="1" dirty="0">
                <a:solidFill>
                  <a:srgbClr val="0070C0"/>
                </a:solidFill>
                <a:ea typeface="Calibri" panose="020F0502020204030204" pitchFamily="34" charset="0"/>
              </a:rPr>
              <a:t> </a:t>
            </a:r>
            <a:r>
              <a:rPr lang="en-US" sz="1800" i="1" dirty="0" err="1">
                <a:solidFill>
                  <a:srgbClr val="7030A0"/>
                </a:solidFill>
                <a:ea typeface="Calibri" panose="020F0502020204030204" pitchFamily="34" charset="0"/>
              </a:rPr>
              <a:t>автоматизиран</a:t>
            </a:r>
            <a:r>
              <a:rPr lang="en-US" sz="1800" i="1" dirty="0">
                <a:solidFill>
                  <a:srgbClr val="7030A0"/>
                </a:solidFill>
                <a:ea typeface="Calibri" panose="020F0502020204030204" pitchFamily="34" charset="0"/>
              </a:rPr>
              <a:t> </a:t>
            </a:r>
            <a:r>
              <a:rPr lang="en-US" sz="1800" i="1" dirty="0" err="1">
                <a:solidFill>
                  <a:srgbClr val="7030A0"/>
                </a:solidFill>
                <a:ea typeface="Calibri" panose="020F0502020204030204" pitchFamily="34" charset="0"/>
              </a:rPr>
              <a:t>обмен</a:t>
            </a:r>
            <a:r>
              <a:rPr lang="en-US" sz="1800" i="1" dirty="0">
                <a:solidFill>
                  <a:srgbClr val="7030A0"/>
                </a:solidFill>
                <a:ea typeface="Calibri" panose="020F0502020204030204" pitchFamily="34" charset="0"/>
              </a:rPr>
              <a:t> </a:t>
            </a:r>
            <a:r>
              <a:rPr lang="en-US" sz="1800" i="1" dirty="0" err="1">
                <a:solidFill>
                  <a:srgbClr val="7030A0"/>
                </a:solidFill>
                <a:ea typeface="Calibri" panose="020F0502020204030204" pitchFamily="34" charset="0"/>
              </a:rPr>
              <a:t>на</a:t>
            </a:r>
            <a:r>
              <a:rPr lang="en-US" sz="1800" i="1" dirty="0">
                <a:solidFill>
                  <a:srgbClr val="7030A0"/>
                </a:solidFill>
                <a:ea typeface="Calibri" panose="020F0502020204030204" pitchFamily="34" charset="0"/>
              </a:rPr>
              <a:t> </a:t>
            </a:r>
            <a:r>
              <a:rPr lang="en-US" sz="1800" i="1" dirty="0" err="1">
                <a:solidFill>
                  <a:srgbClr val="7030A0"/>
                </a:solidFill>
                <a:ea typeface="Calibri" panose="020F0502020204030204" pitchFamily="34" charset="0"/>
              </a:rPr>
              <a:t>регистрови</a:t>
            </a:r>
            <a:r>
              <a:rPr lang="en-US" sz="1800" i="1" dirty="0">
                <a:solidFill>
                  <a:srgbClr val="7030A0"/>
                </a:solidFill>
                <a:ea typeface="Calibri" panose="020F0502020204030204" pitchFamily="34" charset="0"/>
              </a:rPr>
              <a:t> </a:t>
            </a:r>
            <a:r>
              <a:rPr lang="en-US" sz="1800" i="1" dirty="0" err="1">
                <a:solidFill>
                  <a:srgbClr val="7030A0"/>
                </a:solidFill>
                <a:ea typeface="Calibri" panose="020F0502020204030204" pitchFamily="34" charset="0"/>
              </a:rPr>
              <a:t>данни</a:t>
            </a:r>
            <a:r>
              <a:rPr lang="en-US" sz="1800" i="1" dirty="0">
                <a:solidFill>
                  <a:srgbClr val="7030A0"/>
                </a:solidFill>
                <a:ea typeface="Calibri" panose="020F0502020204030204" pitchFamily="34" charset="0"/>
              </a:rPr>
              <a:t> </a:t>
            </a:r>
            <a:r>
              <a:rPr lang="en-US" sz="1800" i="1" dirty="0">
                <a:solidFill>
                  <a:srgbClr val="0070C0"/>
                </a:solidFill>
                <a:ea typeface="Calibri" panose="020F0502020204030204" pitchFamily="34" charset="0"/>
              </a:rPr>
              <a:t>и </a:t>
            </a:r>
            <a:r>
              <a:rPr lang="en-US" sz="1800" i="1" dirty="0" err="1">
                <a:solidFill>
                  <a:srgbClr val="0070C0"/>
                </a:solidFill>
                <a:ea typeface="Calibri" panose="020F0502020204030204" pitchFamily="34" charset="0"/>
              </a:rPr>
              <a:t>информация</a:t>
            </a:r>
            <a:r>
              <a:rPr lang="en-US" sz="1800" i="1" dirty="0">
                <a:solidFill>
                  <a:srgbClr val="0070C0"/>
                </a:solidFill>
                <a:ea typeface="Calibri" panose="020F0502020204030204" pitchFamily="34" charset="0"/>
              </a:rPr>
              <a:t> с </a:t>
            </a:r>
            <a:r>
              <a:rPr lang="bg-BG" sz="1800" i="1" dirty="0">
                <a:solidFill>
                  <a:srgbClr val="0070C0"/>
                </a:solidFill>
                <a:ea typeface="Calibri" panose="020F0502020204030204" pitchFamily="34" charset="0"/>
              </a:rPr>
              <a:t>информационни системи</a:t>
            </a:r>
            <a:r>
              <a:rPr lang="en-US" sz="1800" i="1" dirty="0">
                <a:solidFill>
                  <a:srgbClr val="0070C0"/>
                </a:solidFill>
                <a:ea typeface="Calibri" panose="020F0502020204030204" pitchFamily="34" charset="0"/>
              </a:rPr>
              <a:t>, </a:t>
            </a:r>
            <a:r>
              <a:rPr lang="en-US" sz="1800" i="1" dirty="0" err="1">
                <a:solidFill>
                  <a:srgbClr val="0070C0"/>
                </a:solidFill>
                <a:ea typeface="Calibri" panose="020F0502020204030204" pitchFamily="34" charset="0"/>
              </a:rPr>
              <a:t>поддържащи</a:t>
            </a:r>
            <a:r>
              <a:rPr lang="en-US" sz="1800" i="1" dirty="0">
                <a:solidFill>
                  <a:srgbClr val="0070C0"/>
                </a:solidFill>
                <a:ea typeface="Calibri" panose="020F0502020204030204" pitchFamily="34" charset="0"/>
              </a:rPr>
              <a:t> </a:t>
            </a:r>
            <a:r>
              <a:rPr lang="en-US" sz="1800" i="1" dirty="0" err="1">
                <a:solidFill>
                  <a:srgbClr val="0070C0"/>
                </a:solidFill>
                <a:ea typeface="Calibri" panose="020F0502020204030204" pitchFamily="34" charset="0"/>
              </a:rPr>
              <a:t>структурирани</a:t>
            </a:r>
            <a:r>
              <a:rPr lang="en-US" sz="1800" i="1" dirty="0">
                <a:solidFill>
                  <a:srgbClr val="0070C0"/>
                </a:solidFill>
                <a:ea typeface="Calibri" panose="020F0502020204030204" pitchFamily="34" charset="0"/>
              </a:rPr>
              <a:t> </a:t>
            </a:r>
            <a:r>
              <a:rPr lang="en-US" sz="1800" i="1" dirty="0" err="1">
                <a:solidFill>
                  <a:srgbClr val="0070C0"/>
                </a:solidFill>
                <a:ea typeface="Calibri" panose="020F0502020204030204" pitchFamily="34" charset="0"/>
              </a:rPr>
              <a:t>данни</a:t>
            </a:r>
            <a:r>
              <a:rPr lang="en-US" sz="1800" i="1" dirty="0">
                <a:solidFill>
                  <a:srgbClr val="0070C0"/>
                </a:solidFill>
                <a:ea typeface="Calibri" panose="020F0502020204030204" pitchFamily="34" charset="0"/>
              </a:rPr>
              <a:t> в </a:t>
            </a:r>
            <a:r>
              <a:rPr lang="en-US" sz="1800" i="1" dirty="0" err="1">
                <a:solidFill>
                  <a:srgbClr val="0070C0"/>
                </a:solidFill>
                <a:ea typeface="Calibri" panose="020F0502020204030204" pitchFamily="34" charset="0"/>
              </a:rPr>
              <a:t>обхвата</a:t>
            </a:r>
            <a:r>
              <a:rPr lang="en-US" sz="1800" i="1" dirty="0">
                <a:solidFill>
                  <a:srgbClr val="0070C0"/>
                </a:solidFill>
                <a:ea typeface="Calibri" panose="020F0502020204030204" pitchFamily="34" charset="0"/>
              </a:rPr>
              <a:t> </a:t>
            </a:r>
            <a:r>
              <a:rPr lang="en-US" sz="1800" i="1" dirty="0" err="1">
                <a:solidFill>
                  <a:srgbClr val="0070C0"/>
                </a:solidFill>
                <a:ea typeface="Calibri" panose="020F0502020204030204" pitchFamily="34" charset="0"/>
              </a:rPr>
              <a:t>на</a:t>
            </a:r>
            <a:r>
              <a:rPr lang="en-US" sz="1800" i="1" dirty="0">
                <a:solidFill>
                  <a:srgbClr val="0070C0"/>
                </a:solidFill>
                <a:ea typeface="Calibri" panose="020F0502020204030204" pitchFamily="34" charset="0"/>
              </a:rPr>
              <a:t> </a:t>
            </a:r>
            <a:r>
              <a:rPr lang="en-US" sz="1800" i="1" dirty="0" err="1">
                <a:solidFill>
                  <a:srgbClr val="0070C0"/>
                </a:solidFill>
                <a:ea typeface="Calibri" panose="020F0502020204030204" pitchFamily="34" charset="0"/>
              </a:rPr>
              <a:t>приложното</a:t>
            </a:r>
            <a:r>
              <a:rPr lang="en-US" sz="1800" i="1" dirty="0">
                <a:solidFill>
                  <a:srgbClr val="0070C0"/>
                </a:solidFill>
                <a:ea typeface="Calibri" panose="020F0502020204030204" pitchFamily="34" charset="0"/>
              </a:rPr>
              <a:t> </a:t>
            </a:r>
            <a:r>
              <a:rPr lang="en-US" sz="1800" i="1" dirty="0" err="1">
                <a:solidFill>
                  <a:srgbClr val="0070C0"/>
                </a:solidFill>
                <a:ea typeface="Calibri" panose="020F0502020204030204" pitchFamily="34" charset="0"/>
              </a:rPr>
              <a:t>поле</a:t>
            </a:r>
            <a:r>
              <a:rPr lang="en-US" sz="1800" i="1" dirty="0">
                <a:solidFill>
                  <a:srgbClr val="0070C0"/>
                </a:solidFill>
                <a:ea typeface="Calibri" panose="020F0502020204030204" pitchFamily="34" charset="0"/>
              </a:rPr>
              <a:t> </a:t>
            </a:r>
            <a:r>
              <a:rPr lang="en-US" sz="1800" i="1" dirty="0" err="1">
                <a:solidFill>
                  <a:srgbClr val="0070C0"/>
                </a:solidFill>
                <a:ea typeface="Calibri" panose="020F0502020204030204" pitchFamily="34" charset="0"/>
              </a:rPr>
              <a:t>на</a:t>
            </a:r>
            <a:r>
              <a:rPr lang="en-US" sz="1800" i="1" dirty="0">
                <a:solidFill>
                  <a:srgbClr val="0070C0"/>
                </a:solidFill>
                <a:ea typeface="Calibri" panose="020F0502020204030204" pitchFamily="34" charset="0"/>
              </a:rPr>
              <a:t> ЗОПОЕЩ)</a:t>
            </a:r>
            <a:r>
              <a:rPr lang="bg-BG" sz="1800" i="1" dirty="0">
                <a:solidFill>
                  <a:srgbClr val="0070C0"/>
                </a:solidFill>
                <a:ea typeface="Calibri" panose="020F0502020204030204" pitchFamily="34" charset="0"/>
              </a:rPr>
              <a:t>.</a:t>
            </a:r>
            <a:endParaRPr lang="en-US" sz="1800" b="1" i="1" dirty="0">
              <a:solidFill>
                <a:srgbClr val="0070C0"/>
              </a:solidFill>
              <a:ea typeface="Calibri" panose="020F0502020204030204" pitchFamily="34" charset="0"/>
            </a:endParaRPr>
          </a:p>
          <a:p>
            <a:endParaRPr lang="en-US" sz="2000" i="1" dirty="0">
              <a:solidFill>
                <a:srgbClr val="0070C0"/>
              </a:solidFill>
            </a:endParaRPr>
          </a:p>
        </p:txBody>
      </p:sp>
    </p:spTree>
    <p:extLst>
      <p:ext uri="{BB962C8B-B14F-4D97-AF65-F5344CB8AC3E}">
        <p14:creationId xmlns:p14="http://schemas.microsoft.com/office/powerpoint/2010/main" val="3924354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g-BG" sz="2800" i="1" dirty="0" smtClean="0">
                <a:solidFill>
                  <a:srgbClr val="0070C0"/>
                </a:solidFill>
                <a:latin typeface="+mn-lt"/>
                <a:cs typeface="Times New Roman" panose="02020603050405020304" pitchFamily="18" charset="0"/>
              </a:rPr>
              <a:t>СЪДЪРЖАНИЕ</a:t>
            </a:r>
            <a:endParaRPr lang="en-US" sz="2800" i="1" dirty="0">
              <a:solidFill>
                <a:srgbClr val="0070C0"/>
              </a:solidFill>
              <a:latin typeface="+mn-lt"/>
              <a:cs typeface="Times New Roman" panose="02020603050405020304" pitchFamily="18" charset="0"/>
            </a:endParaRPr>
          </a:p>
        </p:txBody>
      </p:sp>
      <p:sp>
        <p:nvSpPr>
          <p:cNvPr id="3" name="Content Placeholder 2"/>
          <p:cNvSpPr>
            <a:spLocks noGrp="1"/>
          </p:cNvSpPr>
          <p:nvPr>
            <p:ph idx="1"/>
          </p:nvPr>
        </p:nvSpPr>
        <p:spPr>
          <a:xfrm>
            <a:off x="677334" y="1433689"/>
            <a:ext cx="9493955" cy="5424311"/>
          </a:xfrm>
        </p:spPr>
        <p:txBody>
          <a:bodyPr/>
          <a:lstStyle/>
          <a:p>
            <a:pPr algn="just"/>
            <a:r>
              <a:rPr lang="ru-RU" sz="2000" i="1" dirty="0">
                <a:solidFill>
                  <a:srgbClr val="0070C0"/>
                </a:solidFill>
              </a:rPr>
              <a:t>1. </a:t>
            </a:r>
            <a:r>
              <a:rPr lang="ru-RU" sz="2000" i="1" dirty="0" err="1" smtClean="0">
                <a:solidFill>
                  <a:srgbClr val="0070C0"/>
                </a:solidFill>
              </a:rPr>
              <a:t>Аргументи</a:t>
            </a:r>
            <a:r>
              <a:rPr lang="ru-RU" sz="2000" i="1" dirty="0" smtClean="0">
                <a:solidFill>
                  <a:srgbClr val="0070C0"/>
                </a:solidFill>
              </a:rPr>
              <a:t>, </a:t>
            </a:r>
            <a:r>
              <a:rPr lang="ru-RU" sz="2000" i="1" dirty="0" err="1" smtClean="0">
                <a:solidFill>
                  <a:srgbClr val="0070C0"/>
                </a:solidFill>
              </a:rPr>
              <a:t>обосноваващи</a:t>
            </a:r>
            <a:r>
              <a:rPr lang="ru-RU" sz="2000" i="1" dirty="0" smtClean="0">
                <a:solidFill>
                  <a:srgbClr val="0070C0"/>
                </a:solidFill>
              </a:rPr>
              <a:t> </a:t>
            </a:r>
            <a:r>
              <a:rPr lang="ru-RU" sz="2000" i="1" dirty="0" err="1">
                <a:solidFill>
                  <a:srgbClr val="0070C0"/>
                </a:solidFill>
              </a:rPr>
              <a:t>измененията</a:t>
            </a:r>
            <a:r>
              <a:rPr lang="ru-RU" sz="2000" i="1" dirty="0">
                <a:solidFill>
                  <a:srgbClr val="0070C0"/>
                </a:solidFill>
              </a:rPr>
              <a:t> и </a:t>
            </a:r>
            <a:r>
              <a:rPr lang="ru-RU" sz="2000" i="1" dirty="0" err="1">
                <a:solidFill>
                  <a:srgbClr val="0070C0"/>
                </a:solidFill>
              </a:rPr>
              <a:t>допълненията</a:t>
            </a:r>
            <a:r>
              <a:rPr lang="ru-RU" sz="2000" i="1" dirty="0">
                <a:solidFill>
                  <a:srgbClr val="0070C0"/>
                </a:solidFill>
              </a:rPr>
              <a:t> в </a:t>
            </a:r>
            <a:r>
              <a:rPr lang="ru-RU" sz="2000" i="1" dirty="0" err="1">
                <a:solidFill>
                  <a:srgbClr val="0070C0"/>
                </a:solidFill>
              </a:rPr>
              <a:t>Наредбата</a:t>
            </a:r>
            <a:r>
              <a:rPr lang="ru-RU" sz="2000" i="1" dirty="0">
                <a:solidFill>
                  <a:srgbClr val="0070C0"/>
                </a:solidFill>
              </a:rPr>
              <a:t> за </a:t>
            </a:r>
            <a:r>
              <a:rPr lang="ru-RU" sz="2000" i="1" dirty="0" err="1">
                <a:solidFill>
                  <a:srgbClr val="0070C0"/>
                </a:solidFill>
              </a:rPr>
              <a:t>публичния</a:t>
            </a:r>
            <a:r>
              <a:rPr lang="ru-RU" sz="2000" i="1" dirty="0">
                <a:solidFill>
                  <a:srgbClr val="0070C0"/>
                </a:solidFill>
              </a:rPr>
              <a:t> </a:t>
            </a:r>
            <a:r>
              <a:rPr lang="ru-RU" sz="2000" i="1" dirty="0" err="1">
                <a:solidFill>
                  <a:srgbClr val="0070C0"/>
                </a:solidFill>
              </a:rPr>
              <a:t>регистър</a:t>
            </a:r>
            <a:r>
              <a:rPr lang="ru-RU" sz="2000" i="1" dirty="0">
                <a:solidFill>
                  <a:srgbClr val="0070C0"/>
                </a:solidFill>
              </a:rPr>
              <a:t> по </a:t>
            </a:r>
            <a:r>
              <a:rPr lang="ru-RU" sz="2000" i="1" dirty="0" smtClean="0">
                <a:solidFill>
                  <a:srgbClr val="0070C0"/>
                </a:solidFill>
              </a:rPr>
              <a:t>ЗОПОЕЩ. Практически </a:t>
            </a:r>
            <a:r>
              <a:rPr lang="ru-RU" sz="2000" i="1" dirty="0" err="1" smtClean="0">
                <a:solidFill>
                  <a:srgbClr val="0070C0"/>
                </a:solidFill>
              </a:rPr>
              <a:t>проблеми</a:t>
            </a:r>
            <a:r>
              <a:rPr lang="ru-RU" sz="2000" i="1" dirty="0" smtClean="0">
                <a:solidFill>
                  <a:srgbClr val="0070C0"/>
                </a:solidFill>
              </a:rPr>
              <a:t> при </a:t>
            </a:r>
            <a:r>
              <a:rPr lang="ru-RU" sz="2000" i="1" dirty="0" err="1" smtClean="0">
                <a:solidFill>
                  <a:srgbClr val="0070C0"/>
                </a:solidFill>
              </a:rPr>
              <a:t>прилагането</a:t>
            </a:r>
            <a:r>
              <a:rPr lang="ru-RU" sz="2000" i="1" dirty="0" smtClean="0">
                <a:solidFill>
                  <a:srgbClr val="0070C0"/>
                </a:solidFill>
              </a:rPr>
              <a:t> й;</a:t>
            </a:r>
            <a:endParaRPr lang="ru-RU" sz="2000" i="1" dirty="0">
              <a:solidFill>
                <a:srgbClr val="0070C0"/>
              </a:solidFill>
            </a:endParaRPr>
          </a:p>
          <a:p>
            <a:pPr algn="just"/>
            <a:r>
              <a:rPr lang="ru-RU" sz="2000" i="1" dirty="0">
                <a:solidFill>
                  <a:srgbClr val="0070C0"/>
                </a:solidFill>
              </a:rPr>
              <a:t>2. Описание на </a:t>
            </a:r>
            <a:r>
              <a:rPr lang="ru-RU" sz="2000" i="1" dirty="0" err="1">
                <a:solidFill>
                  <a:srgbClr val="0070C0"/>
                </a:solidFill>
              </a:rPr>
              <a:t>промените</a:t>
            </a:r>
            <a:r>
              <a:rPr lang="ru-RU" sz="2000" i="1" dirty="0">
                <a:solidFill>
                  <a:srgbClr val="0070C0"/>
                </a:solidFill>
              </a:rPr>
              <a:t> в </a:t>
            </a:r>
            <a:r>
              <a:rPr lang="ru-RU" sz="2000" i="1" dirty="0" err="1">
                <a:solidFill>
                  <a:srgbClr val="0070C0"/>
                </a:solidFill>
              </a:rPr>
              <a:t>Наредбата</a:t>
            </a:r>
            <a:r>
              <a:rPr lang="ru-RU" sz="2000" i="1" dirty="0">
                <a:solidFill>
                  <a:srgbClr val="0070C0"/>
                </a:solidFill>
              </a:rPr>
              <a:t> за </a:t>
            </a:r>
            <a:r>
              <a:rPr lang="ru-RU" sz="2000" i="1" dirty="0" err="1">
                <a:solidFill>
                  <a:srgbClr val="0070C0"/>
                </a:solidFill>
              </a:rPr>
              <a:t>публичния</a:t>
            </a:r>
            <a:r>
              <a:rPr lang="ru-RU" sz="2000" i="1" dirty="0">
                <a:solidFill>
                  <a:srgbClr val="0070C0"/>
                </a:solidFill>
              </a:rPr>
              <a:t> </a:t>
            </a:r>
            <a:r>
              <a:rPr lang="ru-RU" sz="2000" i="1" dirty="0" err="1">
                <a:solidFill>
                  <a:srgbClr val="0070C0"/>
                </a:solidFill>
              </a:rPr>
              <a:t>регистър</a:t>
            </a:r>
            <a:r>
              <a:rPr lang="ru-RU" sz="2000" i="1" dirty="0">
                <a:solidFill>
                  <a:srgbClr val="0070C0"/>
                </a:solidFill>
              </a:rPr>
              <a:t> по ЗОПОЕЩ;</a:t>
            </a:r>
          </a:p>
          <a:p>
            <a:r>
              <a:rPr lang="ru-RU" sz="2000" i="1" dirty="0">
                <a:solidFill>
                  <a:srgbClr val="0070C0"/>
                </a:solidFill>
              </a:rPr>
              <a:t>3. </a:t>
            </a:r>
            <a:r>
              <a:rPr lang="ru-RU" sz="2000" i="1" dirty="0" err="1">
                <a:solidFill>
                  <a:srgbClr val="0070C0"/>
                </a:solidFill>
              </a:rPr>
              <a:t>Резултати</a:t>
            </a:r>
            <a:r>
              <a:rPr lang="ru-RU" sz="2000" i="1" dirty="0">
                <a:solidFill>
                  <a:srgbClr val="0070C0"/>
                </a:solidFill>
              </a:rPr>
              <a:t> от </a:t>
            </a:r>
            <a:r>
              <a:rPr lang="ru-RU" sz="2000" i="1" dirty="0" err="1">
                <a:solidFill>
                  <a:srgbClr val="0070C0"/>
                </a:solidFill>
              </a:rPr>
              <a:t>измененията</a:t>
            </a:r>
            <a:r>
              <a:rPr lang="ru-RU" sz="2000" i="1" dirty="0">
                <a:solidFill>
                  <a:srgbClr val="0070C0"/>
                </a:solidFill>
              </a:rPr>
              <a:t> и </a:t>
            </a:r>
            <a:r>
              <a:rPr lang="ru-RU" sz="2000" i="1" dirty="0" err="1">
                <a:solidFill>
                  <a:srgbClr val="0070C0"/>
                </a:solidFill>
              </a:rPr>
              <a:t>допълненията</a:t>
            </a:r>
            <a:r>
              <a:rPr lang="ru-RU" sz="2000" i="1" dirty="0">
                <a:solidFill>
                  <a:srgbClr val="0070C0"/>
                </a:solidFill>
              </a:rPr>
              <a:t> в </a:t>
            </a:r>
            <a:r>
              <a:rPr lang="ru-RU" sz="2000" i="1" dirty="0" err="1">
                <a:solidFill>
                  <a:srgbClr val="0070C0"/>
                </a:solidFill>
              </a:rPr>
              <a:t>Наредбата</a:t>
            </a:r>
            <a:r>
              <a:rPr lang="ru-RU" sz="2000" i="1" dirty="0">
                <a:solidFill>
                  <a:srgbClr val="0070C0"/>
                </a:solidFill>
              </a:rPr>
              <a:t> за </a:t>
            </a:r>
            <a:r>
              <a:rPr lang="ru-RU" sz="2000" i="1" dirty="0" err="1">
                <a:solidFill>
                  <a:srgbClr val="0070C0"/>
                </a:solidFill>
              </a:rPr>
              <a:t>публичния</a:t>
            </a:r>
            <a:r>
              <a:rPr lang="ru-RU" sz="2000" i="1" dirty="0">
                <a:solidFill>
                  <a:srgbClr val="0070C0"/>
                </a:solidFill>
              </a:rPr>
              <a:t> </a:t>
            </a:r>
            <a:r>
              <a:rPr lang="ru-RU" sz="2000" i="1" dirty="0" err="1">
                <a:solidFill>
                  <a:srgbClr val="0070C0"/>
                </a:solidFill>
              </a:rPr>
              <a:t>регистър</a:t>
            </a:r>
            <a:r>
              <a:rPr lang="ru-RU" sz="2000" i="1" dirty="0">
                <a:solidFill>
                  <a:srgbClr val="0070C0"/>
                </a:solidFill>
              </a:rPr>
              <a:t> по ЗОПОЕЩ;</a:t>
            </a:r>
          </a:p>
          <a:p>
            <a:pPr algn="just"/>
            <a:r>
              <a:rPr lang="ru-RU" sz="2000" i="1" dirty="0">
                <a:solidFill>
                  <a:srgbClr val="0070C0"/>
                </a:solidFill>
              </a:rPr>
              <a:t>4. </a:t>
            </a:r>
            <a:r>
              <a:rPr lang="ru-RU" sz="2000" i="1" dirty="0" err="1">
                <a:solidFill>
                  <a:srgbClr val="0070C0"/>
                </a:solidFill>
              </a:rPr>
              <a:t>Целеви</a:t>
            </a:r>
            <a:r>
              <a:rPr lang="ru-RU" sz="2000" i="1" dirty="0">
                <a:solidFill>
                  <a:srgbClr val="0070C0"/>
                </a:solidFill>
              </a:rPr>
              <a:t> </a:t>
            </a:r>
            <a:r>
              <a:rPr lang="ru-RU" sz="2000" i="1" dirty="0" err="1">
                <a:solidFill>
                  <a:srgbClr val="0070C0"/>
                </a:solidFill>
              </a:rPr>
              <a:t>групи</a:t>
            </a:r>
            <a:r>
              <a:rPr lang="ru-RU" sz="2000" i="1" dirty="0">
                <a:solidFill>
                  <a:srgbClr val="0070C0"/>
                </a:solidFill>
              </a:rPr>
              <a:t>, </a:t>
            </a:r>
            <a:r>
              <a:rPr lang="ru-RU" sz="2000" i="1" dirty="0" err="1">
                <a:solidFill>
                  <a:srgbClr val="0070C0"/>
                </a:solidFill>
              </a:rPr>
              <a:t>към</a:t>
            </a:r>
            <a:r>
              <a:rPr lang="ru-RU" sz="2000" i="1" dirty="0">
                <a:solidFill>
                  <a:srgbClr val="0070C0"/>
                </a:solidFill>
              </a:rPr>
              <a:t> </a:t>
            </a:r>
            <a:r>
              <a:rPr lang="ru-RU" sz="2000" i="1" dirty="0" err="1">
                <a:solidFill>
                  <a:srgbClr val="0070C0"/>
                </a:solidFill>
              </a:rPr>
              <a:t>които</a:t>
            </a:r>
            <a:r>
              <a:rPr lang="ru-RU" sz="2000" i="1" dirty="0">
                <a:solidFill>
                  <a:srgbClr val="0070C0"/>
                </a:solidFill>
              </a:rPr>
              <a:t> </a:t>
            </a:r>
            <a:r>
              <a:rPr lang="ru-RU" sz="2000" i="1" dirty="0" err="1">
                <a:solidFill>
                  <a:srgbClr val="0070C0"/>
                </a:solidFill>
              </a:rPr>
              <a:t>са</a:t>
            </a:r>
            <a:r>
              <a:rPr lang="ru-RU" sz="2000" i="1" dirty="0">
                <a:solidFill>
                  <a:srgbClr val="0070C0"/>
                </a:solidFill>
              </a:rPr>
              <a:t> </a:t>
            </a:r>
            <a:r>
              <a:rPr lang="ru-RU" sz="2000" i="1" dirty="0" err="1">
                <a:solidFill>
                  <a:srgbClr val="0070C0"/>
                </a:solidFill>
              </a:rPr>
              <a:t>насочени</a:t>
            </a:r>
            <a:r>
              <a:rPr lang="ru-RU" sz="2000" i="1" dirty="0">
                <a:solidFill>
                  <a:srgbClr val="0070C0"/>
                </a:solidFill>
              </a:rPr>
              <a:t> </a:t>
            </a:r>
            <a:r>
              <a:rPr lang="ru-RU" sz="2000" i="1" dirty="0" err="1">
                <a:solidFill>
                  <a:srgbClr val="0070C0"/>
                </a:solidFill>
              </a:rPr>
              <a:t>резултатите</a:t>
            </a:r>
            <a:r>
              <a:rPr lang="ru-RU" sz="2000" i="1" dirty="0">
                <a:solidFill>
                  <a:srgbClr val="0070C0"/>
                </a:solidFill>
              </a:rPr>
              <a:t>;</a:t>
            </a:r>
          </a:p>
          <a:p>
            <a:pPr algn="just"/>
            <a:r>
              <a:rPr lang="ru-RU" sz="2000" i="1" dirty="0">
                <a:solidFill>
                  <a:srgbClr val="0070C0"/>
                </a:solidFill>
              </a:rPr>
              <a:t>5. </a:t>
            </a:r>
            <a:r>
              <a:rPr lang="bg-BG" sz="2000" i="1" dirty="0">
                <a:solidFill>
                  <a:srgbClr val="0070C0"/>
                </a:solidFill>
              </a:rPr>
              <a:t>Въздействие върху </a:t>
            </a:r>
            <a:r>
              <a:rPr lang="bg-BG" sz="2000" i="1" dirty="0" err="1">
                <a:solidFill>
                  <a:srgbClr val="0070C0"/>
                </a:solidFill>
              </a:rPr>
              <a:t>микро</a:t>
            </a:r>
            <a:r>
              <a:rPr lang="bg-BG" sz="2000" i="1" dirty="0">
                <a:solidFill>
                  <a:srgbClr val="0070C0"/>
                </a:solidFill>
              </a:rPr>
              <a:t>, малки и средни предприятия (ММСП</a:t>
            </a:r>
            <a:r>
              <a:rPr lang="bg-BG" sz="2000" i="1" dirty="0" smtClean="0">
                <a:solidFill>
                  <a:srgbClr val="0070C0"/>
                </a:solidFill>
              </a:rPr>
              <a:t>)</a:t>
            </a:r>
            <a:r>
              <a:rPr lang="bg-BG" sz="2000" i="1" dirty="0">
                <a:solidFill>
                  <a:srgbClr val="0070C0"/>
                </a:solidFill>
              </a:rPr>
              <a:t>;</a:t>
            </a:r>
            <a:endParaRPr lang="ru-RU" sz="2000" i="1" dirty="0">
              <a:solidFill>
                <a:srgbClr val="0070C0"/>
              </a:solidFill>
            </a:endParaRPr>
          </a:p>
          <a:p>
            <a:pPr algn="just"/>
            <a:r>
              <a:rPr lang="ru-RU" sz="2000" i="1" dirty="0">
                <a:solidFill>
                  <a:srgbClr val="0070C0"/>
                </a:solidFill>
              </a:rPr>
              <a:t>6. </a:t>
            </a:r>
            <a:r>
              <a:rPr lang="ru-RU" sz="2000" i="1" dirty="0" err="1">
                <a:solidFill>
                  <a:srgbClr val="0070C0"/>
                </a:solidFill>
              </a:rPr>
              <a:t>Актуализирани</a:t>
            </a:r>
            <a:r>
              <a:rPr lang="ru-RU" sz="2000" i="1" dirty="0">
                <a:solidFill>
                  <a:srgbClr val="0070C0"/>
                </a:solidFill>
              </a:rPr>
              <a:t> Указания по </a:t>
            </a:r>
            <a:r>
              <a:rPr lang="ru-RU" sz="2000" i="1" dirty="0" err="1">
                <a:solidFill>
                  <a:srgbClr val="0070C0"/>
                </a:solidFill>
              </a:rPr>
              <a:t>прилагане</a:t>
            </a:r>
            <a:r>
              <a:rPr lang="ru-RU" sz="2000" i="1" dirty="0">
                <a:solidFill>
                  <a:srgbClr val="0070C0"/>
                </a:solidFill>
              </a:rPr>
              <a:t> на </a:t>
            </a:r>
            <a:r>
              <a:rPr lang="ru-RU" sz="2000" i="1" dirty="0" err="1">
                <a:solidFill>
                  <a:srgbClr val="0070C0"/>
                </a:solidFill>
              </a:rPr>
              <a:t>Наредбата</a:t>
            </a:r>
            <a:r>
              <a:rPr lang="ru-RU" sz="2000" i="1" dirty="0">
                <a:solidFill>
                  <a:srgbClr val="0070C0"/>
                </a:solidFill>
              </a:rPr>
              <a:t> за </a:t>
            </a:r>
            <a:r>
              <a:rPr lang="ru-RU" sz="2000" i="1" dirty="0" err="1">
                <a:solidFill>
                  <a:srgbClr val="0070C0"/>
                </a:solidFill>
              </a:rPr>
              <a:t>публичния</a:t>
            </a:r>
            <a:r>
              <a:rPr lang="ru-RU" sz="2000" i="1" dirty="0">
                <a:solidFill>
                  <a:srgbClr val="0070C0"/>
                </a:solidFill>
              </a:rPr>
              <a:t> </a:t>
            </a:r>
            <a:r>
              <a:rPr lang="ru-RU" sz="2000" i="1" dirty="0" err="1">
                <a:solidFill>
                  <a:srgbClr val="0070C0"/>
                </a:solidFill>
              </a:rPr>
              <a:t>регистър</a:t>
            </a:r>
            <a:r>
              <a:rPr lang="ru-RU" sz="2000" i="1" dirty="0">
                <a:solidFill>
                  <a:srgbClr val="0070C0"/>
                </a:solidFill>
              </a:rPr>
              <a:t> по ЗОПОЕЩ;</a:t>
            </a:r>
          </a:p>
          <a:p>
            <a:pPr algn="just"/>
            <a:r>
              <a:rPr lang="ru-RU" sz="2000" i="1" dirty="0">
                <a:solidFill>
                  <a:srgbClr val="0070C0"/>
                </a:solidFill>
              </a:rPr>
              <a:t>7. Заключение</a:t>
            </a:r>
            <a:r>
              <a:rPr lang="ru-RU" sz="2000" i="1" dirty="0" smtClean="0">
                <a:solidFill>
                  <a:srgbClr val="0070C0"/>
                </a:solidFill>
              </a:rPr>
              <a:t>.    </a:t>
            </a:r>
            <a:endParaRPr lang="ru-RU" sz="2000" i="1" dirty="0">
              <a:solidFill>
                <a:srgbClr val="0070C0"/>
              </a:solidFill>
            </a:endParaRPr>
          </a:p>
          <a:p>
            <a:endParaRPr lang="en-US" dirty="0">
              <a:solidFill>
                <a:srgbClr val="0070C0"/>
              </a:solidFill>
            </a:endParaRPr>
          </a:p>
        </p:txBody>
      </p:sp>
      <p:pic>
        <p:nvPicPr>
          <p:cNvPr id="5" name="Picture 4"/>
          <p:cNvPicPr>
            <a:picLocks noChangeAspect="1"/>
          </p:cNvPicPr>
          <p:nvPr/>
        </p:nvPicPr>
        <p:blipFill>
          <a:blip r:embed="rId2"/>
          <a:stretch>
            <a:fillRect/>
          </a:stretch>
        </p:blipFill>
        <p:spPr>
          <a:xfrm>
            <a:off x="5178057" y="5390707"/>
            <a:ext cx="2860158" cy="1360967"/>
          </a:xfrm>
          <a:prstGeom prst="rect">
            <a:avLst/>
          </a:prstGeom>
        </p:spPr>
      </p:pic>
    </p:spTree>
    <p:extLst>
      <p:ext uri="{BB962C8B-B14F-4D97-AF65-F5344CB8AC3E}">
        <p14:creationId xmlns:p14="http://schemas.microsoft.com/office/powerpoint/2010/main" val="1974489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223411" cy="571500"/>
          </a:xfrm>
        </p:spPr>
        <p:txBody>
          <a:bodyPr>
            <a:normAutofit fontScale="90000"/>
          </a:bodyPr>
          <a:lstStyle/>
          <a:p>
            <a:pPr marL="342900" lvl="0" indent="-342900">
              <a:spcBef>
                <a:spcPts val="1000"/>
              </a:spcBef>
            </a:pPr>
            <a:r>
              <a:rPr lang="ru-RU" sz="2700" i="1" dirty="0" smtClean="0">
                <a:solidFill>
                  <a:srgbClr val="7030A0"/>
                </a:solidFill>
                <a:latin typeface="+mn-lt"/>
                <a:ea typeface="+mn-ea"/>
                <a:cs typeface="+mn-cs"/>
              </a:rPr>
              <a:t>4. </a:t>
            </a:r>
            <a:r>
              <a:rPr lang="ru-RU" sz="2700" i="1" dirty="0" err="1" smtClean="0">
                <a:solidFill>
                  <a:srgbClr val="7030A0"/>
                </a:solidFill>
                <a:latin typeface="+mn-lt"/>
                <a:ea typeface="+mn-ea"/>
                <a:cs typeface="+mn-cs"/>
              </a:rPr>
              <a:t>Целеви</a:t>
            </a:r>
            <a:r>
              <a:rPr lang="ru-RU" sz="2700" i="1" dirty="0" smtClean="0">
                <a:solidFill>
                  <a:srgbClr val="7030A0"/>
                </a:solidFill>
                <a:latin typeface="+mn-lt"/>
                <a:ea typeface="+mn-ea"/>
                <a:cs typeface="+mn-cs"/>
              </a:rPr>
              <a:t> </a:t>
            </a:r>
            <a:r>
              <a:rPr lang="ru-RU" sz="2700" i="1" dirty="0" err="1" smtClean="0">
                <a:solidFill>
                  <a:srgbClr val="7030A0"/>
                </a:solidFill>
                <a:latin typeface="+mn-lt"/>
                <a:ea typeface="+mn-ea"/>
                <a:cs typeface="+mn-cs"/>
              </a:rPr>
              <a:t>групи</a:t>
            </a:r>
            <a:r>
              <a:rPr lang="ru-RU" sz="2700" i="1" dirty="0" smtClean="0">
                <a:solidFill>
                  <a:srgbClr val="7030A0"/>
                </a:solidFill>
                <a:latin typeface="+mn-lt"/>
                <a:ea typeface="+mn-ea"/>
                <a:cs typeface="+mn-cs"/>
              </a:rPr>
              <a:t>, </a:t>
            </a:r>
            <a:r>
              <a:rPr lang="ru-RU" sz="2700" i="1" dirty="0" err="1" smtClean="0">
                <a:solidFill>
                  <a:srgbClr val="0070C0"/>
                </a:solidFill>
                <a:latin typeface="+mn-lt"/>
                <a:ea typeface="+mn-ea"/>
                <a:cs typeface="+mn-cs"/>
              </a:rPr>
              <a:t>към</a:t>
            </a:r>
            <a:r>
              <a:rPr lang="ru-RU" sz="2700" i="1" dirty="0" smtClean="0">
                <a:solidFill>
                  <a:srgbClr val="0070C0"/>
                </a:solidFill>
                <a:latin typeface="+mn-lt"/>
                <a:ea typeface="+mn-ea"/>
                <a:cs typeface="+mn-cs"/>
              </a:rPr>
              <a:t> </a:t>
            </a:r>
            <a:r>
              <a:rPr lang="ru-RU" sz="2700" i="1" dirty="0" err="1" smtClean="0">
                <a:solidFill>
                  <a:srgbClr val="0070C0"/>
                </a:solidFill>
                <a:latin typeface="+mn-lt"/>
                <a:ea typeface="+mn-ea"/>
                <a:cs typeface="+mn-cs"/>
              </a:rPr>
              <a:t>които</a:t>
            </a:r>
            <a:r>
              <a:rPr lang="ru-RU" sz="2700" i="1" dirty="0" smtClean="0">
                <a:solidFill>
                  <a:srgbClr val="0070C0"/>
                </a:solidFill>
                <a:latin typeface="+mn-lt"/>
                <a:ea typeface="+mn-ea"/>
                <a:cs typeface="+mn-cs"/>
              </a:rPr>
              <a:t> </a:t>
            </a:r>
            <a:r>
              <a:rPr lang="ru-RU" sz="2700" i="1" dirty="0" err="1" smtClean="0">
                <a:solidFill>
                  <a:srgbClr val="0070C0"/>
                </a:solidFill>
                <a:latin typeface="+mn-lt"/>
                <a:ea typeface="+mn-ea"/>
                <a:cs typeface="+mn-cs"/>
              </a:rPr>
              <a:t>са</a:t>
            </a:r>
            <a:r>
              <a:rPr lang="ru-RU" sz="2700" i="1" dirty="0" smtClean="0">
                <a:solidFill>
                  <a:srgbClr val="0070C0"/>
                </a:solidFill>
                <a:latin typeface="+mn-lt"/>
                <a:ea typeface="+mn-ea"/>
                <a:cs typeface="+mn-cs"/>
              </a:rPr>
              <a:t> </a:t>
            </a:r>
            <a:r>
              <a:rPr lang="ru-RU" sz="2700" i="1" dirty="0" err="1" smtClean="0">
                <a:solidFill>
                  <a:srgbClr val="0070C0"/>
                </a:solidFill>
                <a:latin typeface="+mn-lt"/>
                <a:ea typeface="+mn-ea"/>
                <a:cs typeface="+mn-cs"/>
              </a:rPr>
              <a:t>насочени</a:t>
            </a:r>
            <a:r>
              <a:rPr lang="ru-RU" sz="2700" i="1" dirty="0" smtClean="0">
                <a:solidFill>
                  <a:srgbClr val="0070C0"/>
                </a:solidFill>
                <a:latin typeface="+mn-lt"/>
                <a:ea typeface="+mn-ea"/>
                <a:cs typeface="+mn-cs"/>
              </a:rPr>
              <a:t> </a:t>
            </a:r>
            <a:r>
              <a:rPr lang="ru-RU" sz="2700" i="1" dirty="0" err="1" smtClean="0">
                <a:solidFill>
                  <a:srgbClr val="0070C0"/>
                </a:solidFill>
                <a:latin typeface="+mn-lt"/>
                <a:ea typeface="+mn-ea"/>
                <a:cs typeface="+mn-cs"/>
              </a:rPr>
              <a:t>резултатите</a:t>
            </a:r>
            <a:r>
              <a:rPr lang="ru-RU" sz="2700" i="1" dirty="0" smtClean="0">
                <a:solidFill>
                  <a:srgbClr val="0070C0"/>
                </a:solidFill>
                <a:latin typeface="+mn-lt"/>
                <a:ea typeface="+mn-ea"/>
                <a:cs typeface="+mn-cs"/>
              </a:rPr>
              <a:t>:</a:t>
            </a:r>
            <a:r>
              <a:rPr lang="ru-RU" sz="2000" i="1" dirty="0">
                <a:solidFill>
                  <a:srgbClr val="0070C0"/>
                </a:solidFill>
                <a:ea typeface="+mn-ea"/>
                <a:cs typeface="+mn-cs"/>
              </a:rPr>
              <a:t/>
            </a:r>
            <a:br>
              <a:rPr lang="ru-RU" sz="2000" i="1" dirty="0">
                <a:solidFill>
                  <a:srgbClr val="0070C0"/>
                </a:solidFill>
                <a:ea typeface="+mn-ea"/>
                <a:cs typeface="+mn-cs"/>
              </a:rPr>
            </a:br>
            <a:endParaRPr lang="en-US" dirty="0">
              <a:solidFill>
                <a:srgbClr val="0070C0"/>
              </a:solidFill>
            </a:endParaRPr>
          </a:p>
        </p:txBody>
      </p:sp>
      <p:sp>
        <p:nvSpPr>
          <p:cNvPr id="3" name="Content Placeholder 2"/>
          <p:cNvSpPr>
            <a:spLocks noGrp="1"/>
          </p:cNvSpPr>
          <p:nvPr>
            <p:ph idx="1"/>
          </p:nvPr>
        </p:nvSpPr>
        <p:spPr>
          <a:xfrm>
            <a:off x="677333" y="1076325"/>
            <a:ext cx="10106281" cy="5638799"/>
          </a:xfrm>
        </p:spPr>
        <p:txBody>
          <a:bodyPr>
            <a:normAutofit/>
          </a:bodyPr>
          <a:lstStyle/>
          <a:p>
            <a:pPr marL="21590" algn="just" fontAlgn="base" hangingPunct="0"/>
            <a:r>
              <a:rPr lang="bg-BG" sz="2000" b="1" i="1" dirty="0">
                <a:solidFill>
                  <a:srgbClr val="7030A0"/>
                </a:solidFill>
                <a:cs typeface="Courier New" panose="02070309020205020404" pitchFamily="49" charset="0"/>
              </a:rPr>
              <a:t>Органите на изпълнителната власт по чл.16, ал.1 от ЗОПОЕЩ </a:t>
            </a:r>
            <a:r>
              <a:rPr lang="en-US" sz="2000" b="1" i="1" dirty="0">
                <a:solidFill>
                  <a:srgbClr val="7030A0"/>
                </a:solidFill>
                <a:cs typeface="Courier New" panose="02070309020205020404" pitchFamily="49" charset="0"/>
              </a:rPr>
              <a:t>(</a:t>
            </a:r>
            <a:r>
              <a:rPr lang="bg-BG" sz="2000" b="1" i="1" dirty="0">
                <a:solidFill>
                  <a:srgbClr val="7030A0"/>
                </a:solidFill>
                <a:cs typeface="Courier New" panose="02070309020205020404" pitchFamily="49" charset="0"/>
              </a:rPr>
              <a:t>над 270 бр.</a:t>
            </a:r>
            <a:r>
              <a:rPr lang="en-US" sz="2000" b="1" i="1" dirty="0" smtClean="0">
                <a:solidFill>
                  <a:srgbClr val="7030A0"/>
                </a:solidFill>
                <a:cs typeface="Courier New" panose="02070309020205020404" pitchFamily="49" charset="0"/>
              </a:rPr>
              <a:t>)</a:t>
            </a:r>
            <a:r>
              <a:rPr lang="bg-BG" sz="2000" b="1" i="1" dirty="0" smtClean="0">
                <a:solidFill>
                  <a:srgbClr val="7030A0"/>
                </a:solidFill>
                <a:cs typeface="Courier New" panose="02070309020205020404" pitchFamily="49" charset="0"/>
              </a:rPr>
              <a:t>, </a:t>
            </a:r>
            <a:r>
              <a:rPr lang="bg-BG" i="1" dirty="0" smtClean="0">
                <a:solidFill>
                  <a:srgbClr val="0070C0"/>
                </a:solidFill>
                <a:cs typeface="Courier New" panose="02070309020205020404" pitchFamily="49" charset="0"/>
              </a:rPr>
              <a:t>които </a:t>
            </a:r>
            <a:r>
              <a:rPr lang="bg-BG" i="1" dirty="0">
                <a:solidFill>
                  <a:srgbClr val="0070C0"/>
                </a:solidFill>
                <a:cs typeface="Courier New" panose="02070309020205020404" pitchFamily="49" charset="0"/>
              </a:rPr>
              <a:t>издават лицензи, разрешителни, разрешения и удостоверения за регистрация за извършване на дейности по </a:t>
            </a:r>
            <a:r>
              <a:rPr lang="bg-BG" i="1" dirty="0">
                <a:solidFill>
                  <a:srgbClr val="0070C0"/>
                </a:solidFill>
              </a:rPr>
              <a:t>приложение №1</a:t>
            </a:r>
            <a:r>
              <a:rPr lang="bg-BG" i="1" dirty="0">
                <a:solidFill>
                  <a:srgbClr val="0070C0"/>
                </a:solidFill>
                <a:cs typeface="Courier New" panose="02070309020205020404" pitchFamily="49" charset="0"/>
              </a:rPr>
              <a:t> от ЗОПОЕЩ/за дейности от Приложение №1 от ЗОПОЕЩ:</a:t>
            </a:r>
            <a:endParaRPr lang="en-US" i="1" dirty="0">
              <a:solidFill>
                <a:srgbClr val="0070C0"/>
              </a:solidFill>
            </a:endParaRPr>
          </a:p>
          <a:p>
            <a:pPr marL="21590" algn="just" fontAlgn="base" hangingPunct="0"/>
            <a:r>
              <a:rPr lang="bg-BG" sz="2000" i="1" dirty="0">
                <a:solidFill>
                  <a:srgbClr val="0070C0"/>
                </a:solidFill>
                <a:cs typeface="Courier New" panose="02070309020205020404" pitchFamily="49" charset="0"/>
              </a:rPr>
              <a:t>1. </a:t>
            </a:r>
            <a:r>
              <a:rPr lang="bg-BG" sz="2000" i="1" dirty="0">
                <a:solidFill>
                  <a:srgbClr val="7030A0"/>
                </a:solidFill>
                <a:cs typeface="Courier New" panose="02070309020205020404" pitchFamily="49" charset="0"/>
              </a:rPr>
              <a:t>Изпълнителният директор </a:t>
            </a:r>
            <a:r>
              <a:rPr lang="bg-BG" sz="2000" i="1" dirty="0">
                <a:solidFill>
                  <a:srgbClr val="0070C0"/>
                </a:solidFill>
                <a:cs typeface="Courier New" panose="02070309020205020404" pitchFamily="49" charset="0"/>
              </a:rPr>
              <a:t>на </a:t>
            </a:r>
            <a:r>
              <a:rPr lang="bg-BG" sz="2000" i="1" dirty="0" smtClean="0">
                <a:solidFill>
                  <a:srgbClr val="0070C0"/>
                </a:solidFill>
                <a:cs typeface="Courier New" panose="02070309020205020404" pitchFamily="49" charset="0"/>
              </a:rPr>
              <a:t>ИАОС</a:t>
            </a:r>
            <a:r>
              <a:rPr lang="en-US" sz="2000" i="1" dirty="0" smtClean="0">
                <a:solidFill>
                  <a:srgbClr val="0070C0"/>
                </a:solidFill>
                <a:cs typeface="Courier New" panose="02070309020205020404" pitchFamily="49" charset="0"/>
              </a:rPr>
              <a:t>(</a:t>
            </a:r>
            <a:r>
              <a:rPr lang="bg-BG" sz="2000" i="1" dirty="0">
                <a:solidFill>
                  <a:srgbClr val="7030A0"/>
                </a:solidFill>
                <a:cs typeface="Courier New" panose="02070309020205020404" pitchFamily="49" charset="0"/>
              </a:rPr>
              <a:t>по т.1 от Приложение №1 от ЗОПОЕЩ</a:t>
            </a:r>
            <a:r>
              <a:rPr lang="en-US" sz="2000" i="1" dirty="0">
                <a:solidFill>
                  <a:srgbClr val="0070C0"/>
                </a:solidFill>
                <a:cs typeface="Courier New" panose="02070309020205020404" pitchFamily="49" charset="0"/>
              </a:rPr>
              <a:t>)</a:t>
            </a:r>
            <a:r>
              <a:rPr lang="bg-BG" sz="2000" i="1" dirty="0">
                <a:solidFill>
                  <a:srgbClr val="0070C0"/>
                </a:solidFill>
                <a:cs typeface="Courier New" panose="02070309020205020404" pitchFamily="49" charset="0"/>
              </a:rPr>
              <a:t>;</a:t>
            </a:r>
            <a:endParaRPr lang="en-US" sz="2000" i="1" dirty="0">
              <a:solidFill>
                <a:srgbClr val="0070C0"/>
              </a:solidFill>
            </a:endParaRPr>
          </a:p>
          <a:p>
            <a:pPr marL="21590" algn="just" fontAlgn="base" hangingPunct="0"/>
            <a:r>
              <a:rPr lang="bg-BG" sz="2000" i="1" dirty="0">
                <a:solidFill>
                  <a:srgbClr val="0070C0"/>
                </a:solidFill>
                <a:cs typeface="Courier New" panose="02070309020205020404" pitchFamily="49" charset="0"/>
              </a:rPr>
              <a:t>2. </a:t>
            </a:r>
            <a:r>
              <a:rPr lang="bg-BG" sz="2000" i="1" dirty="0">
                <a:solidFill>
                  <a:srgbClr val="7030A0"/>
                </a:solidFill>
                <a:cs typeface="Courier New" panose="02070309020205020404" pitchFamily="49" charset="0"/>
              </a:rPr>
              <a:t>Директорът на РИОСВ</a:t>
            </a:r>
            <a:r>
              <a:rPr lang="bg-BG" sz="2000" i="1" dirty="0">
                <a:solidFill>
                  <a:srgbClr val="0070C0"/>
                </a:solidFill>
                <a:cs typeface="Courier New" panose="02070309020205020404" pitchFamily="49" charset="0"/>
              </a:rPr>
              <a:t>, на чиято територия се извършват дейностите с отпадъци; директорът на РИОСВ, на чиято територия е седалището на заявителя, в случай че се заявяват дейности по събиране и транспортиране на отпадъци; </a:t>
            </a:r>
            <a:r>
              <a:rPr lang="bg-BG" sz="2000" i="1" dirty="0">
                <a:solidFill>
                  <a:srgbClr val="7030A0"/>
                </a:solidFill>
                <a:cs typeface="Courier New" panose="02070309020205020404" pitchFamily="49" charset="0"/>
              </a:rPr>
              <a:t>директорът  на РИОСВ - София</a:t>
            </a:r>
            <a:r>
              <a:rPr lang="bg-BG" sz="2000" i="1" dirty="0">
                <a:solidFill>
                  <a:srgbClr val="0070C0"/>
                </a:solidFill>
                <a:cs typeface="Courier New" panose="02070309020205020404" pitchFamily="49" charset="0"/>
              </a:rPr>
              <a:t>, в случай че се заявяват дейности по събиране и транспортиране на отпадъци, когато заявителят е чуждестранно лице </a:t>
            </a:r>
            <a:r>
              <a:rPr lang="en-US" sz="2000" i="1" dirty="0">
                <a:solidFill>
                  <a:srgbClr val="0070C0"/>
                </a:solidFill>
                <a:cs typeface="Courier New" panose="02070309020205020404" pitchFamily="49" charset="0"/>
              </a:rPr>
              <a:t>(</a:t>
            </a:r>
            <a:r>
              <a:rPr lang="bg-BG" sz="2000" i="1" dirty="0">
                <a:solidFill>
                  <a:srgbClr val="7030A0"/>
                </a:solidFill>
                <a:cs typeface="Courier New" panose="02070309020205020404" pitchFamily="49" charset="0"/>
              </a:rPr>
              <a:t>по т.2 от Приложение №1 от ЗОПОЕЩ</a:t>
            </a:r>
            <a:r>
              <a:rPr lang="en-US" sz="2000" i="1" dirty="0">
                <a:solidFill>
                  <a:srgbClr val="7030A0"/>
                </a:solidFill>
                <a:cs typeface="Courier New" panose="02070309020205020404" pitchFamily="49" charset="0"/>
              </a:rPr>
              <a:t>)</a:t>
            </a:r>
            <a:r>
              <a:rPr lang="bg-BG" sz="2000" i="1" dirty="0">
                <a:solidFill>
                  <a:srgbClr val="7030A0"/>
                </a:solidFill>
                <a:cs typeface="Courier New" panose="02070309020205020404" pitchFamily="49" charset="0"/>
              </a:rPr>
              <a:t>;</a:t>
            </a:r>
            <a:endParaRPr lang="en-US" sz="2000" i="1" dirty="0">
              <a:solidFill>
                <a:srgbClr val="7030A0"/>
              </a:solidFill>
            </a:endParaRPr>
          </a:p>
          <a:p>
            <a:pPr marL="21590" algn="just" fontAlgn="base" hangingPunct="0">
              <a:tabLst>
                <a:tab pos="248285" algn="l"/>
              </a:tabLst>
            </a:pPr>
            <a:r>
              <a:rPr lang="bg-BG" sz="2000" i="1" dirty="0">
                <a:solidFill>
                  <a:srgbClr val="0070C0"/>
                </a:solidFill>
                <a:cs typeface="Courier New" panose="02070309020205020404" pitchFamily="49" charset="0"/>
              </a:rPr>
              <a:t>3. </a:t>
            </a:r>
            <a:r>
              <a:rPr lang="bg-BG" sz="2000" i="1" dirty="0">
                <a:solidFill>
                  <a:srgbClr val="7030A0"/>
                </a:solidFill>
                <a:cs typeface="Courier New" panose="02070309020205020404" pitchFamily="49" charset="0"/>
              </a:rPr>
              <a:t>Министърът на околната среда </a:t>
            </a:r>
            <a:r>
              <a:rPr lang="bg-BG" sz="2000" i="1" dirty="0">
                <a:solidFill>
                  <a:srgbClr val="0070C0"/>
                </a:solidFill>
                <a:cs typeface="Courier New" panose="02070309020205020404" pitchFamily="49" charset="0"/>
              </a:rPr>
              <a:t>и водите или оправомощено от него длъжностно лице; </a:t>
            </a:r>
            <a:r>
              <a:rPr lang="bg-BG" sz="2000" i="1" dirty="0">
                <a:solidFill>
                  <a:srgbClr val="7030A0"/>
                </a:solidFill>
                <a:cs typeface="Courier New" panose="02070309020205020404" pitchFamily="49" charset="0"/>
              </a:rPr>
              <a:t>Изпълнителният директор </a:t>
            </a:r>
            <a:r>
              <a:rPr lang="bg-BG" sz="2000" i="1" dirty="0">
                <a:solidFill>
                  <a:srgbClr val="0070C0"/>
                </a:solidFill>
                <a:cs typeface="Courier New" panose="02070309020205020404" pitchFamily="49" charset="0"/>
              </a:rPr>
              <a:t>на Агенцията за проучване и поддържане на река Дунав; </a:t>
            </a:r>
            <a:r>
              <a:rPr lang="bg-BG" sz="2000" i="1" dirty="0">
                <a:solidFill>
                  <a:srgbClr val="7030A0"/>
                </a:solidFill>
                <a:cs typeface="Courier New" panose="02070309020205020404" pitchFamily="49" charset="0"/>
              </a:rPr>
              <a:t>кметовете</a:t>
            </a:r>
            <a:r>
              <a:rPr lang="bg-BG" sz="2000" i="1" dirty="0">
                <a:solidFill>
                  <a:srgbClr val="0070C0"/>
                </a:solidFill>
                <a:cs typeface="Courier New" panose="02070309020205020404" pitchFamily="49" charset="0"/>
              </a:rPr>
              <a:t> на общини; </a:t>
            </a:r>
            <a:r>
              <a:rPr lang="bg-BG" sz="2000" i="1" dirty="0">
                <a:solidFill>
                  <a:srgbClr val="7030A0"/>
                </a:solidFill>
                <a:cs typeface="Courier New" panose="02070309020205020404" pitchFamily="49" charset="0"/>
              </a:rPr>
              <a:t>директорът на </a:t>
            </a:r>
            <a:r>
              <a:rPr lang="bg-BG" sz="2000" i="1" dirty="0" err="1">
                <a:solidFill>
                  <a:srgbClr val="7030A0"/>
                </a:solidFill>
                <a:cs typeface="Courier New" panose="02070309020205020404" pitchFamily="49" charset="0"/>
              </a:rPr>
              <a:t>басейновата</a:t>
            </a:r>
            <a:r>
              <a:rPr lang="bg-BG" sz="2000" i="1" dirty="0">
                <a:solidFill>
                  <a:srgbClr val="7030A0"/>
                </a:solidFill>
                <a:cs typeface="Courier New" panose="02070309020205020404" pitchFamily="49" charset="0"/>
              </a:rPr>
              <a:t> </a:t>
            </a:r>
            <a:r>
              <a:rPr lang="bg-BG" sz="2000" i="1" dirty="0">
                <a:solidFill>
                  <a:srgbClr val="0070C0"/>
                </a:solidFill>
                <a:cs typeface="Courier New" panose="02070309020205020404" pitchFamily="49" charset="0"/>
              </a:rPr>
              <a:t>дирекция </a:t>
            </a:r>
            <a:r>
              <a:rPr lang="en-US" sz="2000" i="1" dirty="0">
                <a:solidFill>
                  <a:srgbClr val="0070C0"/>
                </a:solidFill>
                <a:cs typeface="Courier New" panose="02070309020205020404" pitchFamily="49" charset="0"/>
              </a:rPr>
              <a:t>(</a:t>
            </a:r>
            <a:r>
              <a:rPr lang="bg-BG" sz="2000" i="1" dirty="0">
                <a:solidFill>
                  <a:srgbClr val="7030A0"/>
                </a:solidFill>
                <a:cs typeface="Courier New" panose="02070309020205020404" pitchFamily="49" charset="0"/>
              </a:rPr>
              <a:t>по т.3 от Приложение №1 от ЗОПОЕЩ</a:t>
            </a:r>
            <a:r>
              <a:rPr lang="en-US" sz="2000" i="1" dirty="0">
                <a:solidFill>
                  <a:srgbClr val="0070C0"/>
                </a:solidFill>
                <a:cs typeface="Courier New" panose="02070309020205020404" pitchFamily="49" charset="0"/>
              </a:rPr>
              <a:t>)</a:t>
            </a:r>
            <a:r>
              <a:rPr lang="bg-BG" sz="2000" i="1" dirty="0">
                <a:solidFill>
                  <a:srgbClr val="0070C0"/>
                </a:solidFill>
                <a:cs typeface="Courier New" panose="02070309020205020404" pitchFamily="49" charset="0"/>
              </a:rPr>
              <a:t>;</a:t>
            </a:r>
            <a:endParaRPr lang="en-US" sz="2000" i="1" dirty="0">
              <a:solidFill>
                <a:srgbClr val="0070C0"/>
              </a:solidFill>
            </a:endParaRPr>
          </a:p>
          <a:p>
            <a:endParaRPr lang="en-US" i="1" dirty="0">
              <a:solidFill>
                <a:srgbClr val="0070C0"/>
              </a:solidFill>
            </a:endParaRPr>
          </a:p>
        </p:txBody>
      </p:sp>
    </p:spTree>
    <p:extLst>
      <p:ext uri="{BB962C8B-B14F-4D97-AF65-F5344CB8AC3E}">
        <p14:creationId xmlns:p14="http://schemas.microsoft.com/office/powerpoint/2010/main" val="2502076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2000" i="1" dirty="0">
                <a:solidFill>
                  <a:srgbClr val="7030A0"/>
                </a:solidFill>
                <a:latin typeface="+mn-lt"/>
              </a:rPr>
              <a:t>4. </a:t>
            </a:r>
            <a:r>
              <a:rPr lang="ru-RU" sz="2000" i="1" dirty="0" err="1">
                <a:solidFill>
                  <a:srgbClr val="7030A0"/>
                </a:solidFill>
                <a:latin typeface="+mn-lt"/>
              </a:rPr>
              <a:t>Целеви</a:t>
            </a:r>
            <a:r>
              <a:rPr lang="ru-RU" sz="2000" i="1" dirty="0">
                <a:solidFill>
                  <a:srgbClr val="7030A0"/>
                </a:solidFill>
                <a:latin typeface="+mn-lt"/>
              </a:rPr>
              <a:t> </a:t>
            </a:r>
            <a:r>
              <a:rPr lang="ru-RU" sz="2000" i="1" dirty="0" err="1">
                <a:solidFill>
                  <a:srgbClr val="7030A0"/>
                </a:solidFill>
                <a:latin typeface="+mn-lt"/>
              </a:rPr>
              <a:t>групи</a:t>
            </a:r>
            <a:r>
              <a:rPr lang="ru-RU" sz="2000" i="1" dirty="0">
                <a:solidFill>
                  <a:srgbClr val="7030A0"/>
                </a:solidFill>
                <a:latin typeface="+mn-lt"/>
              </a:rPr>
              <a:t>, </a:t>
            </a:r>
            <a:r>
              <a:rPr lang="ru-RU" sz="2000" i="1" dirty="0" err="1">
                <a:solidFill>
                  <a:srgbClr val="0070C0"/>
                </a:solidFill>
                <a:latin typeface="+mn-lt"/>
              </a:rPr>
              <a:t>към</a:t>
            </a:r>
            <a:r>
              <a:rPr lang="ru-RU" sz="2000" i="1" dirty="0">
                <a:solidFill>
                  <a:srgbClr val="0070C0"/>
                </a:solidFill>
                <a:latin typeface="+mn-lt"/>
              </a:rPr>
              <a:t> </a:t>
            </a:r>
            <a:r>
              <a:rPr lang="ru-RU" sz="2000" i="1" dirty="0" err="1">
                <a:solidFill>
                  <a:srgbClr val="0070C0"/>
                </a:solidFill>
                <a:latin typeface="+mn-lt"/>
              </a:rPr>
              <a:t>които</a:t>
            </a:r>
            <a:r>
              <a:rPr lang="ru-RU" sz="2000" i="1" dirty="0">
                <a:solidFill>
                  <a:srgbClr val="0070C0"/>
                </a:solidFill>
                <a:latin typeface="+mn-lt"/>
              </a:rPr>
              <a:t> </a:t>
            </a:r>
            <a:r>
              <a:rPr lang="ru-RU" sz="2000" i="1" dirty="0" err="1">
                <a:solidFill>
                  <a:srgbClr val="0070C0"/>
                </a:solidFill>
                <a:latin typeface="+mn-lt"/>
              </a:rPr>
              <a:t>са</a:t>
            </a:r>
            <a:r>
              <a:rPr lang="ru-RU" sz="2000" i="1" dirty="0">
                <a:solidFill>
                  <a:srgbClr val="0070C0"/>
                </a:solidFill>
                <a:latin typeface="+mn-lt"/>
              </a:rPr>
              <a:t> </a:t>
            </a:r>
            <a:r>
              <a:rPr lang="ru-RU" sz="2000" i="1" dirty="0" err="1">
                <a:solidFill>
                  <a:srgbClr val="0070C0"/>
                </a:solidFill>
                <a:latin typeface="+mn-lt"/>
              </a:rPr>
              <a:t>насочени</a:t>
            </a:r>
            <a:r>
              <a:rPr lang="ru-RU" sz="2000" i="1" dirty="0">
                <a:solidFill>
                  <a:srgbClr val="0070C0"/>
                </a:solidFill>
                <a:latin typeface="+mn-lt"/>
              </a:rPr>
              <a:t> </a:t>
            </a:r>
            <a:r>
              <a:rPr lang="ru-RU" sz="2000" i="1" dirty="0" err="1" smtClean="0">
                <a:solidFill>
                  <a:srgbClr val="0070C0"/>
                </a:solidFill>
                <a:latin typeface="+mn-lt"/>
              </a:rPr>
              <a:t>резултатите</a:t>
            </a:r>
            <a:r>
              <a:rPr lang="ru-RU" sz="2000" i="1" dirty="0">
                <a:solidFill>
                  <a:srgbClr val="0070C0"/>
                </a:solidFill>
                <a:latin typeface="+mn-lt"/>
              </a:rPr>
              <a:t>:</a:t>
            </a:r>
            <a:endParaRPr lang="en-US" sz="2000" dirty="0">
              <a:latin typeface="+mn-lt"/>
            </a:endParaRPr>
          </a:p>
        </p:txBody>
      </p:sp>
      <p:sp>
        <p:nvSpPr>
          <p:cNvPr id="3" name="Content Placeholder 2"/>
          <p:cNvSpPr>
            <a:spLocks noGrp="1"/>
          </p:cNvSpPr>
          <p:nvPr>
            <p:ph idx="1"/>
          </p:nvPr>
        </p:nvSpPr>
        <p:spPr>
          <a:xfrm>
            <a:off x="677333" y="1397877"/>
            <a:ext cx="9360045" cy="4991634"/>
          </a:xfrm>
        </p:spPr>
        <p:txBody>
          <a:bodyPr>
            <a:normAutofit/>
          </a:bodyPr>
          <a:lstStyle/>
          <a:p>
            <a:pPr marL="21590" algn="just" fontAlgn="base" hangingPunct="0">
              <a:tabLst>
                <a:tab pos="248285" algn="l"/>
              </a:tabLst>
            </a:pPr>
            <a:r>
              <a:rPr lang="bg-BG" sz="2000" i="1" dirty="0">
                <a:solidFill>
                  <a:srgbClr val="0070C0"/>
                </a:solidFill>
                <a:cs typeface="Courier New" panose="02070309020205020404" pitchFamily="49" charset="0"/>
              </a:rPr>
              <a:t>4. </a:t>
            </a:r>
            <a:r>
              <a:rPr lang="bg-BG" sz="2000" i="1" dirty="0">
                <a:solidFill>
                  <a:srgbClr val="7030A0"/>
                </a:solidFill>
                <a:cs typeface="Courier New" panose="02070309020205020404" pitchFamily="49" charset="0"/>
              </a:rPr>
              <a:t>Изпълнителният директор на </a:t>
            </a:r>
            <a:r>
              <a:rPr lang="bg-BG" sz="2000" i="1" dirty="0" smtClean="0">
                <a:solidFill>
                  <a:srgbClr val="7030A0"/>
                </a:solidFill>
                <a:cs typeface="Courier New" panose="02070309020205020404" pitchFamily="49" charset="0"/>
              </a:rPr>
              <a:t>БАБХ </a:t>
            </a:r>
            <a:r>
              <a:rPr lang="bg-BG" sz="2000" i="1" dirty="0" smtClean="0">
                <a:solidFill>
                  <a:srgbClr val="0070C0"/>
                </a:solidFill>
                <a:cs typeface="Courier New" panose="02070309020205020404" pitchFamily="49" charset="0"/>
              </a:rPr>
              <a:t>или </a:t>
            </a:r>
            <a:r>
              <a:rPr lang="bg-BG" sz="2000" i="1" dirty="0">
                <a:solidFill>
                  <a:srgbClr val="0070C0"/>
                </a:solidFill>
                <a:cs typeface="Courier New" panose="02070309020205020404" pitchFamily="49" charset="0"/>
              </a:rPr>
              <a:t>оправомощено от него длъжностно лице </a:t>
            </a:r>
            <a:r>
              <a:rPr lang="en-US" sz="2000" i="1" dirty="0">
                <a:solidFill>
                  <a:srgbClr val="0070C0"/>
                </a:solidFill>
                <a:cs typeface="Courier New" panose="02070309020205020404" pitchFamily="49" charset="0"/>
              </a:rPr>
              <a:t>(</a:t>
            </a:r>
            <a:r>
              <a:rPr lang="bg-BG" sz="2000" i="1" dirty="0">
                <a:solidFill>
                  <a:srgbClr val="0070C0"/>
                </a:solidFill>
                <a:cs typeface="Courier New" panose="02070309020205020404" pitchFamily="49" charset="0"/>
              </a:rPr>
              <a:t>за </a:t>
            </a:r>
            <a:r>
              <a:rPr lang="bg-BG" sz="2000" i="1" dirty="0">
                <a:solidFill>
                  <a:srgbClr val="7030A0"/>
                </a:solidFill>
                <a:cs typeface="Courier New" panose="02070309020205020404" pitchFamily="49" charset="0"/>
              </a:rPr>
              <a:t>определени дейности по т.5 </a:t>
            </a:r>
            <a:r>
              <a:rPr lang="bg-BG" sz="2000" i="1" dirty="0">
                <a:solidFill>
                  <a:srgbClr val="0070C0"/>
                </a:solidFill>
                <a:cs typeface="Courier New" panose="02070309020205020404" pitchFamily="49" charset="0"/>
              </a:rPr>
              <a:t>от Приложение №1 от ЗОПОЕЩ</a:t>
            </a:r>
            <a:r>
              <a:rPr lang="en-US" sz="2000" i="1" dirty="0">
                <a:solidFill>
                  <a:srgbClr val="0070C0"/>
                </a:solidFill>
                <a:cs typeface="Courier New" panose="02070309020205020404" pitchFamily="49" charset="0"/>
              </a:rPr>
              <a:t>)</a:t>
            </a:r>
            <a:r>
              <a:rPr lang="bg-BG" sz="2000" i="1" dirty="0">
                <a:solidFill>
                  <a:srgbClr val="0070C0"/>
                </a:solidFill>
                <a:cs typeface="Courier New" panose="02070309020205020404" pitchFamily="49" charset="0"/>
              </a:rPr>
              <a:t>;</a:t>
            </a:r>
            <a:endParaRPr lang="en-US" sz="2000" i="1" dirty="0">
              <a:solidFill>
                <a:srgbClr val="0070C0"/>
              </a:solidFill>
            </a:endParaRPr>
          </a:p>
          <a:p>
            <a:pPr marL="21590" algn="just" fontAlgn="base" hangingPunct="0">
              <a:tabLst>
                <a:tab pos="248285" algn="l"/>
              </a:tabLst>
            </a:pPr>
            <a:r>
              <a:rPr lang="bg-BG" sz="2000" i="1" dirty="0">
                <a:solidFill>
                  <a:srgbClr val="0070C0"/>
                </a:solidFill>
                <a:cs typeface="Courier New" panose="02070309020205020404" pitchFamily="49" charset="0"/>
              </a:rPr>
              <a:t>5. </a:t>
            </a:r>
            <a:r>
              <a:rPr lang="bg-BG" sz="2000" i="1" dirty="0">
                <a:solidFill>
                  <a:srgbClr val="7030A0"/>
                </a:solidFill>
                <a:cs typeface="Courier New" panose="02070309020205020404" pitchFamily="49" charset="0"/>
              </a:rPr>
              <a:t>Изпълнителният директор на </a:t>
            </a:r>
            <a:r>
              <a:rPr lang="bg-BG" sz="2000" i="1" dirty="0">
                <a:solidFill>
                  <a:srgbClr val="7030A0"/>
                </a:solidFill>
              </a:rPr>
              <a:t>ИА </a:t>
            </a:r>
            <a:r>
              <a:rPr lang="bg-BG" sz="2000" i="1" dirty="0" smtClean="0">
                <a:solidFill>
                  <a:srgbClr val="7030A0"/>
                </a:solidFill>
              </a:rPr>
              <a:t>ЖА </a:t>
            </a:r>
            <a:r>
              <a:rPr lang="en-US" sz="2000" i="1" dirty="0" smtClean="0">
                <a:solidFill>
                  <a:srgbClr val="0070C0"/>
                </a:solidFill>
                <a:cs typeface="Courier New" panose="02070309020205020404" pitchFamily="49" charset="0"/>
              </a:rPr>
              <a:t>(</a:t>
            </a:r>
            <a:r>
              <a:rPr lang="bg-BG" sz="2000" i="1" dirty="0">
                <a:solidFill>
                  <a:srgbClr val="0070C0"/>
                </a:solidFill>
                <a:cs typeface="Courier New" panose="02070309020205020404" pitchFamily="49" charset="0"/>
              </a:rPr>
              <a:t>за </a:t>
            </a:r>
            <a:r>
              <a:rPr lang="bg-BG" sz="2000" i="1" dirty="0">
                <a:solidFill>
                  <a:srgbClr val="7030A0"/>
                </a:solidFill>
                <a:cs typeface="Courier New" panose="02070309020205020404" pitchFamily="49" charset="0"/>
              </a:rPr>
              <a:t>определени дейности по т.7 </a:t>
            </a:r>
            <a:r>
              <a:rPr lang="bg-BG" sz="2000" i="1" dirty="0">
                <a:solidFill>
                  <a:srgbClr val="0070C0"/>
                </a:solidFill>
                <a:cs typeface="Courier New" panose="02070309020205020404" pitchFamily="49" charset="0"/>
              </a:rPr>
              <a:t>от Приложение №1 от ЗОПОЕЩ</a:t>
            </a:r>
            <a:r>
              <a:rPr lang="en-US" sz="2000" i="1" dirty="0">
                <a:solidFill>
                  <a:srgbClr val="0070C0"/>
                </a:solidFill>
                <a:cs typeface="Courier New" panose="02070309020205020404" pitchFamily="49" charset="0"/>
              </a:rPr>
              <a:t>)</a:t>
            </a:r>
            <a:r>
              <a:rPr lang="bg-BG" sz="2000" i="1" dirty="0">
                <a:solidFill>
                  <a:srgbClr val="0070C0"/>
                </a:solidFill>
                <a:cs typeface="Courier New" panose="02070309020205020404" pitchFamily="49" charset="0"/>
              </a:rPr>
              <a:t>;</a:t>
            </a:r>
            <a:endParaRPr lang="en-US" sz="2000" i="1" dirty="0">
              <a:solidFill>
                <a:srgbClr val="0070C0"/>
              </a:solidFill>
            </a:endParaRPr>
          </a:p>
          <a:p>
            <a:pPr marL="21590" algn="just" fontAlgn="base" hangingPunct="0">
              <a:tabLst>
                <a:tab pos="248285" algn="l"/>
              </a:tabLst>
            </a:pPr>
            <a:r>
              <a:rPr lang="bg-BG" sz="2000" i="1" dirty="0">
                <a:solidFill>
                  <a:srgbClr val="0070C0"/>
                </a:solidFill>
                <a:cs typeface="Courier New" panose="02070309020205020404" pitchFamily="49" charset="0"/>
              </a:rPr>
              <a:t>6. </a:t>
            </a:r>
            <a:r>
              <a:rPr lang="bg-BG" sz="2000" i="1" dirty="0">
                <a:solidFill>
                  <a:srgbClr val="7030A0"/>
                </a:solidFill>
                <a:cs typeface="Courier New" panose="02070309020205020404" pitchFamily="49" charset="0"/>
              </a:rPr>
              <a:t>Министърът</a:t>
            </a:r>
            <a:r>
              <a:rPr lang="bg-BG" sz="2000" i="1" dirty="0">
                <a:solidFill>
                  <a:srgbClr val="0070C0"/>
                </a:solidFill>
                <a:cs typeface="Courier New" panose="02070309020205020404" pitchFamily="49" charset="0"/>
              </a:rPr>
              <a:t> на околната среда и водите; </a:t>
            </a:r>
            <a:r>
              <a:rPr lang="bg-BG" sz="2000" i="1" dirty="0">
                <a:solidFill>
                  <a:srgbClr val="7030A0"/>
                </a:solidFill>
                <a:cs typeface="Courier New" panose="02070309020205020404" pitchFamily="49" charset="0"/>
              </a:rPr>
              <a:t>министърът</a:t>
            </a:r>
            <a:r>
              <a:rPr lang="bg-BG" sz="2000" i="1" dirty="0">
                <a:solidFill>
                  <a:srgbClr val="0070C0"/>
                </a:solidFill>
                <a:cs typeface="Courier New" panose="02070309020205020404" pitchFamily="49" charset="0"/>
              </a:rPr>
              <a:t> на земеделието и храните </a:t>
            </a:r>
            <a:r>
              <a:rPr lang="en-US" sz="2000" i="1" dirty="0">
                <a:solidFill>
                  <a:srgbClr val="0070C0"/>
                </a:solidFill>
                <a:cs typeface="Courier New" panose="02070309020205020404" pitchFamily="49" charset="0"/>
              </a:rPr>
              <a:t>(</a:t>
            </a:r>
            <a:r>
              <a:rPr lang="bg-BG" sz="2000" i="1" dirty="0">
                <a:solidFill>
                  <a:srgbClr val="0070C0"/>
                </a:solidFill>
                <a:cs typeface="Courier New" panose="02070309020205020404" pitchFamily="49" charset="0"/>
              </a:rPr>
              <a:t>за </a:t>
            </a:r>
            <a:r>
              <a:rPr lang="bg-BG" sz="2000" i="1" dirty="0">
                <a:solidFill>
                  <a:srgbClr val="7030A0"/>
                </a:solidFill>
                <a:cs typeface="Courier New" panose="02070309020205020404" pitchFamily="49" charset="0"/>
              </a:rPr>
              <a:t>определени дейности по т.8 </a:t>
            </a:r>
            <a:r>
              <a:rPr lang="bg-BG" sz="2000" i="1" dirty="0">
                <a:solidFill>
                  <a:srgbClr val="0070C0"/>
                </a:solidFill>
                <a:cs typeface="Courier New" panose="02070309020205020404" pitchFamily="49" charset="0"/>
              </a:rPr>
              <a:t>от Приложение №1 от ЗОПОЕЩ</a:t>
            </a:r>
            <a:r>
              <a:rPr lang="en-US" sz="2000" i="1" dirty="0">
                <a:solidFill>
                  <a:srgbClr val="0070C0"/>
                </a:solidFill>
                <a:cs typeface="Courier New" panose="02070309020205020404" pitchFamily="49" charset="0"/>
              </a:rPr>
              <a:t>)</a:t>
            </a:r>
            <a:r>
              <a:rPr lang="bg-BG" sz="2000" i="1" dirty="0">
                <a:solidFill>
                  <a:srgbClr val="0070C0"/>
                </a:solidFill>
                <a:cs typeface="Courier New" panose="02070309020205020404" pitchFamily="49" charset="0"/>
              </a:rPr>
              <a:t>;</a:t>
            </a:r>
            <a:endParaRPr lang="en-US" sz="2000" i="1" dirty="0">
              <a:solidFill>
                <a:srgbClr val="0070C0"/>
              </a:solidFill>
            </a:endParaRPr>
          </a:p>
          <a:p>
            <a:pPr marL="21590" algn="just" fontAlgn="base" hangingPunct="0">
              <a:tabLst>
                <a:tab pos="248285" algn="l"/>
              </a:tabLst>
            </a:pPr>
            <a:r>
              <a:rPr lang="bg-BG" sz="2000" i="1" dirty="0">
                <a:solidFill>
                  <a:srgbClr val="0070C0"/>
                </a:solidFill>
                <a:cs typeface="Courier New" panose="02070309020205020404" pitchFamily="49" charset="0"/>
              </a:rPr>
              <a:t>7. </a:t>
            </a:r>
            <a:r>
              <a:rPr lang="bg-BG" sz="2000" i="1" dirty="0">
                <a:solidFill>
                  <a:srgbClr val="7030A0"/>
                </a:solidFill>
                <a:cs typeface="Courier New" panose="02070309020205020404" pitchFamily="49" charset="0"/>
              </a:rPr>
              <a:t>Министърът на околната среда </a:t>
            </a:r>
            <a:r>
              <a:rPr lang="bg-BG" sz="2000" i="1" dirty="0">
                <a:solidFill>
                  <a:srgbClr val="0070C0"/>
                </a:solidFill>
                <a:cs typeface="Courier New" panose="02070309020205020404" pitchFamily="49" charset="0"/>
              </a:rPr>
              <a:t>и водите или оправомощено от него длъжностно лице </a:t>
            </a:r>
            <a:r>
              <a:rPr lang="en-US" sz="2000" i="1" dirty="0">
                <a:solidFill>
                  <a:srgbClr val="0070C0"/>
                </a:solidFill>
                <a:cs typeface="Courier New" panose="02070309020205020404" pitchFamily="49" charset="0"/>
              </a:rPr>
              <a:t>(</a:t>
            </a:r>
            <a:r>
              <a:rPr lang="bg-BG" sz="2000" i="1" dirty="0">
                <a:solidFill>
                  <a:srgbClr val="0070C0"/>
                </a:solidFill>
                <a:cs typeface="Courier New" panose="02070309020205020404" pitchFamily="49" charset="0"/>
              </a:rPr>
              <a:t>по </a:t>
            </a:r>
            <a:r>
              <a:rPr lang="bg-BG" sz="2000" i="1" dirty="0">
                <a:solidFill>
                  <a:srgbClr val="7030A0"/>
                </a:solidFill>
                <a:cs typeface="Courier New" panose="02070309020205020404" pitchFamily="49" charset="0"/>
              </a:rPr>
              <a:t>т.9 </a:t>
            </a:r>
            <a:r>
              <a:rPr lang="bg-BG" sz="2000" i="1" dirty="0">
                <a:solidFill>
                  <a:srgbClr val="0070C0"/>
                </a:solidFill>
                <a:cs typeface="Courier New" panose="02070309020205020404" pitchFamily="49" charset="0"/>
              </a:rPr>
              <a:t>от Приложение №1 от ЗОПОЕЩ</a:t>
            </a:r>
            <a:r>
              <a:rPr lang="en-US" sz="2000" i="1" dirty="0">
                <a:solidFill>
                  <a:srgbClr val="0070C0"/>
                </a:solidFill>
                <a:cs typeface="Courier New" panose="02070309020205020404" pitchFamily="49" charset="0"/>
              </a:rPr>
              <a:t>)</a:t>
            </a:r>
            <a:r>
              <a:rPr lang="bg-BG" sz="2000" i="1" dirty="0">
                <a:solidFill>
                  <a:srgbClr val="0070C0"/>
                </a:solidFill>
                <a:cs typeface="Courier New" panose="02070309020205020404" pitchFamily="49" charset="0"/>
              </a:rPr>
              <a:t>;</a:t>
            </a:r>
            <a:endParaRPr lang="en-US" sz="2000" i="1" dirty="0">
              <a:solidFill>
                <a:srgbClr val="0070C0"/>
              </a:solidFill>
            </a:endParaRPr>
          </a:p>
          <a:p>
            <a:pPr marL="21590" algn="just" fontAlgn="base" hangingPunct="0">
              <a:tabLst>
                <a:tab pos="248285" algn="l"/>
              </a:tabLst>
            </a:pPr>
            <a:r>
              <a:rPr lang="bg-BG" sz="2000" i="1" dirty="0">
                <a:solidFill>
                  <a:srgbClr val="0070C0"/>
                </a:solidFill>
                <a:cs typeface="Courier New" panose="02070309020205020404" pitchFamily="49" charset="0"/>
              </a:rPr>
              <a:t>8. </a:t>
            </a:r>
            <a:r>
              <a:rPr lang="bg-BG" sz="2000" i="1" dirty="0">
                <a:solidFill>
                  <a:srgbClr val="7030A0"/>
                </a:solidFill>
              </a:rPr>
              <a:t>Министърът на енергетиката </a:t>
            </a:r>
            <a:r>
              <a:rPr lang="en-US" sz="2000" i="1" dirty="0">
                <a:solidFill>
                  <a:srgbClr val="0070C0"/>
                </a:solidFill>
                <a:cs typeface="Courier New" panose="02070309020205020404" pitchFamily="49" charset="0"/>
              </a:rPr>
              <a:t>(</a:t>
            </a:r>
            <a:r>
              <a:rPr lang="bg-BG" sz="2000" i="1" dirty="0">
                <a:solidFill>
                  <a:srgbClr val="0070C0"/>
                </a:solidFill>
                <a:cs typeface="Courier New" panose="02070309020205020404" pitchFamily="49" charset="0"/>
              </a:rPr>
              <a:t>за определени дейности по </a:t>
            </a:r>
            <a:r>
              <a:rPr lang="bg-BG" sz="2000" i="1" dirty="0">
                <a:solidFill>
                  <a:srgbClr val="7030A0"/>
                </a:solidFill>
                <a:cs typeface="Courier New" panose="02070309020205020404" pitchFamily="49" charset="0"/>
              </a:rPr>
              <a:t>т.10</a:t>
            </a:r>
            <a:r>
              <a:rPr lang="bg-BG" sz="2000" i="1" dirty="0">
                <a:solidFill>
                  <a:srgbClr val="0070C0"/>
                </a:solidFill>
                <a:cs typeface="Courier New" panose="02070309020205020404" pitchFamily="49" charset="0"/>
              </a:rPr>
              <a:t> от Приложение №1 от ЗОПОЕЩ и по </a:t>
            </a:r>
            <a:r>
              <a:rPr lang="bg-BG" sz="2000" i="1" dirty="0">
                <a:solidFill>
                  <a:srgbClr val="7030A0"/>
                </a:solidFill>
                <a:cs typeface="Courier New" panose="02070309020205020404" pitchFamily="49" charset="0"/>
              </a:rPr>
              <a:t>т.11 </a:t>
            </a:r>
            <a:r>
              <a:rPr lang="bg-BG" sz="2000" i="1" dirty="0">
                <a:solidFill>
                  <a:srgbClr val="0070C0"/>
                </a:solidFill>
                <a:cs typeface="Courier New" panose="02070309020205020404" pitchFamily="49" charset="0"/>
              </a:rPr>
              <a:t>от Приложение №11 от ЗОПОЕЩ</a:t>
            </a:r>
            <a:r>
              <a:rPr lang="en-US" sz="2000" i="1" dirty="0">
                <a:solidFill>
                  <a:srgbClr val="0070C0"/>
                </a:solidFill>
                <a:cs typeface="Courier New" panose="02070309020205020404" pitchFamily="49" charset="0"/>
              </a:rPr>
              <a:t>)</a:t>
            </a:r>
            <a:r>
              <a:rPr lang="bg-BG" sz="2000" i="1" dirty="0">
                <a:solidFill>
                  <a:srgbClr val="0070C0"/>
                </a:solidFill>
                <a:cs typeface="Courier New" panose="02070309020205020404" pitchFamily="49" charset="0"/>
              </a:rPr>
              <a:t>.</a:t>
            </a:r>
            <a:endParaRPr lang="en-US" sz="2000" i="1" dirty="0">
              <a:solidFill>
                <a:srgbClr val="0070C0"/>
              </a:solidFill>
            </a:endParaRPr>
          </a:p>
          <a:p>
            <a:endParaRPr lang="en-US" dirty="0"/>
          </a:p>
        </p:txBody>
      </p:sp>
    </p:spTree>
    <p:extLst>
      <p:ext uri="{BB962C8B-B14F-4D97-AF65-F5344CB8AC3E}">
        <p14:creationId xmlns:p14="http://schemas.microsoft.com/office/powerpoint/2010/main" val="4093576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60652" cy="1320800"/>
          </a:xfrm>
        </p:spPr>
        <p:txBody>
          <a:bodyPr>
            <a:normAutofit/>
          </a:bodyPr>
          <a:lstStyle/>
          <a:p>
            <a:r>
              <a:rPr lang="ru-RU" sz="2400" i="1" dirty="0">
                <a:solidFill>
                  <a:srgbClr val="7030A0"/>
                </a:solidFill>
                <a:latin typeface="+mn-lt"/>
              </a:rPr>
              <a:t>4. </a:t>
            </a:r>
            <a:r>
              <a:rPr lang="ru-RU" sz="2400" i="1" dirty="0" err="1">
                <a:solidFill>
                  <a:srgbClr val="7030A0"/>
                </a:solidFill>
                <a:latin typeface="+mn-lt"/>
              </a:rPr>
              <a:t>Целеви</a:t>
            </a:r>
            <a:r>
              <a:rPr lang="ru-RU" sz="2400" i="1" dirty="0">
                <a:solidFill>
                  <a:srgbClr val="7030A0"/>
                </a:solidFill>
                <a:latin typeface="+mn-lt"/>
              </a:rPr>
              <a:t> </a:t>
            </a:r>
            <a:r>
              <a:rPr lang="ru-RU" sz="2400" i="1" dirty="0" err="1">
                <a:solidFill>
                  <a:srgbClr val="7030A0"/>
                </a:solidFill>
                <a:latin typeface="+mn-lt"/>
              </a:rPr>
              <a:t>групи</a:t>
            </a:r>
            <a:r>
              <a:rPr lang="ru-RU" sz="2400" i="1" dirty="0">
                <a:solidFill>
                  <a:srgbClr val="7030A0"/>
                </a:solidFill>
                <a:latin typeface="+mn-lt"/>
              </a:rPr>
              <a:t>, </a:t>
            </a:r>
            <a:r>
              <a:rPr lang="ru-RU" sz="2400" i="1" dirty="0" err="1">
                <a:solidFill>
                  <a:srgbClr val="0070C0"/>
                </a:solidFill>
                <a:latin typeface="+mn-lt"/>
              </a:rPr>
              <a:t>към</a:t>
            </a:r>
            <a:r>
              <a:rPr lang="ru-RU" sz="2400" i="1" dirty="0">
                <a:solidFill>
                  <a:srgbClr val="0070C0"/>
                </a:solidFill>
                <a:latin typeface="+mn-lt"/>
              </a:rPr>
              <a:t> </a:t>
            </a:r>
            <a:r>
              <a:rPr lang="ru-RU" sz="2400" i="1" dirty="0" err="1">
                <a:solidFill>
                  <a:srgbClr val="0070C0"/>
                </a:solidFill>
                <a:latin typeface="+mn-lt"/>
              </a:rPr>
              <a:t>които</a:t>
            </a:r>
            <a:r>
              <a:rPr lang="ru-RU" sz="2400" i="1" dirty="0">
                <a:solidFill>
                  <a:srgbClr val="0070C0"/>
                </a:solidFill>
                <a:latin typeface="+mn-lt"/>
              </a:rPr>
              <a:t> </a:t>
            </a:r>
            <a:r>
              <a:rPr lang="ru-RU" sz="2400" i="1" dirty="0" err="1">
                <a:solidFill>
                  <a:srgbClr val="0070C0"/>
                </a:solidFill>
                <a:latin typeface="+mn-lt"/>
              </a:rPr>
              <a:t>са</a:t>
            </a:r>
            <a:r>
              <a:rPr lang="ru-RU" sz="2400" i="1" dirty="0">
                <a:solidFill>
                  <a:srgbClr val="0070C0"/>
                </a:solidFill>
                <a:latin typeface="+mn-lt"/>
              </a:rPr>
              <a:t> </a:t>
            </a:r>
            <a:r>
              <a:rPr lang="ru-RU" sz="2400" i="1" dirty="0" err="1">
                <a:solidFill>
                  <a:srgbClr val="0070C0"/>
                </a:solidFill>
                <a:latin typeface="+mn-lt"/>
              </a:rPr>
              <a:t>насочени</a:t>
            </a:r>
            <a:r>
              <a:rPr lang="ru-RU" sz="2400" i="1" dirty="0">
                <a:solidFill>
                  <a:srgbClr val="0070C0"/>
                </a:solidFill>
                <a:latin typeface="+mn-lt"/>
              </a:rPr>
              <a:t> </a:t>
            </a:r>
            <a:r>
              <a:rPr lang="ru-RU" sz="2400" i="1" dirty="0" err="1">
                <a:solidFill>
                  <a:srgbClr val="0070C0"/>
                </a:solidFill>
                <a:latin typeface="+mn-lt"/>
              </a:rPr>
              <a:t>резултатите</a:t>
            </a:r>
            <a:r>
              <a:rPr lang="ru-RU" sz="2400" i="1" dirty="0">
                <a:solidFill>
                  <a:srgbClr val="0070C0"/>
                </a:solidFill>
                <a:latin typeface="+mn-lt"/>
              </a:rPr>
              <a:t>:</a:t>
            </a:r>
            <a:endParaRPr lang="en-US" sz="2400" dirty="0">
              <a:latin typeface="+mn-lt"/>
            </a:endParaRPr>
          </a:p>
        </p:txBody>
      </p:sp>
      <p:sp>
        <p:nvSpPr>
          <p:cNvPr id="3" name="Content Placeholder 2"/>
          <p:cNvSpPr>
            <a:spLocks noGrp="1"/>
          </p:cNvSpPr>
          <p:nvPr>
            <p:ph idx="1"/>
          </p:nvPr>
        </p:nvSpPr>
        <p:spPr>
          <a:xfrm>
            <a:off x="677333" y="1608083"/>
            <a:ext cx="10516183" cy="5034455"/>
          </a:xfrm>
        </p:spPr>
        <p:txBody>
          <a:bodyPr>
            <a:normAutofit lnSpcReduction="10000"/>
          </a:bodyPr>
          <a:lstStyle/>
          <a:p>
            <a:pPr marL="21590" algn="just" fontAlgn="base" hangingPunct="0"/>
            <a:r>
              <a:rPr lang="bg-BG" sz="2200" b="1" i="1" dirty="0">
                <a:solidFill>
                  <a:srgbClr val="7030A0"/>
                </a:solidFill>
              </a:rPr>
              <a:t>Операторите по чл.17, ал.1 от ЗОПОЕЩ </a:t>
            </a:r>
            <a:r>
              <a:rPr lang="bg-BG" sz="2200" b="1" i="1" dirty="0">
                <a:solidFill>
                  <a:srgbClr val="0070C0"/>
                </a:solidFill>
              </a:rPr>
              <a:t>– </a:t>
            </a:r>
            <a:r>
              <a:rPr lang="bg-BG" sz="1900" i="1" dirty="0">
                <a:solidFill>
                  <a:srgbClr val="0070C0"/>
                </a:solidFill>
              </a:rPr>
              <a:t>операторите, които извършват дейностите по приложение №1 от ЗОПОЕЩ, с изключение на операторите, на които са издадени лицензи, разрешителни, разрешения и удостоверения за регистрация по чл.16, ал.1 от закона:</a:t>
            </a:r>
            <a:endParaRPr lang="en-US" sz="1900" i="1" dirty="0">
              <a:solidFill>
                <a:srgbClr val="0070C0"/>
              </a:solidFill>
            </a:endParaRPr>
          </a:p>
          <a:p>
            <a:pPr marL="21590" algn="just" fontAlgn="base" hangingPunct="0"/>
            <a:r>
              <a:rPr lang="bg-BG" sz="2000" i="1" dirty="0">
                <a:solidFill>
                  <a:srgbClr val="0070C0"/>
                </a:solidFill>
                <a:ea typeface="Calibri" panose="020F0502020204030204" pitchFamily="34" charset="0"/>
              </a:rPr>
              <a:t>Това са </a:t>
            </a:r>
            <a:r>
              <a:rPr lang="bg-BG" sz="2000" i="1" dirty="0">
                <a:solidFill>
                  <a:srgbClr val="7030A0"/>
                </a:solidFill>
                <a:ea typeface="Calibri" panose="020F0502020204030204" pitchFamily="34" charset="0"/>
              </a:rPr>
              <a:t>физически лица/юридически лица, които са оператори </a:t>
            </a:r>
            <a:r>
              <a:rPr lang="bg-BG" sz="2000" i="1" dirty="0">
                <a:solidFill>
                  <a:srgbClr val="0070C0"/>
                </a:solidFill>
                <a:ea typeface="Calibri" panose="020F0502020204030204" pitchFamily="34" charset="0"/>
              </a:rPr>
              <a:t>по смисъла на т.19 от Допълнителните разпоредби (ДР) на ЗОПОЕЩ:</a:t>
            </a:r>
            <a:endParaRPr lang="en-US" sz="2000" i="1" dirty="0">
              <a:solidFill>
                <a:srgbClr val="0070C0"/>
              </a:solidFill>
            </a:endParaRPr>
          </a:p>
          <a:p>
            <a:pPr marL="21590" algn="just" fontAlgn="base" hangingPunct="0"/>
            <a:r>
              <a:rPr lang="bg-BG" sz="1900" i="1" dirty="0">
                <a:solidFill>
                  <a:srgbClr val="0070C0"/>
                </a:solidFill>
                <a:ea typeface="Calibri" panose="020F0502020204030204" pitchFamily="34" charset="0"/>
              </a:rPr>
              <a:t>- </a:t>
            </a:r>
            <a:r>
              <a:rPr lang="bg-BG" sz="1900" i="1" u="sng" dirty="0">
                <a:solidFill>
                  <a:srgbClr val="0070C0"/>
                </a:solidFill>
                <a:ea typeface="Calibri" panose="020F0502020204030204" pitchFamily="34" charset="0"/>
              </a:rPr>
              <a:t>т.19 а): физическо лице, търговец по смисъла на търговски закон, </a:t>
            </a:r>
            <a:r>
              <a:rPr lang="bg-BG" sz="1900" i="1" dirty="0">
                <a:solidFill>
                  <a:srgbClr val="0070C0"/>
                </a:solidFill>
                <a:ea typeface="Calibri" panose="020F0502020204030204" pitchFamily="34" charset="0"/>
              </a:rPr>
              <a:t>кооперация по Закона за кооперациите, лице по Закона за юридическите лица с нестопанска цел, дружество по Закона за задълженията и договорите, бюджетно предприятие по смисъла на Закона за счетоводството, държавно предприятие, което не е образувано по Търговския закон; </a:t>
            </a:r>
            <a:endParaRPr lang="en-US" sz="1900" i="1" dirty="0">
              <a:solidFill>
                <a:srgbClr val="0070C0"/>
              </a:solidFill>
            </a:endParaRPr>
          </a:p>
          <a:p>
            <a:pPr marL="21590" algn="just" fontAlgn="base" hangingPunct="0"/>
            <a:r>
              <a:rPr lang="bg-BG" sz="1900" i="1" dirty="0">
                <a:solidFill>
                  <a:srgbClr val="0070C0"/>
                </a:solidFill>
                <a:ea typeface="Calibri" panose="020F0502020204030204" pitchFamily="34" charset="0"/>
              </a:rPr>
              <a:t> - </a:t>
            </a:r>
            <a:r>
              <a:rPr lang="bg-BG" sz="1900" i="1" u="sng" dirty="0">
                <a:solidFill>
                  <a:srgbClr val="0070C0"/>
                </a:solidFill>
                <a:ea typeface="Calibri" panose="020F0502020204030204" pitchFamily="34" charset="0"/>
              </a:rPr>
              <a:t>т.19 б): физическо лице, търговец или юридическо лице с нестопанска цел, или бюджетно предприятие по смисъла на националното законодателство на друга държава</a:t>
            </a:r>
            <a:r>
              <a:rPr lang="bg-BG" sz="1900" i="1" dirty="0">
                <a:solidFill>
                  <a:srgbClr val="0070C0"/>
                </a:solidFill>
                <a:ea typeface="Calibri" panose="020F0502020204030204" pitchFamily="34" charset="0"/>
              </a:rPr>
              <a:t>, което извършва дейност на територията на Република България, включително в случаите, когато са му делегирани права за извършване на такава дейност или притежава разрешително, разрешение или лиценз за дейност.“. </a:t>
            </a:r>
            <a:endParaRPr lang="en-US" sz="1900" i="1" dirty="0">
              <a:solidFill>
                <a:srgbClr val="0070C0"/>
              </a:solidFill>
            </a:endParaRPr>
          </a:p>
        </p:txBody>
      </p:sp>
    </p:spTree>
    <p:extLst>
      <p:ext uri="{BB962C8B-B14F-4D97-AF65-F5344CB8AC3E}">
        <p14:creationId xmlns:p14="http://schemas.microsoft.com/office/powerpoint/2010/main" val="2136494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938114" cy="830317"/>
          </a:xfrm>
        </p:spPr>
        <p:txBody>
          <a:bodyPr>
            <a:normAutofit/>
          </a:bodyPr>
          <a:lstStyle/>
          <a:p>
            <a:r>
              <a:rPr lang="bg-BG" sz="2000" dirty="0">
                <a:solidFill>
                  <a:srgbClr val="7030A0"/>
                </a:solidFill>
              </a:rPr>
              <a:t>Въздействие върху </a:t>
            </a:r>
            <a:r>
              <a:rPr lang="bg-BG" sz="2000" dirty="0" err="1">
                <a:solidFill>
                  <a:srgbClr val="7030A0"/>
                </a:solidFill>
              </a:rPr>
              <a:t>микро</a:t>
            </a:r>
            <a:r>
              <a:rPr lang="bg-BG" sz="2000" dirty="0">
                <a:solidFill>
                  <a:srgbClr val="7030A0"/>
                </a:solidFill>
              </a:rPr>
              <a:t>, малки и средни предприятия (ММСП):</a:t>
            </a:r>
            <a:endParaRPr lang="en-US" sz="2000" dirty="0">
              <a:solidFill>
                <a:srgbClr val="7030A0"/>
              </a:solidFill>
            </a:endParaRPr>
          </a:p>
        </p:txBody>
      </p:sp>
      <p:sp>
        <p:nvSpPr>
          <p:cNvPr id="3" name="Content Placeholder 2"/>
          <p:cNvSpPr>
            <a:spLocks noGrp="1"/>
          </p:cNvSpPr>
          <p:nvPr>
            <p:ph idx="1"/>
          </p:nvPr>
        </p:nvSpPr>
        <p:spPr>
          <a:xfrm>
            <a:off x="677334" y="1439917"/>
            <a:ext cx="10064238" cy="4272261"/>
          </a:xfrm>
        </p:spPr>
        <p:txBody>
          <a:bodyPr>
            <a:noAutofit/>
          </a:bodyPr>
          <a:lstStyle/>
          <a:p>
            <a:r>
              <a:rPr lang="bg-BG" sz="2000" i="1" dirty="0" smtClean="0">
                <a:solidFill>
                  <a:srgbClr val="7030A0"/>
                </a:solidFill>
                <a:ea typeface="Courier New" panose="02070309020205020404" pitchFamily="49" charset="0"/>
              </a:rPr>
              <a:t>Промените</a:t>
            </a:r>
            <a:r>
              <a:rPr lang="bg-BG" sz="2000" i="1" dirty="0" smtClean="0">
                <a:solidFill>
                  <a:srgbClr val="0070C0"/>
                </a:solidFill>
                <a:ea typeface="Courier New" panose="02070309020205020404" pitchFamily="49" charset="0"/>
              </a:rPr>
              <a:t> на </a:t>
            </a:r>
            <a:r>
              <a:rPr lang="bg-BG" sz="2000" i="1" dirty="0">
                <a:solidFill>
                  <a:srgbClr val="0070C0"/>
                </a:solidFill>
                <a:ea typeface="Courier New" panose="02070309020205020404" pitchFamily="49" charset="0"/>
              </a:rPr>
              <a:t>Наредбата </a:t>
            </a:r>
            <a:r>
              <a:rPr lang="ru-RU" sz="2000" i="1" dirty="0">
                <a:solidFill>
                  <a:srgbClr val="0070C0"/>
                </a:solidFill>
                <a:ea typeface="Courier New" panose="02070309020205020404" pitchFamily="49" charset="0"/>
              </a:rPr>
              <a:t>за </a:t>
            </a:r>
            <a:r>
              <a:rPr lang="ru-RU" sz="2000" i="1" dirty="0" err="1">
                <a:solidFill>
                  <a:srgbClr val="0070C0"/>
                </a:solidFill>
                <a:ea typeface="Courier New" panose="02070309020205020404" pitchFamily="49" charset="0"/>
              </a:rPr>
              <a:t>публичния</a:t>
            </a:r>
            <a:r>
              <a:rPr lang="ru-RU" sz="2000" i="1" dirty="0">
                <a:solidFill>
                  <a:srgbClr val="0070C0"/>
                </a:solidFill>
                <a:ea typeface="Courier New" panose="02070309020205020404" pitchFamily="49" charset="0"/>
              </a:rPr>
              <a:t> </a:t>
            </a:r>
            <a:r>
              <a:rPr lang="ru-RU" sz="2000" i="1" dirty="0" err="1">
                <a:solidFill>
                  <a:srgbClr val="0070C0"/>
                </a:solidFill>
                <a:ea typeface="Courier New" panose="02070309020205020404" pitchFamily="49" charset="0"/>
              </a:rPr>
              <a:t>регистър</a:t>
            </a:r>
            <a:r>
              <a:rPr lang="ru-RU" sz="2000" i="1" dirty="0">
                <a:solidFill>
                  <a:srgbClr val="0070C0"/>
                </a:solidFill>
                <a:ea typeface="Courier New" panose="02070309020205020404" pitchFamily="49" charset="0"/>
              </a:rPr>
              <a:t> </a:t>
            </a:r>
            <a:r>
              <a:rPr lang="ru-RU" sz="2000" i="1" dirty="0" smtClean="0">
                <a:solidFill>
                  <a:srgbClr val="0070C0"/>
                </a:solidFill>
                <a:ea typeface="Courier New" panose="02070309020205020404" pitchFamily="49" charset="0"/>
              </a:rPr>
              <a:t>по </a:t>
            </a:r>
            <a:r>
              <a:rPr lang="bg-BG" sz="2000" i="1" dirty="0" smtClean="0">
                <a:solidFill>
                  <a:srgbClr val="0070C0"/>
                </a:solidFill>
                <a:ea typeface="Courier New" panose="02070309020205020404" pitchFamily="49" charset="0"/>
              </a:rPr>
              <a:t>ЗОПОЕЩ </a:t>
            </a:r>
            <a:r>
              <a:rPr lang="bg-BG" sz="2000" i="1" dirty="0">
                <a:solidFill>
                  <a:srgbClr val="7030A0"/>
                </a:solidFill>
                <a:ea typeface="Courier New" panose="02070309020205020404" pitchFamily="49" charset="0"/>
              </a:rPr>
              <a:t>има въздействие </a:t>
            </a:r>
            <a:r>
              <a:rPr lang="bg-BG" sz="2000" i="1" dirty="0">
                <a:solidFill>
                  <a:srgbClr val="0070C0"/>
                </a:solidFill>
                <a:ea typeface="Courier New" panose="02070309020205020404" pitchFamily="49" charset="0"/>
              </a:rPr>
              <a:t>върху </a:t>
            </a:r>
            <a:r>
              <a:rPr lang="bg-BG" sz="2000" i="1" dirty="0">
                <a:solidFill>
                  <a:srgbClr val="0070C0"/>
                </a:solidFill>
                <a:ea typeface="Calibri" panose="020F0502020204030204" pitchFamily="34" charset="0"/>
              </a:rPr>
              <a:t>оператори по смисъла на ЗОПОЕЩ, които извършват дейности по приложение №1 на закона. </a:t>
            </a:r>
            <a:endParaRPr lang="bg-BG" sz="2000" i="1" dirty="0" smtClean="0">
              <a:solidFill>
                <a:srgbClr val="0070C0"/>
              </a:solidFill>
              <a:ea typeface="Calibri" panose="020F0502020204030204" pitchFamily="34" charset="0"/>
            </a:endParaRPr>
          </a:p>
          <a:p>
            <a:endParaRPr lang="en-US" sz="2000" i="1" dirty="0" smtClean="0">
              <a:solidFill>
                <a:srgbClr val="0070C0"/>
              </a:solidFill>
              <a:ea typeface="Calibri" panose="020F0502020204030204" pitchFamily="34" charset="0"/>
            </a:endParaRPr>
          </a:p>
          <a:p>
            <a:pPr lvl="1">
              <a:spcBef>
                <a:spcPts val="0"/>
              </a:spcBef>
            </a:pPr>
            <a:r>
              <a:rPr lang="ru-RU" sz="2000" i="1" dirty="0" err="1" smtClean="0">
                <a:solidFill>
                  <a:srgbClr val="0070C0"/>
                </a:solidFill>
              </a:rPr>
              <a:t>Критериите</a:t>
            </a:r>
            <a:r>
              <a:rPr lang="ru-RU" sz="2000" i="1" dirty="0">
                <a:solidFill>
                  <a:srgbClr val="0070C0"/>
                </a:solidFill>
              </a:rPr>
              <a:t>, </a:t>
            </a:r>
            <a:r>
              <a:rPr lang="ru-RU" sz="2000" i="1" dirty="0" err="1">
                <a:solidFill>
                  <a:srgbClr val="0070C0"/>
                </a:solidFill>
              </a:rPr>
              <a:t>според</a:t>
            </a:r>
            <a:r>
              <a:rPr lang="ru-RU" sz="2000" i="1" dirty="0">
                <a:solidFill>
                  <a:srgbClr val="0070C0"/>
                </a:solidFill>
              </a:rPr>
              <a:t> </a:t>
            </a:r>
            <a:r>
              <a:rPr lang="ru-RU" sz="2000" i="1" dirty="0" err="1">
                <a:solidFill>
                  <a:srgbClr val="0070C0"/>
                </a:solidFill>
              </a:rPr>
              <a:t>които</a:t>
            </a:r>
            <a:r>
              <a:rPr lang="ru-RU" sz="2000" i="1" dirty="0">
                <a:solidFill>
                  <a:srgbClr val="0070C0"/>
                </a:solidFill>
              </a:rPr>
              <a:t> </a:t>
            </a:r>
            <a:r>
              <a:rPr lang="ru-RU" sz="2000" i="1" dirty="0" err="1">
                <a:solidFill>
                  <a:srgbClr val="0070C0"/>
                </a:solidFill>
              </a:rPr>
              <a:t>едно</a:t>
            </a:r>
            <a:r>
              <a:rPr lang="ru-RU" sz="2000" i="1" dirty="0">
                <a:solidFill>
                  <a:srgbClr val="0070C0"/>
                </a:solidFill>
              </a:rPr>
              <a:t> предприятие се </a:t>
            </a:r>
            <a:r>
              <a:rPr lang="ru-RU" sz="2000" i="1" dirty="0" err="1">
                <a:solidFill>
                  <a:srgbClr val="0070C0"/>
                </a:solidFill>
              </a:rPr>
              <a:t>определя</a:t>
            </a:r>
            <a:r>
              <a:rPr lang="ru-RU" sz="2000" i="1" dirty="0">
                <a:solidFill>
                  <a:srgbClr val="0070C0"/>
                </a:solidFill>
              </a:rPr>
              <a:t> </a:t>
            </a:r>
            <a:r>
              <a:rPr lang="ru-RU" sz="2000" i="1" dirty="0" err="1">
                <a:solidFill>
                  <a:srgbClr val="0070C0"/>
                </a:solidFill>
              </a:rPr>
              <a:t>като</a:t>
            </a:r>
            <a:r>
              <a:rPr lang="ru-RU" sz="2000" i="1" dirty="0">
                <a:solidFill>
                  <a:srgbClr val="0070C0"/>
                </a:solidFill>
              </a:rPr>
              <a:t> микро, </a:t>
            </a:r>
            <a:r>
              <a:rPr lang="ru-RU" sz="2000" i="1" dirty="0" err="1">
                <a:solidFill>
                  <a:srgbClr val="0070C0"/>
                </a:solidFill>
              </a:rPr>
              <a:t>малко</a:t>
            </a:r>
            <a:r>
              <a:rPr lang="ru-RU" sz="2000" i="1" dirty="0">
                <a:solidFill>
                  <a:srgbClr val="0070C0"/>
                </a:solidFill>
              </a:rPr>
              <a:t> или </a:t>
            </a:r>
            <a:r>
              <a:rPr lang="ru-RU" sz="2000" i="1" dirty="0" err="1">
                <a:solidFill>
                  <a:srgbClr val="0070C0"/>
                </a:solidFill>
              </a:rPr>
              <a:t>средно</a:t>
            </a:r>
            <a:r>
              <a:rPr lang="ru-RU" sz="2000" i="1" dirty="0">
                <a:solidFill>
                  <a:srgbClr val="0070C0"/>
                </a:solidFill>
              </a:rPr>
              <a:t>, </a:t>
            </a:r>
            <a:r>
              <a:rPr lang="ru-RU" sz="2000" i="1" dirty="0" err="1">
                <a:solidFill>
                  <a:srgbClr val="0070C0"/>
                </a:solidFill>
              </a:rPr>
              <a:t>са</a:t>
            </a:r>
            <a:r>
              <a:rPr lang="ru-RU" sz="2000" i="1" dirty="0">
                <a:solidFill>
                  <a:srgbClr val="0070C0"/>
                </a:solidFill>
              </a:rPr>
              <a:t> </a:t>
            </a:r>
            <a:r>
              <a:rPr lang="ru-RU" sz="2000" i="1" dirty="0" err="1">
                <a:solidFill>
                  <a:srgbClr val="0070C0"/>
                </a:solidFill>
              </a:rPr>
              <a:t>формулирани</a:t>
            </a:r>
            <a:r>
              <a:rPr lang="ru-RU" sz="2000" i="1" dirty="0">
                <a:solidFill>
                  <a:srgbClr val="0070C0"/>
                </a:solidFill>
              </a:rPr>
              <a:t> в чл.3 и 4 от Закона за малки и </a:t>
            </a:r>
            <a:r>
              <a:rPr lang="ru-RU" sz="2000" i="1" dirty="0" err="1">
                <a:solidFill>
                  <a:srgbClr val="0070C0"/>
                </a:solidFill>
              </a:rPr>
              <a:t>средни</a:t>
            </a:r>
            <a:r>
              <a:rPr lang="ru-RU" sz="2000" i="1" dirty="0">
                <a:solidFill>
                  <a:srgbClr val="0070C0"/>
                </a:solidFill>
              </a:rPr>
              <a:t> предприятия, а именно:</a:t>
            </a:r>
          </a:p>
          <a:p>
            <a:pPr marL="457200" lvl="1" indent="0">
              <a:spcBef>
                <a:spcPts val="0"/>
              </a:spcBef>
              <a:buNone/>
            </a:pPr>
            <a:r>
              <a:rPr lang="ru-RU" sz="2000" i="1" dirty="0" smtClean="0">
                <a:solidFill>
                  <a:srgbClr val="0070C0"/>
                </a:solidFill>
              </a:rPr>
              <a:t>	1</a:t>
            </a:r>
            <a:r>
              <a:rPr lang="ru-RU" sz="2000" i="1" dirty="0">
                <a:solidFill>
                  <a:srgbClr val="0070C0"/>
                </a:solidFill>
              </a:rPr>
              <a:t>. </a:t>
            </a:r>
            <a:r>
              <a:rPr lang="ru-RU" sz="2000" i="1" dirty="0" err="1">
                <a:solidFill>
                  <a:srgbClr val="0070C0"/>
                </a:solidFill>
              </a:rPr>
              <a:t>средносписъчен</a:t>
            </a:r>
            <a:r>
              <a:rPr lang="ru-RU" sz="2000" i="1" dirty="0">
                <a:solidFill>
                  <a:srgbClr val="0070C0"/>
                </a:solidFill>
              </a:rPr>
              <a:t> </a:t>
            </a:r>
            <a:r>
              <a:rPr lang="ru-RU" sz="2000" i="1" dirty="0" err="1">
                <a:solidFill>
                  <a:srgbClr val="0070C0"/>
                </a:solidFill>
              </a:rPr>
              <a:t>брой</a:t>
            </a:r>
            <a:r>
              <a:rPr lang="ru-RU" sz="2000" i="1" dirty="0">
                <a:solidFill>
                  <a:srgbClr val="0070C0"/>
                </a:solidFill>
              </a:rPr>
              <a:t> на персонала, </a:t>
            </a:r>
            <a:br>
              <a:rPr lang="ru-RU" sz="2000" i="1" dirty="0">
                <a:solidFill>
                  <a:srgbClr val="0070C0"/>
                </a:solidFill>
              </a:rPr>
            </a:br>
            <a:r>
              <a:rPr lang="ru-RU" sz="2000" i="1" dirty="0" smtClean="0">
                <a:solidFill>
                  <a:srgbClr val="0070C0"/>
                </a:solidFill>
              </a:rPr>
              <a:t>	2</a:t>
            </a:r>
            <a:r>
              <a:rPr lang="ru-RU" sz="2000" i="1" dirty="0">
                <a:solidFill>
                  <a:srgbClr val="0070C0"/>
                </a:solidFill>
              </a:rPr>
              <a:t>. </a:t>
            </a:r>
            <a:r>
              <a:rPr lang="ru-RU" sz="2000" i="1" dirty="0" err="1">
                <a:solidFill>
                  <a:srgbClr val="0070C0"/>
                </a:solidFill>
              </a:rPr>
              <a:t>годишен</a:t>
            </a:r>
            <a:r>
              <a:rPr lang="ru-RU" sz="2000" i="1" dirty="0">
                <a:solidFill>
                  <a:srgbClr val="0070C0"/>
                </a:solidFill>
              </a:rPr>
              <a:t> оборот, </a:t>
            </a:r>
            <a:r>
              <a:rPr lang="ru-RU" sz="2000" i="1" dirty="0" err="1">
                <a:solidFill>
                  <a:srgbClr val="0070C0"/>
                </a:solidFill>
              </a:rPr>
              <a:t>който</a:t>
            </a:r>
            <a:r>
              <a:rPr lang="ru-RU" sz="2000" i="1" dirty="0">
                <a:solidFill>
                  <a:srgbClr val="0070C0"/>
                </a:solidFill>
              </a:rPr>
              <a:t> не </a:t>
            </a:r>
            <a:r>
              <a:rPr lang="ru-RU" sz="2000" i="1" dirty="0" err="1">
                <a:solidFill>
                  <a:srgbClr val="0070C0"/>
                </a:solidFill>
              </a:rPr>
              <a:t>превишава</a:t>
            </a:r>
            <a:r>
              <a:rPr lang="ru-RU" sz="2000" i="1" dirty="0">
                <a:solidFill>
                  <a:srgbClr val="0070C0"/>
                </a:solidFill>
              </a:rPr>
              <a:t> </a:t>
            </a:r>
            <a:r>
              <a:rPr lang="ru-RU" sz="2000" i="1" dirty="0" smtClean="0">
                <a:solidFill>
                  <a:srgbClr val="0070C0"/>
                </a:solidFill>
              </a:rPr>
              <a:t>и/или </a:t>
            </a:r>
            <a:r>
              <a:rPr lang="ru-RU" sz="2000" i="1" dirty="0" err="1">
                <a:solidFill>
                  <a:srgbClr val="0070C0"/>
                </a:solidFill>
              </a:rPr>
              <a:t>стойност</a:t>
            </a:r>
            <a:r>
              <a:rPr lang="ru-RU" sz="2000" i="1" dirty="0">
                <a:solidFill>
                  <a:srgbClr val="0070C0"/>
                </a:solidFill>
              </a:rPr>
              <a:t> на </a:t>
            </a:r>
            <a:r>
              <a:rPr lang="ru-RU" sz="2000" i="1" dirty="0" err="1">
                <a:solidFill>
                  <a:srgbClr val="0070C0"/>
                </a:solidFill>
              </a:rPr>
              <a:t>активите</a:t>
            </a:r>
            <a:r>
              <a:rPr lang="ru-RU" sz="2000" i="1" dirty="0">
                <a:solidFill>
                  <a:srgbClr val="0070C0"/>
                </a:solidFill>
              </a:rPr>
              <a:t>, </a:t>
            </a:r>
            <a:r>
              <a:rPr lang="ru-RU" sz="2000" i="1" dirty="0" err="1">
                <a:solidFill>
                  <a:srgbClr val="0070C0"/>
                </a:solidFill>
              </a:rPr>
              <a:t>която</a:t>
            </a:r>
            <a:r>
              <a:rPr lang="ru-RU" sz="2000" i="1" dirty="0">
                <a:solidFill>
                  <a:srgbClr val="0070C0"/>
                </a:solidFill>
              </a:rPr>
              <a:t> не </a:t>
            </a:r>
            <a:r>
              <a:rPr lang="ru-RU" sz="2000" i="1" dirty="0" err="1" smtClean="0">
                <a:solidFill>
                  <a:srgbClr val="0070C0"/>
                </a:solidFill>
              </a:rPr>
              <a:t>превишава</a:t>
            </a:r>
            <a:r>
              <a:rPr lang="ru-RU" sz="2000" i="1" dirty="0">
                <a:solidFill>
                  <a:srgbClr val="0070C0"/>
                </a:solidFill>
              </a:rPr>
              <a:t>.</a:t>
            </a:r>
            <a:endParaRPr lang="ru-RU" sz="2000" i="1" dirty="0" smtClean="0">
              <a:solidFill>
                <a:srgbClr val="0070C0"/>
              </a:solidFill>
            </a:endParaRPr>
          </a:p>
          <a:p>
            <a:pPr marL="457200" lvl="1" indent="0">
              <a:buNone/>
            </a:pPr>
            <a:endParaRPr lang="ru-RU" sz="2000" i="1" dirty="0" smtClean="0">
              <a:solidFill>
                <a:srgbClr val="0070C0"/>
              </a:solidFill>
            </a:endParaRPr>
          </a:p>
          <a:p>
            <a:pPr marL="457200" lvl="1" indent="0">
              <a:buNone/>
            </a:pPr>
            <a:r>
              <a:rPr lang="bg-BG" sz="2000" b="1" i="1" dirty="0" smtClean="0">
                <a:solidFill>
                  <a:srgbClr val="7030A0"/>
                </a:solidFill>
                <a:ea typeface="Calibri" panose="020F0502020204030204" pitchFamily="34" charset="0"/>
              </a:rPr>
              <a:t>ЗОПОЕЩ </a:t>
            </a:r>
            <a:r>
              <a:rPr lang="bg-BG" sz="2000" b="1" i="1" dirty="0">
                <a:solidFill>
                  <a:srgbClr val="7030A0"/>
                </a:solidFill>
                <a:ea typeface="Calibri" panose="020F0502020204030204" pitchFamily="34" charset="0"/>
              </a:rPr>
              <a:t>не разграничава операторите като </a:t>
            </a:r>
            <a:r>
              <a:rPr lang="bg-BG" sz="2000" b="1" i="1" dirty="0">
                <a:solidFill>
                  <a:srgbClr val="7030A0"/>
                </a:solidFill>
                <a:ea typeface="Courier New" panose="02070309020205020404" pitchFamily="49" charset="0"/>
              </a:rPr>
              <a:t>ММСП. </a:t>
            </a:r>
            <a:r>
              <a:rPr lang="bg-BG" sz="2000" i="1" dirty="0">
                <a:solidFill>
                  <a:srgbClr val="7030A0"/>
                </a:solidFill>
                <a:ea typeface="Courier New" panose="02070309020205020404" pitchFamily="49" charset="0"/>
              </a:rPr>
              <a:t>В случай, че ММСП извършват дейности по приложение №1 на ЗОПОЕЩ, то той ще се отнася и до тях.</a:t>
            </a:r>
          </a:p>
          <a:p>
            <a:pPr marL="457200" lvl="1" indent="0">
              <a:buNone/>
            </a:pPr>
            <a:r>
              <a:rPr lang="ru-RU" sz="2000" dirty="0"/>
              <a:t/>
            </a:r>
            <a:br>
              <a:rPr lang="ru-RU" sz="2000" dirty="0"/>
            </a:br>
            <a:endParaRPr lang="en-US" sz="2000" dirty="0"/>
          </a:p>
        </p:txBody>
      </p:sp>
    </p:spTree>
    <p:extLst>
      <p:ext uri="{BB962C8B-B14F-4D97-AF65-F5344CB8AC3E}">
        <p14:creationId xmlns:p14="http://schemas.microsoft.com/office/powerpoint/2010/main" val="2624847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4" y="609599"/>
            <a:ext cx="11288109" cy="609601"/>
          </a:xfrm>
        </p:spPr>
        <p:txBody>
          <a:bodyPr>
            <a:noAutofit/>
          </a:bodyPr>
          <a:lstStyle/>
          <a:p>
            <a:r>
              <a:rPr lang="ru-RU" sz="2000" i="1" dirty="0" err="1">
                <a:solidFill>
                  <a:srgbClr val="7030A0"/>
                </a:solidFill>
                <a:latin typeface="+mn-lt"/>
              </a:rPr>
              <a:t>Актуализирани</a:t>
            </a:r>
            <a:r>
              <a:rPr lang="ru-RU" sz="2000" i="1" dirty="0">
                <a:solidFill>
                  <a:srgbClr val="7030A0"/>
                </a:solidFill>
                <a:latin typeface="+mn-lt"/>
              </a:rPr>
              <a:t> Указания </a:t>
            </a:r>
            <a:r>
              <a:rPr lang="ru-RU" sz="2000" i="1" dirty="0">
                <a:solidFill>
                  <a:srgbClr val="0070C0"/>
                </a:solidFill>
                <a:latin typeface="+mn-lt"/>
              </a:rPr>
              <a:t>по </a:t>
            </a:r>
            <a:r>
              <a:rPr lang="ru-RU" sz="2000" i="1" dirty="0" err="1">
                <a:solidFill>
                  <a:srgbClr val="0070C0"/>
                </a:solidFill>
                <a:latin typeface="+mn-lt"/>
              </a:rPr>
              <a:t>прилагане</a:t>
            </a:r>
            <a:r>
              <a:rPr lang="ru-RU" sz="2000" i="1" dirty="0">
                <a:solidFill>
                  <a:srgbClr val="0070C0"/>
                </a:solidFill>
                <a:latin typeface="+mn-lt"/>
              </a:rPr>
              <a:t> на </a:t>
            </a:r>
            <a:r>
              <a:rPr lang="ru-RU" sz="2000" i="1" dirty="0" err="1">
                <a:solidFill>
                  <a:srgbClr val="0070C0"/>
                </a:solidFill>
                <a:latin typeface="+mn-lt"/>
              </a:rPr>
              <a:t>Наредбата</a:t>
            </a:r>
            <a:r>
              <a:rPr lang="ru-RU" sz="2000" i="1" dirty="0">
                <a:solidFill>
                  <a:srgbClr val="0070C0"/>
                </a:solidFill>
                <a:latin typeface="+mn-lt"/>
              </a:rPr>
              <a:t> за </a:t>
            </a:r>
            <a:r>
              <a:rPr lang="ru-RU" sz="2000" i="1" dirty="0" err="1">
                <a:solidFill>
                  <a:srgbClr val="0070C0"/>
                </a:solidFill>
                <a:latin typeface="+mn-lt"/>
              </a:rPr>
              <a:t>публичния</a:t>
            </a:r>
            <a:r>
              <a:rPr lang="ru-RU" sz="2000" i="1" dirty="0">
                <a:solidFill>
                  <a:srgbClr val="0070C0"/>
                </a:solidFill>
                <a:latin typeface="+mn-lt"/>
              </a:rPr>
              <a:t> </a:t>
            </a:r>
            <a:r>
              <a:rPr lang="ru-RU" sz="2000" i="1" dirty="0" err="1">
                <a:solidFill>
                  <a:srgbClr val="0070C0"/>
                </a:solidFill>
                <a:latin typeface="+mn-lt"/>
              </a:rPr>
              <a:t>регистър</a:t>
            </a:r>
            <a:r>
              <a:rPr lang="ru-RU" sz="2000" i="1" dirty="0">
                <a:solidFill>
                  <a:srgbClr val="0070C0"/>
                </a:solidFill>
                <a:latin typeface="+mn-lt"/>
              </a:rPr>
              <a:t> по </a:t>
            </a:r>
            <a:r>
              <a:rPr lang="ru-RU" sz="2000" i="1" dirty="0" smtClean="0">
                <a:solidFill>
                  <a:srgbClr val="0070C0"/>
                </a:solidFill>
                <a:latin typeface="+mn-lt"/>
              </a:rPr>
              <a:t>ЗОПОЕЩ:</a:t>
            </a:r>
            <a:r>
              <a:rPr lang="ru-RU" sz="2000" i="1" dirty="0">
                <a:solidFill>
                  <a:srgbClr val="0070C0"/>
                </a:solidFill>
                <a:latin typeface="+mn-lt"/>
              </a:rPr>
              <a:t/>
            </a:r>
            <a:br>
              <a:rPr lang="ru-RU" sz="2000" i="1" dirty="0">
                <a:solidFill>
                  <a:srgbClr val="0070C0"/>
                </a:solidFill>
                <a:latin typeface="+mn-lt"/>
              </a:rPr>
            </a:br>
            <a:endParaRPr lang="en-US" sz="2000" dirty="0">
              <a:latin typeface="+mn-lt"/>
            </a:endParaRPr>
          </a:p>
        </p:txBody>
      </p:sp>
      <p:sp>
        <p:nvSpPr>
          <p:cNvPr id="3" name="Content Placeholder 2"/>
          <p:cNvSpPr>
            <a:spLocks noGrp="1"/>
          </p:cNvSpPr>
          <p:nvPr>
            <p:ph idx="1"/>
          </p:nvPr>
        </p:nvSpPr>
        <p:spPr>
          <a:xfrm>
            <a:off x="115614" y="1513490"/>
            <a:ext cx="10556328" cy="5344510"/>
          </a:xfrm>
        </p:spPr>
        <p:txBody>
          <a:bodyPr>
            <a:normAutofit/>
          </a:bodyPr>
          <a:lstStyle/>
          <a:p>
            <a:pPr marR="128270" indent="685800" algn="just" fontAlgn="ctr" hangingPunct="0"/>
            <a:r>
              <a:rPr lang="bg-BG" i="1" dirty="0">
                <a:solidFill>
                  <a:srgbClr val="0070C0"/>
                </a:solidFill>
                <a:ea typeface="Times New Roman" panose="02020603050405020304" pitchFamily="18" charset="0"/>
                <a:cs typeface="Times New Roman" panose="02020603050405020304" pitchFamily="18" charset="0"/>
              </a:rPr>
              <a:t>Съгласно</a:t>
            </a:r>
            <a:r>
              <a:rPr lang="en-US" i="1" dirty="0">
                <a:solidFill>
                  <a:srgbClr val="0070C0"/>
                </a:solidFill>
                <a:ea typeface="Times New Roman" panose="02020603050405020304" pitchFamily="18" charset="0"/>
                <a:cs typeface="Times New Roman" panose="02020603050405020304" pitchFamily="18" charset="0"/>
              </a:rPr>
              <a:t> </a:t>
            </a:r>
            <a:r>
              <a:rPr lang="en-US" i="1" dirty="0">
                <a:solidFill>
                  <a:srgbClr val="7030A0"/>
                </a:solidFill>
                <a:ea typeface="Times New Roman" panose="02020603050405020304" pitchFamily="18" charset="0"/>
                <a:cs typeface="Times New Roman" panose="02020603050405020304" pitchFamily="18" charset="0"/>
              </a:rPr>
              <a:t>§3. </a:t>
            </a:r>
            <a:r>
              <a:rPr lang="en-US" i="1" dirty="0" err="1">
                <a:solidFill>
                  <a:srgbClr val="7030A0"/>
                </a:solidFill>
                <a:ea typeface="Times New Roman" panose="02020603050405020304" pitchFamily="18" charset="0"/>
                <a:cs typeface="Times New Roman" panose="02020603050405020304" pitchFamily="18" charset="0"/>
              </a:rPr>
              <a:t>от</a:t>
            </a:r>
            <a:r>
              <a:rPr lang="en-US" i="1" dirty="0">
                <a:solidFill>
                  <a:srgbClr val="7030A0"/>
                </a:solidFill>
                <a:ea typeface="Times New Roman" panose="02020603050405020304" pitchFamily="18" charset="0"/>
                <a:cs typeface="Times New Roman" panose="02020603050405020304" pitchFamily="18" charset="0"/>
              </a:rPr>
              <a:t> </a:t>
            </a:r>
            <a:r>
              <a:rPr lang="en-US" i="1" dirty="0" smtClean="0">
                <a:solidFill>
                  <a:srgbClr val="7030A0"/>
                </a:solidFill>
                <a:ea typeface="Times New Roman" panose="02020603050405020304" pitchFamily="18" charset="0"/>
                <a:cs typeface="Times New Roman" panose="02020603050405020304" pitchFamily="18" charset="0"/>
              </a:rPr>
              <a:t>П</a:t>
            </a:r>
            <a:r>
              <a:rPr lang="bg-BG" i="1" dirty="0" smtClean="0">
                <a:solidFill>
                  <a:srgbClr val="7030A0"/>
                </a:solidFill>
                <a:ea typeface="Times New Roman" panose="02020603050405020304" pitchFamily="18" charset="0"/>
                <a:cs typeface="Times New Roman" panose="02020603050405020304" pitchFamily="18" charset="0"/>
              </a:rPr>
              <a:t>ЗР </a:t>
            </a:r>
            <a:r>
              <a:rPr lang="bg-BG" i="1" dirty="0" smtClean="0">
                <a:solidFill>
                  <a:srgbClr val="0070C0"/>
                </a:solidFill>
                <a:ea typeface="Times New Roman" panose="02020603050405020304" pitchFamily="18" charset="0"/>
                <a:cs typeface="Times New Roman" panose="02020603050405020304" pitchFamily="18" charset="0"/>
              </a:rPr>
              <a:t>на </a:t>
            </a:r>
            <a:r>
              <a:rPr lang="en-US" i="1" dirty="0" err="1">
                <a:solidFill>
                  <a:srgbClr val="0070C0"/>
                </a:solidFill>
                <a:ea typeface="Times New Roman" panose="02020603050405020304" pitchFamily="18" charset="0"/>
                <a:cs typeface="Times New Roman" panose="02020603050405020304" pitchFamily="18" charset="0"/>
              </a:rPr>
              <a:t>Наредбата</a:t>
            </a:r>
            <a:r>
              <a:rPr lang="bg-BG" i="1" dirty="0">
                <a:solidFill>
                  <a:srgbClr val="0070C0"/>
                </a:solidFill>
                <a:ea typeface="Times New Roman" panose="02020603050405020304" pitchFamily="18" charset="0"/>
                <a:cs typeface="Times New Roman" panose="02020603050405020304" pitchFamily="18" charset="0"/>
              </a:rPr>
              <a:t>, </a:t>
            </a:r>
            <a:r>
              <a:rPr lang="bg-BG" i="1" dirty="0">
                <a:solidFill>
                  <a:srgbClr val="7030A0"/>
                </a:solidFill>
                <a:ea typeface="Times New Roman" panose="02020603050405020304" pitchFamily="18" charset="0"/>
                <a:cs typeface="Times New Roman" panose="02020603050405020304" pitchFamily="18" charset="0"/>
              </a:rPr>
              <a:t>у</a:t>
            </a:r>
            <a:r>
              <a:rPr lang="en-US" i="1" dirty="0" err="1">
                <a:solidFill>
                  <a:srgbClr val="7030A0"/>
                </a:solidFill>
                <a:ea typeface="Times New Roman" panose="02020603050405020304" pitchFamily="18" charset="0"/>
                <a:cs typeface="Times New Roman" panose="02020603050405020304" pitchFamily="18" charset="0"/>
              </a:rPr>
              <a:t>казания</a:t>
            </a:r>
            <a:r>
              <a:rPr lang="en-US" i="1" dirty="0">
                <a:solidFill>
                  <a:srgbClr val="7030A0"/>
                </a:solidFill>
                <a:ea typeface="Times New Roman" panose="02020603050405020304" pitchFamily="18" charset="0"/>
                <a:cs typeface="Times New Roman" panose="02020603050405020304" pitchFamily="18" charset="0"/>
              </a:rPr>
              <a:t> </a:t>
            </a:r>
            <a:r>
              <a:rPr lang="en-US" i="1" dirty="0" err="1">
                <a:solidFill>
                  <a:srgbClr val="7030A0"/>
                </a:solidFill>
                <a:ea typeface="Times New Roman" panose="02020603050405020304" pitchFamily="18" charset="0"/>
                <a:cs typeface="Times New Roman" panose="02020603050405020304" pitchFamily="18" charset="0"/>
              </a:rPr>
              <a:t>по</a:t>
            </a:r>
            <a:r>
              <a:rPr lang="en-US" i="1" dirty="0">
                <a:solidFill>
                  <a:srgbClr val="7030A0"/>
                </a:solidFill>
                <a:ea typeface="Times New Roman" panose="02020603050405020304" pitchFamily="18" charset="0"/>
                <a:cs typeface="Times New Roman" panose="02020603050405020304" pitchFamily="18" charset="0"/>
              </a:rPr>
              <a:t> </a:t>
            </a:r>
            <a:r>
              <a:rPr lang="en-US" i="1" dirty="0" err="1">
                <a:solidFill>
                  <a:srgbClr val="7030A0"/>
                </a:solidFill>
                <a:ea typeface="Times New Roman" panose="02020603050405020304" pitchFamily="18" charset="0"/>
                <a:cs typeface="Times New Roman" panose="02020603050405020304" pitchFamily="18" charset="0"/>
              </a:rPr>
              <a:t>прилагането</a:t>
            </a:r>
            <a:r>
              <a:rPr lang="en-US" i="1" dirty="0">
                <a:solidFill>
                  <a:srgbClr val="7030A0"/>
                </a:solidFill>
                <a:ea typeface="Times New Roman" panose="02020603050405020304" pitchFamily="18" charset="0"/>
                <a:cs typeface="Times New Roman" panose="02020603050405020304" pitchFamily="18" charset="0"/>
              </a:rPr>
              <a:t> </a:t>
            </a:r>
            <a:r>
              <a:rPr lang="en-US" i="1" dirty="0" err="1">
                <a:solidFill>
                  <a:srgbClr val="7030A0"/>
                </a:solidFill>
                <a:ea typeface="Times New Roman" panose="02020603050405020304" pitchFamily="18" charset="0"/>
                <a:cs typeface="Times New Roman" panose="02020603050405020304" pitchFamily="18" charset="0"/>
              </a:rPr>
              <a:t>на</a:t>
            </a:r>
            <a:r>
              <a:rPr lang="en-US" i="1" dirty="0">
                <a:solidFill>
                  <a:srgbClr val="7030A0"/>
                </a:solidFill>
                <a:ea typeface="Times New Roman" panose="02020603050405020304" pitchFamily="18" charset="0"/>
                <a:cs typeface="Times New Roman" panose="02020603050405020304" pitchFamily="18" charset="0"/>
              </a:rPr>
              <a:t> </a:t>
            </a:r>
            <a:r>
              <a:rPr lang="en-US" i="1" dirty="0" err="1">
                <a:solidFill>
                  <a:srgbClr val="7030A0"/>
                </a:solidFill>
                <a:ea typeface="Times New Roman" panose="02020603050405020304" pitchFamily="18" charset="0"/>
                <a:cs typeface="Times New Roman" panose="02020603050405020304" pitchFamily="18" charset="0"/>
              </a:rPr>
              <a:t>наредбата</a:t>
            </a:r>
            <a:r>
              <a:rPr lang="en-US" i="1" dirty="0">
                <a:solidFill>
                  <a:srgbClr val="7030A0"/>
                </a:solidFill>
                <a:ea typeface="Times New Roman" panose="02020603050405020304" pitchFamily="18" charset="0"/>
                <a:cs typeface="Times New Roman" panose="02020603050405020304" pitchFamily="18" charset="0"/>
              </a:rPr>
              <a:t> </a:t>
            </a:r>
            <a:r>
              <a:rPr lang="en-US" i="1" dirty="0" err="1">
                <a:solidFill>
                  <a:srgbClr val="7030A0"/>
                </a:solidFill>
                <a:ea typeface="Times New Roman" panose="02020603050405020304" pitchFamily="18" charset="0"/>
                <a:cs typeface="Times New Roman" panose="02020603050405020304" pitchFamily="18" charset="0"/>
              </a:rPr>
              <a:t>дава</a:t>
            </a:r>
            <a:r>
              <a:rPr lang="en-US" i="1" dirty="0">
                <a:solidFill>
                  <a:srgbClr val="7030A0"/>
                </a:solidFill>
                <a:ea typeface="Times New Roman" panose="02020603050405020304" pitchFamily="18" charset="0"/>
                <a:cs typeface="Times New Roman" panose="02020603050405020304" pitchFamily="18" charset="0"/>
              </a:rPr>
              <a:t> </a:t>
            </a:r>
            <a:r>
              <a:rPr lang="en-US" i="1" dirty="0" err="1">
                <a:solidFill>
                  <a:srgbClr val="7030A0"/>
                </a:solidFill>
                <a:ea typeface="Times New Roman" panose="02020603050405020304" pitchFamily="18" charset="0"/>
                <a:cs typeface="Times New Roman" panose="02020603050405020304" pitchFamily="18" charset="0"/>
              </a:rPr>
              <a:t>министърът</a:t>
            </a:r>
            <a:r>
              <a:rPr lang="en-US" i="1" dirty="0">
                <a:solidFill>
                  <a:srgbClr val="7030A0"/>
                </a:solidFill>
                <a:ea typeface="Times New Roman" panose="02020603050405020304" pitchFamily="18" charset="0"/>
                <a:cs typeface="Times New Roman" panose="02020603050405020304" pitchFamily="18" charset="0"/>
              </a:rPr>
              <a:t> </a:t>
            </a:r>
            <a:r>
              <a:rPr lang="en-US" i="1" dirty="0" err="1">
                <a:solidFill>
                  <a:srgbClr val="7030A0"/>
                </a:solidFill>
                <a:ea typeface="Times New Roman" panose="02020603050405020304" pitchFamily="18" charset="0"/>
                <a:cs typeface="Times New Roman" panose="02020603050405020304" pitchFamily="18" charset="0"/>
              </a:rPr>
              <a:t>на</a:t>
            </a:r>
            <a:r>
              <a:rPr lang="en-US" i="1" dirty="0">
                <a:solidFill>
                  <a:srgbClr val="7030A0"/>
                </a:solidFill>
                <a:ea typeface="Times New Roman" panose="02020603050405020304" pitchFamily="18" charset="0"/>
                <a:cs typeface="Times New Roman" panose="02020603050405020304" pitchFamily="18" charset="0"/>
              </a:rPr>
              <a:t> </a:t>
            </a:r>
            <a:r>
              <a:rPr lang="en-US" i="1" dirty="0" err="1">
                <a:solidFill>
                  <a:srgbClr val="7030A0"/>
                </a:solidFill>
                <a:ea typeface="Times New Roman" panose="02020603050405020304" pitchFamily="18" charset="0"/>
                <a:cs typeface="Times New Roman" panose="02020603050405020304" pitchFamily="18" charset="0"/>
              </a:rPr>
              <a:t>околната</a:t>
            </a:r>
            <a:r>
              <a:rPr lang="en-US" i="1" dirty="0">
                <a:solidFill>
                  <a:srgbClr val="7030A0"/>
                </a:solidFill>
                <a:ea typeface="Times New Roman" panose="02020603050405020304" pitchFamily="18" charset="0"/>
                <a:cs typeface="Times New Roman" panose="02020603050405020304" pitchFamily="18" charset="0"/>
              </a:rPr>
              <a:t> </a:t>
            </a:r>
            <a:r>
              <a:rPr lang="en-US" i="1" dirty="0" err="1">
                <a:solidFill>
                  <a:srgbClr val="7030A0"/>
                </a:solidFill>
                <a:ea typeface="Times New Roman" panose="02020603050405020304" pitchFamily="18" charset="0"/>
                <a:cs typeface="Times New Roman" panose="02020603050405020304" pitchFamily="18" charset="0"/>
              </a:rPr>
              <a:t>среда</a:t>
            </a:r>
            <a:r>
              <a:rPr lang="en-US" i="1" dirty="0">
                <a:solidFill>
                  <a:srgbClr val="7030A0"/>
                </a:solidFill>
                <a:ea typeface="Times New Roman" panose="02020603050405020304" pitchFamily="18" charset="0"/>
                <a:cs typeface="Times New Roman" panose="02020603050405020304" pitchFamily="18" charset="0"/>
              </a:rPr>
              <a:t> и </a:t>
            </a:r>
            <a:r>
              <a:rPr lang="en-US" i="1" dirty="0" err="1">
                <a:solidFill>
                  <a:srgbClr val="7030A0"/>
                </a:solidFill>
                <a:ea typeface="Times New Roman" panose="02020603050405020304" pitchFamily="18" charset="0"/>
                <a:cs typeface="Times New Roman" panose="02020603050405020304" pitchFamily="18" charset="0"/>
              </a:rPr>
              <a:t>водите</a:t>
            </a:r>
            <a:r>
              <a:rPr lang="en-US" i="1" dirty="0">
                <a:solidFill>
                  <a:srgbClr val="7030A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съгласувани</a:t>
            </a:r>
            <a:r>
              <a:rPr lang="en-US" i="1" dirty="0">
                <a:solidFill>
                  <a:srgbClr val="0070C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при</a:t>
            </a:r>
            <a:r>
              <a:rPr lang="en-US" i="1" dirty="0">
                <a:solidFill>
                  <a:srgbClr val="0070C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необходимост</a:t>
            </a:r>
            <a:r>
              <a:rPr lang="en-US" i="1" dirty="0">
                <a:solidFill>
                  <a:srgbClr val="0070C0"/>
                </a:solidFill>
                <a:ea typeface="Times New Roman" panose="02020603050405020304" pitchFamily="18" charset="0"/>
                <a:cs typeface="Times New Roman" panose="02020603050405020304" pitchFamily="18" charset="0"/>
              </a:rPr>
              <a:t> с </a:t>
            </a:r>
            <a:r>
              <a:rPr lang="en-US" i="1" dirty="0" err="1">
                <a:solidFill>
                  <a:srgbClr val="0070C0"/>
                </a:solidFill>
                <a:ea typeface="Times New Roman" panose="02020603050405020304" pitchFamily="18" charset="0"/>
                <a:cs typeface="Times New Roman" panose="02020603050405020304" pitchFamily="18" charset="0"/>
              </a:rPr>
              <a:t>министъра</a:t>
            </a:r>
            <a:r>
              <a:rPr lang="en-US" i="1" dirty="0">
                <a:solidFill>
                  <a:srgbClr val="0070C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на</a:t>
            </a:r>
            <a:r>
              <a:rPr lang="en-US" i="1" dirty="0">
                <a:solidFill>
                  <a:srgbClr val="0070C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земеделието</a:t>
            </a:r>
            <a:r>
              <a:rPr lang="en-US" i="1" dirty="0">
                <a:solidFill>
                  <a:srgbClr val="0070C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храните</a:t>
            </a:r>
            <a:r>
              <a:rPr lang="en-US" i="1" dirty="0">
                <a:solidFill>
                  <a:srgbClr val="0070C0"/>
                </a:solidFill>
                <a:ea typeface="Times New Roman" panose="02020603050405020304" pitchFamily="18" charset="0"/>
                <a:cs typeface="Times New Roman" panose="02020603050405020304" pitchFamily="18" charset="0"/>
              </a:rPr>
              <a:t> и </a:t>
            </a:r>
            <a:r>
              <a:rPr lang="en-US" i="1" dirty="0" err="1">
                <a:solidFill>
                  <a:srgbClr val="0070C0"/>
                </a:solidFill>
                <a:ea typeface="Times New Roman" panose="02020603050405020304" pitchFamily="18" charset="0"/>
                <a:cs typeface="Times New Roman" panose="02020603050405020304" pitchFamily="18" charset="0"/>
              </a:rPr>
              <a:t>горите</a:t>
            </a:r>
            <a:r>
              <a:rPr lang="en-US" i="1" dirty="0">
                <a:solidFill>
                  <a:srgbClr val="0070C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министъра</a:t>
            </a:r>
            <a:r>
              <a:rPr lang="en-US" i="1" dirty="0">
                <a:solidFill>
                  <a:srgbClr val="0070C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на</a:t>
            </a:r>
            <a:r>
              <a:rPr lang="en-US" i="1" dirty="0">
                <a:solidFill>
                  <a:srgbClr val="0070C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здравеопазването</a:t>
            </a:r>
            <a:r>
              <a:rPr lang="en-US" i="1" dirty="0">
                <a:solidFill>
                  <a:srgbClr val="0070C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министъра</a:t>
            </a:r>
            <a:r>
              <a:rPr lang="en-US" i="1" dirty="0">
                <a:solidFill>
                  <a:srgbClr val="0070C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на</a:t>
            </a:r>
            <a:r>
              <a:rPr lang="en-US" i="1" dirty="0">
                <a:solidFill>
                  <a:srgbClr val="0070C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транспорта</a:t>
            </a:r>
            <a:r>
              <a:rPr lang="en-US" i="1" dirty="0">
                <a:solidFill>
                  <a:srgbClr val="0070C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информационните</a:t>
            </a:r>
            <a:r>
              <a:rPr lang="en-US" i="1" dirty="0">
                <a:solidFill>
                  <a:srgbClr val="0070C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технологии</a:t>
            </a:r>
            <a:r>
              <a:rPr lang="en-US" i="1" dirty="0">
                <a:solidFill>
                  <a:srgbClr val="0070C0"/>
                </a:solidFill>
                <a:ea typeface="Times New Roman" panose="02020603050405020304" pitchFamily="18" charset="0"/>
                <a:cs typeface="Times New Roman" panose="02020603050405020304" pitchFamily="18" charset="0"/>
              </a:rPr>
              <a:t> и </a:t>
            </a:r>
            <a:r>
              <a:rPr lang="en-US" i="1" dirty="0" err="1">
                <a:solidFill>
                  <a:srgbClr val="0070C0"/>
                </a:solidFill>
                <a:ea typeface="Times New Roman" panose="02020603050405020304" pitchFamily="18" charset="0"/>
                <a:cs typeface="Times New Roman" panose="02020603050405020304" pitchFamily="18" charset="0"/>
              </a:rPr>
              <a:t>съобщенията</a:t>
            </a:r>
            <a:r>
              <a:rPr lang="en-US" i="1" dirty="0">
                <a:solidFill>
                  <a:srgbClr val="0070C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министъра</a:t>
            </a:r>
            <a:r>
              <a:rPr lang="en-US" i="1" dirty="0">
                <a:solidFill>
                  <a:srgbClr val="0070C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на</a:t>
            </a:r>
            <a:r>
              <a:rPr lang="en-US" i="1" dirty="0">
                <a:solidFill>
                  <a:srgbClr val="0070C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енергетиката</a:t>
            </a:r>
            <a:r>
              <a:rPr lang="en-US" i="1" dirty="0">
                <a:solidFill>
                  <a:srgbClr val="0070C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съобразно</a:t>
            </a:r>
            <a:r>
              <a:rPr lang="en-US" i="1" dirty="0">
                <a:solidFill>
                  <a:srgbClr val="0070C0"/>
                </a:solidFill>
                <a:ea typeface="Times New Roman" panose="02020603050405020304" pitchFamily="18" charset="0"/>
                <a:cs typeface="Times New Roman" panose="02020603050405020304" pitchFamily="18" charset="0"/>
              </a:rPr>
              <a:t> </a:t>
            </a:r>
            <a:r>
              <a:rPr lang="en-US" i="1" dirty="0" err="1">
                <a:solidFill>
                  <a:srgbClr val="0070C0"/>
                </a:solidFill>
                <a:ea typeface="Times New Roman" panose="02020603050405020304" pitchFamily="18" charset="0"/>
                <a:cs typeface="Times New Roman" panose="02020603050405020304" pitchFamily="18" charset="0"/>
              </a:rPr>
              <a:t>тяхната</a:t>
            </a:r>
            <a:r>
              <a:rPr lang="en-US" i="1" dirty="0">
                <a:solidFill>
                  <a:srgbClr val="0070C0"/>
                </a:solidFill>
                <a:ea typeface="Times New Roman" panose="02020603050405020304" pitchFamily="18" charset="0"/>
                <a:cs typeface="Times New Roman" panose="02020603050405020304" pitchFamily="18" charset="0"/>
              </a:rPr>
              <a:t> </a:t>
            </a:r>
            <a:r>
              <a:rPr lang="en-US" i="1" dirty="0" err="1" smtClean="0">
                <a:solidFill>
                  <a:srgbClr val="0070C0"/>
                </a:solidFill>
                <a:ea typeface="Times New Roman" panose="02020603050405020304" pitchFamily="18" charset="0"/>
                <a:cs typeface="Times New Roman" panose="02020603050405020304" pitchFamily="18" charset="0"/>
              </a:rPr>
              <a:t>компетентност</a:t>
            </a:r>
            <a:r>
              <a:rPr lang="bg-BG" i="1" dirty="0" smtClean="0">
                <a:solidFill>
                  <a:srgbClr val="0070C0"/>
                </a:solidFill>
                <a:ea typeface="Times New Roman" panose="02020603050405020304" pitchFamily="18" charset="0"/>
                <a:cs typeface="Times New Roman" panose="02020603050405020304" pitchFamily="18" charset="0"/>
              </a:rPr>
              <a:t>;</a:t>
            </a:r>
          </a:p>
          <a:p>
            <a:pPr marR="128270" indent="0" algn="just" fontAlgn="ctr" hangingPunct="0">
              <a:buNone/>
            </a:pPr>
            <a:endParaRPr lang="en-US" sz="2000" i="1" dirty="0">
              <a:solidFill>
                <a:srgbClr val="0070C0"/>
              </a:solidFill>
              <a:ea typeface="Times New Roman" panose="02020603050405020304" pitchFamily="18" charset="0"/>
              <a:cs typeface="Times New Roman" panose="02020603050405020304" pitchFamily="18" charset="0"/>
            </a:endParaRPr>
          </a:p>
          <a:p>
            <a:pPr lvl="1"/>
            <a:r>
              <a:rPr lang="bg-BG" sz="1800" i="1" dirty="0">
                <a:solidFill>
                  <a:srgbClr val="0070C0"/>
                </a:solidFill>
              </a:rPr>
              <a:t>Във връзка с </a:t>
            </a:r>
            <a:r>
              <a:rPr lang="bg-BG" sz="1800" i="1" dirty="0" smtClean="0">
                <a:solidFill>
                  <a:srgbClr val="0070C0"/>
                </a:solidFill>
              </a:rPr>
              <a:t>промените на </a:t>
            </a:r>
            <a:r>
              <a:rPr lang="bg-BG" sz="1800" i="1" dirty="0">
                <a:solidFill>
                  <a:srgbClr val="0070C0"/>
                </a:solidFill>
              </a:rPr>
              <a:t>Наредбата </a:t>
            </a:r>
            <a:r>
              <a:rPr lang="en-US" sz="1800" i="1" dirty="0">
                <a:solidFill>
                  <a:srgbClr val="0070C0"/>
                </a:solidFill>
              </a:rPr>
              <a:t>(</a:t>
            </a:r>
            <a:r>
              <a:rPr lang="bg-BG" sz="1800" i="1" dirty="0" smtClean="0">
                <a:solidFill>
                  <a:srgbClr val="0070C0"/>
                </a:solidFill>
              </a:rPr>
              <a:t>постановени </a:t>
            </a:r>
            <a:r>
              <a:rPr lang="bg-BG" sz="1800" i="1" dirty="0">
                <a:solidFill>
                  <a:srgbClr val="0070C0"/>
                </a:solidFill>
              </a:rPr>
              <a:t>с </a:t>
            </a:r>
            <a:r>
              <a:rPr lang="en-US" sz="1800" i="1" dirty="0">
                <a:solidFill>
                  <a:srgbClr val="0070C0"/>
                </a:solidFill>
              </a:rPr>
              <a:t>ПМС </a:t>
            </a:r>
            <a:r>
              <a:rPr lang="bg-BG" sz="1800" i="1" dirty="0" smtClean="0">
                <a:solidFill>
                  <a:srgbClr val="0070C0"/>
                </a:solidFill>
              </a:rPr>
              <a:t>№ 391/18.12.2020г. и </a:t>
            </a:r>
            <a:r>
              <a:rPr lang="bg-BG" sz="1800" i="1" dirty="0">
                <a:solidFill>
                  <a:srgbClr val="0070C0"/>
                </a:solidFill>
              </a:rPr>
              <a:t>с ПМС № 29</a:t>
            </a:r>
            <a:r>
              <a:rPr lang="en-US" sz="1800" i="1" dirty="0">
                <a:solidFill>
                  <a:srgbClr val="0070C0"/>
                </a:solidFill>
              </a:rPr>
              <a:t>/</a:t>
            </a:r>
            <a:r>
              <a:rPr lang="bg-BG" sz="1800" i="1" dirty="0">
                <a:solidFill>
                  <a:srgbClr val="0070C0"/>
                </a:solidFill>
              </a:rPr>
              <a:t>01</a:t>
            </a:r>
            <a:r>
              <a:rPr lang="en-US" sz="1800" i="1" dirty="0">
                <a:solidFill>
                  <a:srgbClr val="0070C0"/>
                </a:solidFill>
              </a:rPr>
              <a:t>.02.2021</a:t>
            </a:r>
            <a:r>
              <a:rPr lang="bg-BG" sz="1800" i="1" dirty="0">
                <a:solidFill>
                  <a:srgbClr val="0070C0"/>
                </a:solidFill>
              </a:rPr>
              <a:t>г</a:t>
            </a:r>
            <a:r>
              <a:rPr lang="bg-BG" sz="1800" i="1" dirty="0" smtClean="0">
                <a:solidFill>
                  <a:srgbClr val="0070C0"/>
                </a:solidFill>
              </a:rPr>
              <a:t>.</a:t>
            </a:r>
            <a:r>
              <a:rPr lang="en-US" sz="1800" i="1" dirty="0" smtClean="0">
                <a:solidFill>
                  <a:srgbClr val="0070C0"/>
                </a:solidFill>
              </a:rPr>
              <a:t>),</a:t>
            </a:r>
            <a:r>
              <a:rPr lang="en-US" sz="1800" i="1" dirty="0" smtClean="0">
                <a:solidFill>
                  <a:srgbClr val="7030A0"/>
                </a:solidFill>
              </a:rPr>
              <a:t> </a:t>
            </a:r>
            <a:r>
              <a:rPr lang="bg-BG" sz="1800" i="1" dirty="0" smtClean="0">
                <a:solidFill>
                  <a:srgbClr val="7030A0"/>
                </a:solidFill>
              </a:rPr>
              <a:t>дирекция </a:t>
            </a:r>
            <a:r>
              <a:rPr lang="bg-BG" sz="1800" i="1" dirty="0">
                <a:solidFill>
                  <a:srgbClr val="7030A0"/>
                </a:solidFill>
              </a:rPr>
              <a:t>ЕООВОСПЗ актуализира цитираните по-горе </a:t>
            </a:r>
            <a:r>
              <a:rPr lang="bg-BG" sz="1800" i="1" dirty="0" smtClean="0">
                <a:solidFill>
                  <a:srgbClr val="7030A0"/>
                </a:solidFill>
              </a:rPr>
              <a:t>указания</a:t>
            </a:r>
            <a:r>
              <a:rPr lang="bg-BG" sz="1800" i="1" dirty="0" smtClean="0">
                <a:solidFill>
                  <a:srgbClr val="0070C0"/>
                </a:solidFill>
              </a:rPr>
              <a:t>;</a:t>
            </a:r>
          </a:p>
          <a:p>
            <a:pPr lvl="1"/>
            <a:r>
              <a:rPr lang="bg-BG" sz="1800" i="1" dirty="0" smtClean="0">
                <a:solidFill>
                  <a:srgbClr val="0070C0"/>
                </a:solidFill>
              </a:rPr>
              <a:t>Направените </a:t>
            </a:r>
            <a:r>
              <a:rPr lang="bg-BG" sz="1800" i="1" dirty="0">
                <a:solidFill>
                  <a:srgbClr val="0070C0"/>
                </a:solidFill>
              </a:rPr>
              <a:t>промени в указанията бяха </a:t>
            </a:r>
            <a:r>
              <a:rPr lang="bg-BG" sz="1800" i="1" dirty="0">
                <a:solidFill>
                  <a:srgbClr val="7030A0"/>
                </a:solidFill>
              </a:rPr>
              <a:t>заложени</a:t>
            </a:r>
            <a:r>
              <a:rPr lang="bg-BG" sz="1800" i="1" dirty="0">
                <a:solidFill>
                  <a:srgbClr val="0070C0"/>
                </a:solidFill>
              </a:rPr>
              <a:t> и в одобрената от администрацията на МС </a:t>
            </a:r>
            <a:r>
              <a:rPr lang="bg-BG" sz="1800" i="1" dirty="0">
                <a:solidFill>
                  <a:srgbClr val="7030A0"/>
                </a:solidFill>
              </a:rPr>
              <a:t>Частична предварителна оценка на въздействието</a:t>
            </a:r>
            <a:r>
              <a:rPr lang="bg-BG" sz="1800" i="1" dirty="0" smtClean="0">
                <a:solidFill>
                  <a:srgbClr val="0070C0"/>
                </a:solidFill>
              </a:rPr>
              <a:t>.</a:t>
            </a:r>
          </a:p>
          <a:p>
            <a:endParaRPr lang="en-US" sz="2000" dirty="0"/>
          </a:p>
          <a:p>
            <a:endParaRPr lang="en-US" dirty="0"/>
          </a:p>
        </p:txBody>
      </p:sp>
    </p:spTree>
    <p:extLst>
      <p:ext uri="{BB962C8B-B14F-4D97-AF65-F5344CB8AC3E}">
        <p14:creationId xmlns:p14="http://schemas.microsoft.com/office/powerpoint/2010/main" val="1300976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1" y="609600"/>
            <a:ext cx="11225049" cy="1320800"/>
          </a:xfrm>
        </p:spPr>
        <p:txBody>
          <a:bodyPr>
            <a:normAutofit/>
          </a:bodyPr>
          <a:lstStyle/>
          <a:p>
            <a:r>
              <a:rPr lang="ru-RU" sz="2000" i="1" dirty="0" err="1">
                <a:solidFill>
                  <a:srgbClr val="0070C0"/>
                </a:solidFill>
                <a:latin typeface="+mn-lt"/>
              </a:rPr>
              <a:t>Актуализирани</a:t>
            </a:r>
            <a:r>
              <a:rPr lang="ru-RU" sz="2000" i="1" dirty="0">
                <a:solidFill>
                  <a:srgbClr val="0070C0"/>
                </a:solidFill>
                <a:latin typeface="+mn-lt"/>
              </a:rPr>
              <a:t> Указания по </a:t>
            </a:r>
            <a:r>
              <a:rPr lang="ru-RU" sz="2000" i="1" dirty="0" err="1">
                <a:solidFill>
                  <a:srgbClr val="0070C0"/>
                </a:solidFill>
                <a:latin typeface="+mn-lt"/>
              </a:rPr>
              <a:t>прилагане</a:t>
            </a:r>
            <a:r>
              <a:rPr lang="ru-RU" sz="2000" i="1" dirty="0">
                <a:solidFill>
                  <a:srgbClr val="0070C0"/>
                </a:solidFill>
                <a:latin typeface="+mn-lt"/>
              </a:rPr>
              <a:t> на </a:t>
            </a:r>
            <a:r>
              <a:rPr lang="ru-RU" sz="2000" i="1" dirty="0" err="1">
                <a:solidFill>
                  <a:srgbClr val="0070C0"/>
                </a:solidFill>
                <a:latin typeface="+mn-lt"/>
              </a:rPr>
              <a:t>Наредбата</a:t>
            </a:r>
            <a:r>
              <a:rPr lang="ru-RU" sz="2000" i="1" dirty="0">
                <a:solidFill>
                  <a:srgbClr val="0070C0"/>
                </a:solidFill>
                <a:latin typeface="+mn-lt"/>
              </a:rPr>
              <a:t> за </a:t>
            </a:r>
            <a:r>
              <a:rPr lang="ru-RU" sz="2000" i="1" dirty="0" err="1">
                <a:solidFill>
                  <a:srgbClr val="0070C0"/>
                </a:solidFill>
                <a:latin typeface="+mn-lt"/>
              </a:rPr>
              <a:t>публичния</a:t>
            </a:r>
            <a:r>
              <a:rPr lang="ru-RU" sz="2000" i="1" dirty="0">
                <a:solidFill>
                  <a:srgbClr val="0070C0"/>
                </a:solidFill>
                <a:latin typeface="+mn-lt"/>
              </a:rPr>
              <a:t> </a:t>
            </a:r>
            <a:r>
              <a:rPr lang="ru-RU" sz="2000" i="1" dirty="0" err="1">
                <a:solidFill>
                  <a:srgbClr val="0070C0"/>
                </a:solidFill>
                <a:latin typeface="+mn-lt"/>
              </a:rPr>
              <a:t>регистър</a:t>
            </a:r>
            <a:r>
              <a:rPr lang="ru-RU" sz="2000" i="1" dirty="0">
                <a:solidFill>
                  <a:srgbClr val="0070C0"/>
                </a:solidFill>
                <a:latin typeface="+mn-lt"/>
              </a:rPr>
              <a:t> по ЗОПОЕЩ:</a:t>
            </a:r>
            <a:endParaRPr lang="en-US" sz="2000" dirty="0">
              <a:latin typeface="+mn-lt"/>
            </a:endParaRPr>
          </a:p>
        </p:txBody>
      </p:sp>
      <p:sp>
        <p:nvSpPr>
          <p:cNvPr id="3" name="Content Placeholder 2"/>
          <p:cNvSpPr>
            <a:spLocks noGrp="1"/>
          </p:cNvSpPr>
          <p:nvPr>
            <p:ph idx="1"/>
          </p:nvPr>
        </p:nvSpPr>
        <p:spPr>
          <a:xfrm>
            <a:off x="677334" y="1734207"/>
            <a:ext cx="10894556" cy="5266668"/>
          </a:xfrm>
        </p:spPr>
        <p:txBody>
          <a:bodyPr/>
          <a:lstStyle/>
          <a:p>
            <a:pPr marL="0" lvl="0" indent="0">
              <a:buNone/>
            </a:pPr>
            <a:r>
              <a:rPr lang="bg-BG" i="1" dirty="0" smtClean="0">
                <a:solidFill>
                  <a:srgbClr val="0070C0"/>
                </a:solidFill>
              </a:rPr>
              <a:t>     </a:t>
            </a:r>
            <a:r>
              <a:rPr lang="bg-BG" sz="2000" i="1" dirty="0" smtClean="0">
                <a:solidFill>
                  <a:srgbClr val="0070C0"/>
                </a:solidFill>
              </a:rPr>
              <a:t>Съгласно т. 8 от Указанията: </a:t>
            </a:r>
          </a:p>
          <a:p>
            <a:pPr lvl="0"/>
            <a:r>
              <a:rPr lang="bg-BG" sz="2000" i="1" dirty="0" smtClean="0">
                <a:solidFill>
                  <a:srgbClr val="7030A0"/>
                </a:solidFill>
              </a:rPr>
              <a:t>Препоръчително </a:t>
            </a:r>
            <a:r>
              <a:rPr lang="bg-BG" sz="2000" i="1" dirty="0">
                <a:solidFill>
                  <a:srgbClr val="7030A0"/>
                </a:solidFill>
              </a:rPr>
              <a:t>е подаването на информацията за вписване в публичния регистър по ЗОПОЕЩ от органите на изпълнителната власт и операторите по чл. 4 от наредбата да бъде по електронен път (с КЕП или с код). </a:t>
            </a:r>
            <a:endParaRPr lang="bg-BG" sz="2000" i="1" dirty="0" smtClean="0">
              <a:solidFill>
                <a:srgbClr val="7030A0"/>
              </a:solidFill>
            </a:endParaRPr>
          </a:p>
          <a:p>
            <a:pPr lvl="0"/>
            <a:r>
              <a:rPr lang="bg-BG" sz="2000" i="1" dirty="0" smtClean="0">
                <a:solidFill>
                  <a:srgbClr val="0070C0"/>
                </a:solidFill>
              </a:rPr>
              <a:t>Препоръката </a:t>
            </a:r>
            <a:r>
              <a:rPr lang="bg-BG" sz="2000" i="1" dirty="0">
                <a:solidFill>
                  <a:srgbClr val="0070C0"/>
                </a:solidFill>
              </a:rPr>
              <a:t>е предвид функционалните възможности на ИСУППР по ЗОПОЕЩ, в т.ч</a:t>
            </a:r>
            <a:r>
              <a:rPr lang="bg-BG" sz="2000" i="1" dirty="0" smtClean="0">
                <a:solidFill>
                  <a:srgbClr val="0070C0"/>
                </a:solidFill>
              </a:rPr>
              <a:t>.: </a:t>
            </a:r>
          </a:p>
          <a:p>
            <a:pPr marL="0" lvl="0" indent="0">
              <a:buNone/>
            </a:pPr>
            <a:r>
              <a:rPr lang="bg-BG" sz="2000" i="1" dirty="0" smtClean="0">
                <a:solidFill>
                  <a:srgbClr val="0070C0"/>
                </a:solidFill>
              </a:rPr>
              <a:t>	-</a:t>
            </a:r>
            <a:r>
              <a:rPr lang="bg-BG" sz="2000" i="1" dirty="0" smtClean="0">
                <a:solidFill>
                  <a:srgbClr val="7030A0"/>
                </a:solidFill>
              </a:rPr>
              <a:t>лесния </a:t>
            </a:r>
            <a:r>
              <a:rPr lang="bg-BG" sz="2000" i="1" dirty="0">
                <a:solidFill>
                  <a:srgbClr val="7030A0"/>
                </a:solidFill>
              </a:rPr>
              <a:t>за ориентиране и удобен за работа интерфейс </a:t>
            </a:r>
            <a:r>
              <a:rPr lang="bg-BG" sz="2000" i="1" dirty="0">
                <a:solidFill>
                  <a:srgbClr val="0070C0"/>
                </a:solidFill>
              </a:rPr>
              <a:t>на </a:t>
            </a:r>
            <a:r>
              <a:rPr lang="bg-BG" sz="2000" i="1" dirty="0" smtClean="0">
                <a:solidFill>
                  <a:srgbClr val="0070C0"/>
                </a:solidFill>
              </a:rPr>
              <a:t>системата; </a:t>
            </a:r>
          </a:p>
          <a:p>
            <a:pPr marL="0" lvl="0" indent="0">
              <a:buNone/>
            </a:pPr>
            <a:r>
              <a:rPr lang="bg-BG" sz="2000" i="1" dirty="0" smtClean="0">
                <a:solidFill>
                  <a:srgbClr val="0070C0"/>
                </a:solidFill>
              </a:rPr>
              <a:t>	- с </a:t>
            </a:r>
            <a:r>
              <a:rPr lang="bg-BG" sz="2000" i="1" dirty="0">
                <a:solidFill>
                  <a:srgbClr val="7030A0"/>
                </a:solidFill>
              </a:rPr>
              <a:t>бърз достъп </a:t>
            </a:r>
            <a:r>
              <a:rPr lang="bg-BG" sz="2000" i="1" dirty="0">
                <a:solidFill>
                  <a:srgbClr val="0070C0"/>
                </a:solidFill>
              </a:rPr>
              <a:t>и лесно въвеждане на всички изискуеми данни в регистъра, чрез </a:t>
            </a:r>
            <a:r>
              <a:rPr lang="bg-BG" sz="2000" i="1" dirty="0">
                <a:solidFill>
                  <a:srgbClr val="7030A0"/>
                </a:solidFill>
              </a:rPr>
              <a:t>избор от списъци и падащи менюта</a:t>
            </a:r>
            <a:r>
              <a:rPr lang="bg-BG" sz="2000" i="1" dirty="0">
                <a:solidFill>
                  <a:srgbClr val="0070C0"/>
                </a:solidFill>
              </a:rPr>
              <a:t>, </a:t>
            </a:r>
            <a:r>
              <a:rPr lang="bg-BG" sz="2000" b="1" i="1" dirty="0">
                <a:solidFill>
                  <a:srgbClr val="7030A0"/>
                </a:solidFill>
              </a:rPr>
              <a:t>с което се спестява време и ресурси</a:t>
            </a:r>
            <a:r>
              <a:rPr lang="bg-BG" sz="2000" i="1" dirty="0">
                <a:solidFill>
                  <a:srgbClr val="0070C0"/>
                </a:solidFill>
              </a:rPr>
              <a:t>.</a:t>
            </a:r>
            <a:endParaRPr lang="en-US" sz="2000" i="1" dirty="0">
              <a:solidFill>
                <a:srgbClr val="0070C0"/>
              </a:solidFill>
            </a:endParaRPr>
          </a:p>
          <a:p>
            <a:endParaRPr lang="en-US" dirty="0"/>
          </a:p>
        </p:txBody>
      </p:sp>
      <p:pic>
        <p:nvPicPr>
          <p:cNvPr id="4" name="Picture 3"/>
          <p:cNvPicPr>
            <a:picLocks noChangeAspect="1"/>
          </p:cNvPicPr>
          <p:nvPr/>
        </p:nvPicPr>
        <p:blipFill>
          <a:blip r:embed="rId2"/>
          <a:stretch>
            <a:fillRect/>
          </a:stretch>
        </p:blipFill>
        <p:spPr>
          <a:xfrm>
            <a:off x="4486275" y="5202621"/>
            <a:ext cx="2790825" cy="1334813"/>
          </a:xfrm>
          <a:prstGeom prst="rect">
            <a:avLst/>
          </a:prstGeom>
        </p:spPr>
      </p:pic>
    </p:spTree>
    <p:extLst>
      <p:ext uri="{BB962C8B-B14F-4D97-AF65-F5344CB8AC3E}">
        <p14:creationId xmlns:p14="http://schemas.microsoft.com/office/powerpoint/2010/main" val="2966206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684349" cy="1320800"/>
          </a:xfrm>
        </p:spPr>
        <p:txBody>
          <a:bodyPr>
            <a:normAutofit/>
          </a:bodyPr>
          <a:lstStyle/>
          <a:p>
            <a:r>
              <a:rPr lang="ru-RU" sz="2000" i="1" dirty="0" err="1" smtClean="0">
                <a:solidFill>
                  <a:srgbClr val="7030A0"/>
                </a:solidFill>
                <a:latin typeface="+mn-lt"/>
              </a:rPr>
              <a:t>Актуализираните</a:t>
            </a:r>
            <a:r>
              <a:rPr lang="ru-RU" sz="2000" i="1" dirty="0" smtClean="0">
                <a:solidFill>
                  <a:srgbClr val="7030A0"/>
                </a:solidFill>
                <a:latin typeface="+mn-lt"/>
              </a:rPr>
              <a:t> </a:t>
            </a:r>
            <a:r>
              <a:rPr lang="ru-RU" sz="2000" i="1" dirty="0">
                <a:solidFill>
                  <a:srgbClr val="7030A0"/>
                </a:solidFill>
                <a:latin typeface="+mn-lt"/>
              </a:rPr>
              <a:t>Указания </a:t>
            </a:r>
            <a:r>
              <a:rPr lang="ru-RU" sz="2000" i="1" dirty="0">
                <a:solidFill>
                  <a:srgbClr val="0070C0"/>
                </a:solidFill>
                <a:latin typeface="+mn-lt"/>
              </a:rPr>
              <a:t>по </a:t>
            </a:r>
            <a:r>
              <a:rPr lang="ru-RU" sz="2000" i="1" dirty="0" err="1">
                <a:solidFill>
                  <a:srgbClr val="0070C0"/>
                </a:solidFill>
                <a:latin typeface="+mn-lt"/>
              </a:rPr>
              <a:t>прилагане</a:t>
            </a:r>
            <a:r>
              <a:rPr lang="ru-RU" sz="2000" i="1" dirty="0">
                <a:solidFill>
                  <a:srgbClr val="0070C0"/>
                </a:solidFill>
                <a:latin typeface="+mn-lt"/>
              </a:rPr>
              <a:t> на </a:t>
            </a:r>
            <a:r>
              <a:rPr lang="ru-RU" sz="2000" i="1" dirty="0" err="1">
                <a:solidFill>
                  <a:srgbClr val="0070C0"/>
                </a:solidFill>
                <a:latin typeface="+mn-lt"/>
              </a:rPr>
              <a:t>Наредбата</a:t>
            </a:r>
            <a:r>
              <a:rPr lang="ru-RU" sz="2000" i="1" dirty="0">
                <a:solidFill>
                  <a:srgbClr val="0070C0"/>
                </a:solidFill>
                <a:latin typeface="+mn-lt"/>
              </a:rPr>
              <a:t> за </a:t>
            </a:r>
            <a:r>
              <a:rPr lang="ru-RU" sz="2000" i="1" dirty="0" err="1">
                <a:solidFill>
                  <a:srgbClr val="0070C0"/>
                </a:solidFill>
                <a:latin typeface="+mn-lt"/>
              </a:rPr>
              <a:t>публичния</a:t>
            </a:r>
            <a:r>
              <a:rPr lang="ru-RU" sz="2000" i="1" dirty="0">
                <a:solidFill>
                  <a:srgbClr val="0070C0"/>
                </a:solidFill>
                <a:latin typeface="+mn-lt"/>
              </a:rPr>
              <a:t> </a:t>
            </a:r>
            <a:r>
              <a:rPr lang="ru-RU" sz="2000" i="1" dirty="0" err="1">
                <a:solidFill>
                  <a:srgbClr val="0070C0"/>
                </a:solidFill>
                <a:latin typeface="+mn-lt"/>
              </a:rPr>
              <a:t>регистър</a:t>
            </a:r>
            <a:r>
              <a:rPr lang="ru-RU" sz="2000" i="1" dirty="0">
                <a:solidFill>
                  <a:srgbClr val="0070C0"/>
                </a:solidFill>
                <a:latin typeface="+mn-lt"/>
              </a:rPr>
              <a:t> по </a:t>
            </a:r>
            <a:r>
              <a:rPr lang="ru-RU" sz="2000" i="1" dirty="0" smtClean="0">
                <a:solidFill>
                  <a:srgbClr val="0070C0"/>
                </a:solidFill>
                <a:latin typeface="+mn-lt"/>
              </a:rPr>
              <a:t>ЗОПОЕЩ</a:t>
            </a:r>
            <a:r>
              <a:rPr lang="ru-RU" sz="2000" i="1" dirty="0">
                <a:solidFill>
                  <a:srgbClr val="0070C0"/>
                </a:solidFill>
                <a:latin typeface="+mn-lt"/>
              </a:rPr>
              <a:t> </a:t>
            </a:r>
            <a:r>
              <a:rPr lang="ru-RU" sz="2000" i="1" dirty="0" err="1" smtClean="0">
                <a:solidFill>
                  <a:srgbClr val="7030A0"/>
                </a:solidFill>
                <a:latin typeface="+mn-lt"/>
              </a:rPr>
              <a:t>съдържат</a:t>
            </a:r>
            <a:r>
              <a:rPr lang="ru-RU" sz="2000" i="1" dirty="0">
                <a:solidFill>
                  <a:srgbClr val="7030A0"/>
                </a:solidFill>
                <a:latin typeface="+mn-lt"/>
              </a:rPr>
              <a:t>:</a:t>
            </a:r>
            <a:endParaRPr lang="en-US" sz="2000" i="1" dirty="0">
              <a:solidFill>
                <a:srgbClr val="7030A0"/>
              </a:solidFill>
              <a:latin typeface="+mn-lt"/>
            </a:endParaRPr>
          </a:p>
        </p:txBody>
      </p:sp>
      <p:sp>
        <p:nvSpPr>
          <p:cNvPr id="3" name="Content Placeholder 2"/>
          <p:cNvSpPr>
            <a:spLocks noGrp="1"/>
          </p:cNvSpPr>
          <p:nvPr>
            <p:ph idx="1"/>
          </p:nvPr>
        </p:nvSpPr>
        <p:spPr>
          <a:xfrm>
            <a:off x="677333" y="1930401"/>
            <a:ext cx="10032707" cy="4110962"/>
          </a:xfrm>
        </p:spPr>
        <p:txBody>
          <a:bodyPr/>
          <a:lstStyle/>
          <a:p>
            <a:r>
              <a:rPr lang="bg-BG" sz="2000" i="1" dirty="0">
                <a:solidFill>
                  <a:srgbClr val="0070C0"/>
                </a:solidFill>
              </a:rPr>
              <a:t>І. </a:t>
            </a:r>
            <a:r>
              <a:rPr lang="bg-BG" sz="2000" i="1" dirty="0" smtClean="0">
                <a:solidFill>
                  <a:srgbClr val="7030A0"/>
                </a:solidFill>
              </a:rPr>
              <a:t>Кой предоставя информацията </a:t>
            </a:r>
            <a:r>
              <a:rPr lang="bg-BG" sz="2000" i="1" dirty="0" smtClean="0">
                <a:solidFill>
                  <a:srgbClr val="0070C0"/>
                </a:solidFill>
              </a:rPr>
              <a:t>в публичния регистър по ЗОПОЕЩ?</a:t>
            </a:r>
          </a:p>
          <a:p>
            <a:endParaRPr lang="bg-BG" sz="2000" i="1" dirty="0" smtClean="0">
              <a:solidFill>
                <a:srgbClr val="0070C0"/>
              </a:solidFill>
            </a:endParaRPr>
          </a:p>
          <a:p>
            <a:r>
              <a:rPr lang="bg-BG" sz="2000" i="1" dirty="0">
                <a:solidFill>
                  <a:srgbClr val="0070C0"/>
                </a:solidFill>
              </a:rPr>
              <a:t>ІІ. </a:t>
            </a:r>
            <a:r>
              <a:rPr lang="bg-BG" sz="2000" i="1" dirty="0" smtClean="0">
                <a:solidFill>
                  <a:srgbClr val="7030A0"/>
                </a:solidFill>
              </a:rPr>
              <a:t>Съдържание на информацията</a:t>
            </a:r>
            <a:r>
              <a:rPr lang="bg-BG" sz="2000" i="1" dirty="0" smtClean="0">
                <a:solidFill>
                  <a:srgbClr val="0070C0"/>
                </a:solidFill>
              </a:rPr>
              <a:t>, която се предоставя за вписване в публичния регистър по ЗОПОЕЩ.</a:t>
            </a:r>
          </a:p>
          <a:p>
            <a:endParaRPr lang="bg-BG" sz="2000" i="1" dirty="0" smtClean="0">
              <a:solidFill>
                <a:srgbClr val="0070C0"/>
              </a:solidFill>
            </a:endParaRPr>
          </a:p>
          <a:p>
            <a:r>
              <a:rPr lang="bg-BG" sz="2000" i="1" dirty="0">
                <a:solidFill>
                  <a:srgbClr val="0070C0"/>
                </a:solidFill>
              </a:rPr>
              <a:t> </a:t>
            </a:r>
            <a:r>
              <a:rPr lang="bg-BG" sz="2000" i="1" dirty="0" smtClean="0">
                <a:solidFill>
                  <a:srgbClr val="0070C0"/>
                </a:solidFill>
              </a:rPr>
              <a:t>ІІІ</a:t>
            </a:r>
            <a:r>
              <a:rPr lang="bg-BG" sz="2000" i="1" dirty="0">
                <a:solidFill>
                  <a:srgbClr val="0070C0"/>
                </a:solidFill>
              </a:rPr>
              <a:t>. </a:t>
            </a:r>
            <a:r>
              <a:rPr lang="bg-BG" sz="2000" i="1" dirty="0" smtClean="0">
                <a:solidFill>
                  <a:srgbClr val="7030A0"/>
                </a:solidFill>
              </a:rPr>
              <a:t>Срокове</a:t>
            </a:r>
            <a:r>
              <a:rPr lang="bg-BG" sz="2000" i="1" dirty="0" smtClean="0">
                <a:solidFill>
                  <a:srgbClr val="0070C0"/>
                </a:solidFill>
              </a:rPr>
              <a:t> за предоставяне / вписване на информацията в регистъра по ЗОПОЕЩ.</a:t>
            </a:r>
          </a:p>
          <a:p>
            <a:endParaRPr lang="bg-BG" sz="2000" i="1" dirty="0" smtClean="0">
              <a:solidFill>
                <a:srgbClr val="0070C0"/>
              </a:solidFill>
            </a:endParaRPr>
          </a:p>
          <a:p>
            <a:r>
              <a:rPr lang="en-US" sz="2000" i="1" cap="small" dirty="0" smtClean="0">
                <a:solidFill>
                  <a:srgbClr val="0070C0"/>
                </a:solidFill>
              </a:rPr>
              <a:t>IV</a:t>
            </a:r>
            <a:r>
              <a:rPr lang="bg-BG" sz="2000" i="1" cap="small" dirty="0" smtClean="0">
                <a:solidFill>
                  <a:srgbClr val="0070C0"/>
                </a:solidFill>
              </a:rPr>
              <a:t>. </a:t>
            </a:r>
            <a:r>
              <a:rPr lang="bg-BG" sz="2000" i="1" dirty="0" smtClean="0">
                <a:solidFill>
                  <a:srgbClr val="7030A0"/>
                </a:solidFill>
              </a:rPr>
              <a:t>Къде се предоставя информацията </a:t>
            </a:r>
            <a:r>
              <a:rPr lang="bg-BG" sz="2000" i="1" dirty="0" smtClean="0">
                <a:solidFill>
                  <a:srgbClr val="0070C0"/>
                </a:solidFill>
              </a:rPr>
              <a:t>за вписване в публичния регистър по ЗОПОЕЩ?</a:t>
            </a:r>
            <a:endParaRPr lang="en-US" sz="2000" i="1" dirty="0">
              <a:solidFill>
                <a:srgbClr val="0070C0"/>
              </a:solidFill>
            </a:endParaRP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190916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99697"/>
            <a:ext cx="10442612" cy="4705678"/>
          </a:xfrm>
        </p:spPr>
        <p:txBody>
          <a:bodyPr>
            <a:noAutofit/>
          </a:bodyPr>
          <a:lstStyle/>
          <a:p>
            <a:r>
              <a:rPr lang="bg-BG" sz="2000" i="1" dirty="0" smtClean="0">
                <a:solidFill>
                  <a:srgbClr val="7030A0"/>
                </a:solidFill>
                <a:latin typeface="+mn-lt"/>
              </a:rPr>
              <a:t>- ИС, поддържаща </a:t>
            </a:r>
            <a:r>
              <a:rPr lang="bg-BG" sz="2000" i="1" dirty="0" smtClean="0">
                <a:solidFill>
                  <a:srgbClr val="0070C0"/>
                </a:solidFill>
                <a:latin typeface="+mn-lt"/>
              </a:rPr>
              <a:t>публичния регистър по ЗОПОЕЩ е</a:t>
            </a:r>
            <a:r>
              <a:rPr lang="bg-BG" sz="2000" i="1" dirty="0" smtClean="0">
                <a:solidFill>
                  <a:srgbClr val="7030A0"/>
                </a:solidFill>
                <a:latin typeface="+mn-lt"/>
              </a:rPr>
              <a:t> публикувана </a:t>
            </a:r>
            <a:r>
              <a:rPr lang="bg-BG" sz="2000" i="1" dirty="0" smtClean="0">
                <a:solidFill>
                  <a:srgbClr val="0070C0"/>
                </a:solidFill>
                <a:latin typeface="+mn-lt"/>
              </a:rPr>
              <a:t>на интернет-страницата на МОСВ, </a:t>
            </a:r>
            <a:br>
              <a:rPr lang="bg-BG" sz="2000" i="1" dirty="0" smtClean="0">
                <a:solidFill>
                  <a:srgbClr val="0070C0"/>
                </a:solidFill>
                <a:latin typeface="+mn-lt"/>
              </a:rPr>
            </a:br>
            <a:r>
              <a:rPr lang="bg-BG" sz="1800" i="1" dirty="0" smtClean="0">
                <a:solidFill>
                  <a:srgbClr val="0070C0"/>
                </a:solidFill>
                <a:latin typeface="+mn-lt"/>
              </a:rPr>
              <a:t>на ниво: Превантивна дейност/Екологична отговорност/Публичен регистър по ЗОПОЕЩ/Публичен портал за електронни услуги по ЗОПОЕЩ;</a:t>
            </a:r>
            <a:br>
              <a:rPr lang="bg-BG" sz="1800" i="1" dirty="0" smtClean="0">
                <a:solidFill>
                  <a:srgbClr val="0070C0"/>
                </a:solidFill>
                <a:latin typeface="+mn-lt"/>
              </a:rPr>
            </a:br>
            <a:r>
              <a:rPr lang="bg-BG" sz="2000" i="1" dirty="0" smtClean="0">
                <a:solidFill>
                  <a:srgbClr val="0070C0"/>
                </a:solidFill>
                <a:latin typeface="+mn-lt"/>
              </a:rPr>
              <a:t/>
            </a:r>
            <a:br>
              <a:rPr lang="bg-BG" sz="2000" i="1" dirty="0" smtClean="0">
                <a:solidFill>
                  <a:srgbClr val="0070C0"/>
                </a:solidFill>
                <a:latin typeface="+mn-lt"/>
              </a:rPr>
            </a:br>
            <a:r>
              <a:rPr lang="bg-BG" sz="2000" i="1" dirty="0" smtClean="0">
                <a:solidFill>
                  <a:srgbClr val="0070C0"/>
                </a:solidFill>
                <a:latin typeface="+mn-lt"/>
              </a:rPr>
              <a:t>- на ниво: „Помощ“ е публикувано </a:t>
            </a:r>
            <a:r>
              <a:rPr lang="bg-BG" sz="2000" i="1" dirty="0" smtClean="0">
                <a:solidFill>
                  <a:srgbClr val="0070C0"/>
                </a:solidFill>
                <a:latin typeface="+mn-lt"/>
              </a:rPr>
              <a:t>и </a:t>
            </a:r>
            <a:r>
              <a:rPr lang="bg-BG" sz="2000" i="1" dirty="0" smtClean="0">
                <a:solidFill>
                  <a:srgbClr val="7030A0"/>
                </a:solidFill>
                <a:latin typeface="+mn-lt"/>
              </a:rPr>
              <a:t>Ръководство </a:t>
            </a:r>
            <a:r>
              <a:rPr lang="bg-BG" sz="2000" i="1" dirty="0" smtClean="0">
                <a:solidFill>
                  <a:srgbClr val="7030A0"/>
                </a:solidFill>
                <a:latin typeface="+mn-lt"/>
              </a:rPr>
              <a:t>на потребителя с ИСУППР по ЗОПОЕЩ. </a:t>
            </a:r>
            <a:r>
              <a:rPr lang="bg-BG" sz="2000" i="1" dirty="0" smtClean="0">
                <a:solidFill>
                  <a:srgbClr val="0070C0"/>
                </a:solidFill>
                <a:latin typeface="+mn-lt"/>
              </a:rPr>
              <a:t/>
            </a:r>
            <a:br>
              <a:rPr lang="bg-BG" sz="2000" i="1" dirty="0" smtClean="0">
                <a:solidFill>
                  <a:srgbClr val="0070C0"/>
                </a:solidFill>
                <a:latin typeface="+mn-lt"/>
              </a:rPr>
            </a:br>
            <a:r>
              <a:rPr lang="bg-BG" sz="2000" i="1" dirty="0" smtClean="0">
                <a:solidFill>
                  <a:srgbClr val="0070C0"/>
                </a:solidFill>
                <a:latin typeface="+mn-lt"/>
              </a:rPr>
              <a:t/>
            </a:r>
            <a:br>
              <a:rPr lang="bg-BG" sz="2000" i="1" dirty="0" smtClean="0">
                <a:solidFill>
                  <a:srgbClr val="0070C0"/>
                </a:solidFill>
                <a:latin typeface="+mn-lt"/>
              </a:rPr>
            </a:br>
            <a:r>
              <a:rPr lang="en-US" sz="2000" dirty="0">
                <a:solidFill>
                  <a:srgbClr val="0070C0"/>
                </a:solidFill>
              </a:rPr>
              <a:t/>
            </a:r>
            <a:br>
              <a:rPr lang="en-US" sz="2000" dirty="0">
                <a:solidFill>
                  <a:srgbClr val="0070C0"/>
                </a:solidFill>
              </a:rPr>
            </a:br>
            <a:endParaRPr lang="en-US" sz="2000" dirty="0">
              <a:solidFill>
                <a:srgbClr val="0070C0"/>
              </a:solidFill>
              <a:latin typeface="+mn-lt"/>
            </a:endParaRPr>
          </a:p>
        </p:txBody>
      </p:sp>
      <p:sp>
        <p:nvSpPr>
          <p:cNvPr id="3" name="Content Placeholder 2"/>
          <p:cNvSpPr>
            <a:spLocks noGrp="1"/>
          </p:cNvSpPr>
          <p:nvPr>
            <p:ph idx="1"/>
          </p:nvPr>
        </p:nvSpPr>
        <p:spPr>
          <a:xfrm>
            <a:off x="677334" y="5753099"/>
            <a:ext cx="11020680" cy="1104901"/>
          </a:xfrm>
        </p:spPr>
        <p:txBody>
          <a:bodyPr>
            <a:normAutofit/>
          </a:bodyPr>
          <a:lstStyle/>
          <a:p>
            <a:pPr marL="0" indent="0">
              <a:buNone/>
            </a:pPr>
            <a:endParaRPr lang="en-US" i="1" dirty="0">
              <a:solidFill>
                <a:srgbClr val="0070C0"/>
              </a:solidFill>
            </a:endParaRPr>
          </a:p>
        </p:txBody>
      </p:sp>
      <p:pic>
        <p:nvPicPr>
          <p:cNvPr id="6" name="Picture 5"/>
          <p:cNvPicPr>
            <a:picLocks noChangeAspect="1"/>
          </p:cNvPicPr>
          <p:nvPr/>
        </p:nvPicPr>
        <p:blipFill>
          <a:blip r:embed="rId2"/>
          <a:stretch>
            <a:fillRect/>
          </a:stretch>
        </p:blipFill>
        <p:spPr>
          <a:xfrm>
            <a:off x="781051" y="2333297"/>
            <a:ext cx="9634702" cy="4330262"/>
          </a:xfrm>
          <a:prstGeom prst="rect">
            <a:avLst/>
          </a:prstGeom>
        </p:spPr>
      </p:pic>
    </p:spTree>
    <p:extLst>
      <p:ext uri="{BB962C8B-B14F-4D97-AF65-F5344CB8AC3E}">
        <p14:creationId xmlns:p14="http://schemas.microsoft.com/office/powerpoint/2010/main" val="360039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2662"/>
          </a:xfrm>
        </p:spPr>
        <p:txBody>
          <a:bodyPr>
            <a:normAutofit/>
          </a:bodyPr>
          <a:lstStyle/>
          <a:p>
            <a:pPr algn="ctr"/>
            <a:r>
              <a:rPr lang="bg-BG" sz="2000" i="1" dirty="0" smtClean="0">
                <a:solidFill>
                  <a:srgbClr val="0070C0"/>
                </a:solidFill>
                <a:latin typeface="+mn-lt"/>
              </a:rPr>
              <a:t>Справки в ИСУППР по ЗОПОЕЩ:</a:t>
            </a:r>
            <a:endParaRPr lang="en-US" sz="2000" i="1" dirty="0">
              <a:solidFill>
                <a:srgbClr val="0070C0"/>
              </a:solidFill>
              <a:latin typeface="+mn-lt"/>
            </a:endParaRPr>
          </a:p>
        </p:txBody>
      </p:sp>
      <p:sp>
        <p:nvSpPr>
          <p:cNvPr id="3" name="Content Placeholder 2"/>
          <p:cNvSpPr>
            <a:spLocks noGrp="1"/>
          </p:cNvSpPr>
          <p:nvPr>
            <p:ph idx="1"/>
          </p:nvPr>
        </p:nvSpPr>
        <p:spPr>
          <a:xfrm>
            <a:off x="677333" y="2711669"/>
            <a:ext cx="9097287" cy="3329693"/>
          </a:xfrm>
        </p:spPr>
        <p:txBody>
          <a:bodyPr/>
          <a:lstStyle/>
          <a:p>
            <a:endParaRPr lang="ru-RU" dirty="0" smtClean="0"/>
          </a:p>
          <a:p>
            <a:endParaRPr lang="ru-RU" dirty="0"/>
          </a:p>
          <a:p>
            <a:endParaRPr lang="ru-RU" dirty="0" smtClean="0"/>
          </a:p>
          <a:p>
            <a:endParaRPr lang="ru-RU" dirty="0"/>
          </a:p>
          <a:p>
            <a:endParaRPr lang="ru-RU" dirty="0" smtClean="0"/>
          </a:p>
          <a:p>
            <a:r>
              <a:rPr lang="ru-RU" sz="2000" i="1" dirty="0" err="1" smtClean="0">
                <a:solidFill>
                  <a:srgbClr val="7030A0"/>
                </a:solidFill>
              </a:rPr>
              <a:t>Указанията</a:t>
            </a:r>
            <a:r>
              <a:rPr lang="ru-RU" sz="2000" i="1" dirty="0" smtClean="0">
                <a:solidFill>
                  <a:srgbClr val="0070C0"/>
                </a:solidFill>
              </a:rPr>
              <a:t> </a:t>
            </a:r>
            <a:r>
              <a:rPr lang="ru-RU" sz="2000" i="1" dirty="0">
                <a:solidFill>
                  <a:srgbClr val="0070C0"/>
                </a:solidFill>
              </a:rPr>
              <a:t>по </a:t>
            </a:r>
            <a:r>
              <a:rPr lang="ru-RU" sz="2000" i="1" dirty="0" err="1">
                <a:solidFill>
                  <a:srgbClr val="0070C0"/>
                </a:solidFill>
              </a:rPr>
              <a:t>прилагане</a:t>
            </a:r>
            <a:r>
              <a:rPr lang="ru-RU" sz="2000" i="1" dirty="0">
                <a:solidFill>
                  <a:srgbClr val="0070C0"/>
                </a:solidFill>
              </a:rPr>
              <a:t> на </a:t>
            </a:r>
            <a:r>
              <a:rPr lang="ru-RU" sz="2000" i="1" dirty="0" err="1">
                <a:solidFill>
                  <a:srgbClr val="0070C0"/>
                </a:solidFill>
              </a:rPr>
              <a:t>Наредбата</a:t>
            </a:r>
            <a:r>
              <a:rPr lang="ru-RU" sz="2000" i="1" dirty="0">
                <a:solidFill>
                  <a:srgbClr val="0070C0"/>
                </a:solidFill>
              </a:rPr>
              <a:t> за </a:t>
            </a:r>
            <a:r>
              <a:rPr lang="ru-RU" sz="2000" i="1" dirty="0" err="1">
                <a:solidFill>
                  <a:srgbClr val="0070C0"/>
                </a:solidFill>
              </a:rPr>
              <a:t>публичния</a:t>
            </a:r>
            <a:r>
              <a:rPr lang="ru-RU" sz="2000" i="1" dirty="0">
                <a:solidFill>
                  <a:srgbClr val="0070C0"/>
                </a:solidFill>
              </a:rPr>
              <a:t> </a:t>
            </a:r>
            <a:r>
              <a:rPr lang="ru-RU" sz="2000" i="1" dirty="0" err="1">
                <a:solidFill>
                  <a:srgbClr val="0070C0"/>
                </a:solidFill>
              </a:rPr>
              <a:t>регистър</a:t>
            </a:r>
            <a:r>
              <a:rPr lang="ru-RU" sz="2000" i="1" dirty="0">
                <a:solidFill>
                  <a:srgbClr val="0070C0"/>
                </a:solidFill>
              </a:rPr>
              <a:t> по ЗОПОЕЩ </a:t>
            </a:r>
            <a:r>
              <a:rPr lang="ru-RU" sz="2000" i="1" dirty="0" err="1">
                <a:solidFill>
                  <a:srgbClr val="7030A0"/>
                </a:solidFill>
              </a:rPr>
              <a:t>са</a:t>
            </a:r>
            <a:r>
              <a:rPr lang="ru-RU" sz="2000" i="1" dirty="0">
                <a:solidFill>
                  <a:srgbClr val="7030A0"/>
                </a:solidFill>
              </a:rPr>
              <a:t> </a:t>
            </a:r>
            <a:r>
              <a:rPr lang="ru-RU" sz="2000" i="1" dirty="0" err="1">
                <a:solidFill>
                  <a:srgbClr val="7030A0"/>
                </a:solidFill>
              </a:rPr>
              <a:t>публикувани</a:t>
            </a:r>
            <a:r>
              <a:rPr lang="ru-RU" sz="2000" i="1" dirty="0">
                <a:solidFill>
                  <a:srgbClr val="7030A0"/>
                </a:solidFill>
              </a:rPr>
              <a:t> </a:t>
            </a:r>
            <a:r>
              <a:rPr lang="ru-RU" sz="2000" i="1" dirty="0">
                <a:solidFill>
                  <a:srgbClr val="0070C0"/>
                </a:solidFill>
              </a:rPr>
              <a:t>на интернет-</a:t>
            </a:r>
            <a:r>
              <a:rPr lang="ru-RU" sz="2000" i="1" dirty="0" err="1">
                <a:solidFill>
                  <a:srgbClr val="0070C0"/>
                </a:solidFill>
              </a:rPr>
              <a:t>страницата</a:t>
            </a:r>
            <a:r>
              <a:rPr lang="ru-RU" sz="2000" i="1" dirty="0">
                <a:solidFill>
                  <a:srgbClr val="0070C0"/>
                </a:solidFill>
              </a:rPr>
              <a:t> на МОСВ, </a:t>
            </a:r>
            <a:br>
              <a:rPr lang="ru-RU" sz="2000" i="1" dirty="0">
                <a:solidFill>
                  <a:srgbClr val="0070C0"/>
                </a:solidFill>
              </a:rPr>
            </a:br>
            <a:r>
              <a:rPr lang="ru-RU" sz="2000" i="1" dirty="0">
                <a:solidFill>
                  <a:srgbClr val="0070C0"/>
                </a:solidFill>
              </a:rPr>
              <a:t>на </a:t>
            </a:r>
            <a:r>
              <a:rPr lang="ru-RU" sz="2000" i="1" dirty="0" err="1">
                <a:solidFill>
                  <a:srgbClr val="0070C0"/>
                </a:solidFill>
              </a:rPr>
              <a:t>ниво</a:t>
            </a:r>
            <a:r>
              <a:rPr lang="ru-RU" sz="2000" i="1" dirty="0">
                <a:solidFill>
                  <a:srgbClr val="0070C0"/>
                </a:solidFill>
              </a:rPr>
              <a:t>: </a:t>
            </a:r>
            <a:r>
              <a:rPr lang="ru-RU" sz="2000" i="1" dirty="0" err="1">
                <a:solidFill>
                  <a:srgbClr val="0070C0"/>
                </a:solidFill>
              </a:rPr>
              <a:t>Превантивна</a:t>
            </a:r>
            <a:r>
              <a:rPr lang="ru-RU" sz="2000" i="1" dirty="0">
                <a:solidFill>
                  <a:srgbClr val="0070C0"/>
                </a:solidFill>
              </a:rPr>
              <a:t> </a:t>
            </a:r>
            <a:r>
              <a:rPr lang="ru-RU" sz="2000" i="1" dirty="0" err="1">
                <a:solidFill>
                  <a:srgbClr val="0070C0"/>
                </a:solidFill>
              </a:rPr>
              <a:t>дейност</a:t>
            </a:r>
            <a:r>
              <a:rPr lang="ru-RU" sz="2000" i="1" dirty="0">
                <a:solidFill>
                  <a:srgbClr val="0070C0"/>
                </a:solidFill>
              </a:rPr>
              <a:t>/</a:t>
            </a:r>
            <a:r>
              <a:rPr lang="ru-RU" sz="2000" i="1" dirty="0" err="1">
                <a:solidFill>
                  <a:srgbClr val="0070C0"/>
                </a:solidFill>
              </a:rPr>
              <a:t>Екологична</a:t>
            </a:r>
            <a:r>
              <a:rPr lang="ru-RU" sz="2000" i="1" dirty="0">
                <a:solidFill>
                  <a:srgbClr val="0070C0"/>
                </a:solidFill>
              </a:rPr>
              <a:t> </a:t>
            </a:r>
            <a:r>
              <a:rPr lang="ru-RU" sz="2000" i="1" dirty="0" err="1">
                <a:solidFill>
                  <a:srgbClr val="0070C0"/>
                </a:solidFill>
              </a:rPr>
              <a:t>отговорност</a:t>
            </a:r>
            <a:r>
              <a:rPr lang="ru-RU" sz="2000" i="1" dirty="0">
                <a:solidFill>
                  <a:srgbClr val="0070C0"/>
                </a:solidFill>
              </a:rPr>
              <a:t>/Указания по </a:t>
            </a:r>
            <a:r>
              <a:rPr lang="ru-RU" sz="2000" i="1" dirty="0" err="1">
                <a:solidFill>
                  <a:srgbClr val="0070C0"/>
                </a:solidFill>
              </a:rPr>
              <a:t>прилагането</a:t>
            </a:r>
            <a:r>
              <a:rPr lang="ru-RU" dirty="0">
                <a:solidFill>
                  <a:srgbClr val="0070C0"/>
                </a:solidFill>
              </a:rPr>
              <a:t>.</a:t>
            </a:r>
          </a:p>
          <a:p>
            <a:endParaRPr lang="en-US" dirty="0"/>
          </a:p>
        </p:txBody>
      </p:sp>
      <p:pic>
        <p:nvPicPr>
          <p:cNvPr id="5" name="Picture 4"/>
          <p:cNvPicPr>
            <a:picLocks noChangeAspect="1"/>
          </p:cNvPicPr>
          <p:nvPr/>
        </p:nvPicPr>
        <p:blipFill>
          <a:blip r:embed="rId2"/>
          <a:stretch>
            <a:fillRect/>
          </a:stretch>
        </p:blipFill>
        <p:spPr>
          <a:xfrm>
            <a:off x="1282263" y="1051034"/>
            <a:ext cx="7493876" cy="3436884"/>
          </a:xfrm>
          <a:prstGeom prst="rect">
            <a:avLst/>
          </a:prstGeom>
        </p:spPr>
      </p:pic>
    </p:spTree>
    <p:extLst>
      <p:ext uri="{BB962C8B-B14F-4D97-AF65-F5344CB8AC3E}">
        <p14:creationId xmlns:p14="http://schemas.microsoft.com/office/powerpoint/2010/main" val="64119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z="2400" i="1" dirty="0" smtClean="0">
                <a:solidFill>
                  <a:srgbClr val="7030A0"/>
                </a:solidFill>
              </a:rPr>
              <a:t>Заключение:</a:t>
            </a:r>
            <a:r>
              <a:rPr lang="bg-BG" dirty="0" smtClean="0"/>
              <a:t/>
            </a:r>
            <a:br>
              <a:rPr lang="bg-BG" dirty="0" smtClean="0"/>
            </a:br>
            <a:endParaRPr lang="en-US" dirty="0"/>
          </a:p>
        </p:txBody>
      </p:sp>
      <p:sp>
        <p:nvSpPr>
          <p:cNvPr id="3" name="Content Placeholder 2"/>
          <p:cNvSpPr>
            <a:spLocks noGrp="1"/>
          </p:cNvSpPr>
          <p:nvPr>
            <p:ph idx="1"/>
          </p:nvPr>
        </p:nvSpPr>
        <p:spPr>
          <a:xfrm>
            <a:off x="677334" y="1418896"/>
            <a:ext cx="10069688" cy="5072213"/>
          </a:xfrm>
        </p:spPr>
        <p:txBody>
          <a:bodyPr>
            <a:noAutofit/>
          </a:bodyPr>
          <a:lstStyle/>
          <a:p>
            <a:pPr indent="0" algn="just" fontAlgn="base" hangingPunct="0">
              <a:buNone/>
            </a:pPr>
            <a:r>
              <a:rPr lang="en-AU" sz="2000" i="1" dirty="0" err="1">
                <a:solidFill>
                  <a:srgbClr val="0070C0"/>
                </a:solidFill>
                <a:ea typeface="Times New Roman" panose="02020603050405020304" pitchFamily="18" charset="0"/>
              </a:rPr>
              <a:t>Очакваният</a:t>
            </a:r>
            <a:r>
              <a:rPr lang="en-AU" sz="2000" i="1" dirty="0">
                <a:solidFill>
                  <a:srgbClr val="0070C0"/>
                </a:solidFill>
                <a:ea typeface="Times New Roman" panose="02020603050405020304" pitchFamily="18" charset="0"/>
              </a:rPr>
              <a:t> </a:t>
            </a:r>
            <a:r>
              <a:rPr lang="en-AU" sz="2000" i="1" dirty="0" err="1">
                <a:solidFill>
                  <a:srgbClr val="0070C0"/>
                </a:solidFill>
                <a:ea typeface="Times New Roman" panose="02020603050405020304" pitchFamily="18" charset="0"/>
              </a:rPr>
              <a:t>ефект</a:t>
            </a:r>
            <a:r>
              <a:rPr lang="en-AU" sz="2000" i="1" dirty="0">
                <a:solidFill>
                  <a:srgbClr val="0070C0"/>
                </a:solidFill>
                <a:ea typeface="Times New Roman" panose="02020603050405020304" pitchFamily="18" charset="0"/>
              </a:rPr>
              <a:t> </a:t>
            </a:r>
            <a:r>
              <a:rPr lang="bg-BG" sz="2000" i="1" dirty="0" smtClean="0">
                <a:solidFill>
                  <a:srgbClr val="0070C0"/>
                </a:solidFill>
                <a:ea typeface="Times New Roman" panose="02020603050405020304" pitchFamily="18" charset="0"/>
              </a:rPr>
              <a:t>от изменението и допълнението на Наредбата за публичния регистър по ЗОПОЕЩ:</a:t>
            </a:r>
          </a:p>
          <a:p>
            <a:r>
              <a:rPr lang="ru-RU" i="1" dirty="0" smtClean="0">
                <a:solidFill>
                  <a:srgbClr val="0070C0"/>
                </a:solidFill>
              </a:rPr>
              <a:t>- </a:t>
            </a:r>
            <a:r>
              <a:rPr lang="en-AU" i="1" dirty="0" err="1" smtClean="0">
                <a:solidFill>
                  <a:srgbClr val="7030A0"/>
                </a:solidFill>
              </a:rPr>
              <a:t>осигур</a:t>
            </a:r>
            <a:r>
              <a:rPr lang="bg-BG" i="1" dirty="0" err="1" smtClean="0">
                <a:solidFill>
                  <a:srgbClr val="7030A0"/>
                </a:solidFill>
              </a:rPr>
              <a:t>ено</a:t>
            </a:r>
            <a:r>
              <a:rPr lang="bg-BG" i="1" dirty="0" smtClean="0">
                <a:solidFill>
                  <a:srgbClr val="7030A0"/>
                </a:solidFill>
              </a:rPr>
              <a:t> </a:t>
            </a:r>
            <a:r>
              <a:rPr lang="bg-BG" i="1" dirty="0" smtClean="0">
                <a:solidFill>
                  <a:srgbClr val="0070C0"/>
                </a:solidFill>
              </a:rPr>
              <a:t>е </a:t>
            </a:r>
            <a:r>
              <a:rPr lang="en-AU" i="1" dirty="0" err="1" smtClean="0">
                <a:solidFill>
                  <a:srgbClr val="0070C0"/>
                </a:solidFill>
              </a:rPr>
              <a:t>съответствие</a:t>
            </a:r>
            <a:r>
              <a:rPr lang="en-AU" i="1" dirty="0" smtClean="0">
                <a:solidFill>
                  <a:srgbClr val="0070C0"/>
                </a:solidFill>
              </a:rPr>
              <a:t> </a:t>
            </a:r>
            <a:r>
              <a:rPr lang="en-AU" i="1" dirty="0" err="1">
                <a:solidFill>
                  <a:srgbClr val="0070C0"/>
                </a:solidFill>
              </a:rPr>
              <a:t>на</a:t>
            </a:r>
            <a:r>
              <a:rPr lang="en-AU" i="1" dirty="0">
                <a:solidFill>
                  <a:srgbClr val="0070C0"/>
                </a:solidFill>
              </a:rPr>
              <a:t> чл.2, ал.1 </a:t>
            </a:r>
            <a:r>
              <a:rPr lang="en-AU" i="1" dirty="0" err="1">
                <a:solidFill>
                  <a:srgbClr val="0070C0"/>
                </a:solidFill>
              </a:rPr>
              <a:t>от</a:t>
            </a:r>
            <a:r>
              <a:rPr lang="en-AU" i="1" dirty="0">
                <a:solidFill>
                  <a:srgbClr val="0070C0"/>
                </a:solidFill>
              </a:rPr>
              <a:t> </a:t>
            </a:r>
            <a:r>
              <a:rPr lang="en-AU" i="1" dirty="0" err="1">
                <a:solidFill>
                  <a:srgbClr val="0070C0"/>
                </a:solidFill>
              </a:rPr>
              <a:t>Наредбата</a:t>
            </a:r>
            <a:r>
              <a:rPr lang="en-AU" i="1" dirty="0">
                <a:solidFill>
                  <a:srgbClr val="0070C0"/>
                </a:solidFill>
              </a:rPr>
              <a:t> с чл.15 </a:t>
            </a:r>
            <a:r>
              <a:rPr lang="en-AU" i="1" dirty="0" err="1">
                <a:solidFill>
                  <a:srgbClr val="0070C0"/>
                </a:solidFill>
              </a:rPr>
              <a:t>от</a:t>
            </a:r>
            <a:r>
              <a:rPr lang="en-AU" i="1" dirty="0">
                <a:solidFill>
                  <a:srgbClr val="0070C0"/>
                </a:solidFill>
              </a:rPr>
              <a:t> ЗОПОЕЩ</a:t>
            </a:r>
            <a:r>
              <a:rPr lang="en-AU" i="1" dirty="0" smtClean="0">
                <a:solidFill>
                  <a:srgbClr val="0070C0"/>
                </a:solidFill>
              </a:rPr>
              <a:t>;</a:t>
            </a:r>
            <a:endParaRPr lang="bg-BG" i="1" dirty="0" smtClean="0">
              <a:solidFill>
                <a:srgbClr val="0070C0"/>
              </a:solidFill>
            </a:endParaRPr>
          </a:p>
          <a:p>
            <a:pPr fontAlgn="base" hangingPunct="0"/>
            <a:r>
              <a:rPr lang="ru-RU" i="1" dirty="0" smtClean="0">
                <a:solidFill>
                  <a:srgbClr val="0070C0"/>
                </a:solidFill>
              </a:rPr>
              <a:t>- </a:t>
            </a:r>
            <a:r>
              <a:rPr lang="ru-RU" i="1" dirty="0" err="1" smtClean="0">
                <a:solidFill>
                  <a:srgbClr val="7030A0"/>
                </a:solidFill>
              </a:rPr>
              <a:t>облекчена</a:t>
            </a:r>
            <a:r>
              <a:rPr lang="ru-RU" i="1" dirty="0" smtClean="0">
                <a:solidFill>
                  <a:srgbClr val="7030A0"/>
                </a:solidFill>
              </a:rPr>
              <a:t> е </a:t>
            </a:r>
            <a:r>
              <a:rPr lang="ru-RU" i="1" dirty="0" err="1">
                <a:solidFill>
                  <a:srgbClr val="7030A0"/>
                </a:solidFill>
              </a:rPr>
              <a:t>работата</a:t>
            </a:r>
            <a:r>
              <a:rPr lang="ru-RU" i="1" dirty="0">
                <a:solidFill>
                  <a:srgbClr val="7030A0"/>
                </a:solidFill>
              </a:rPr>
              <a:t> на </a:t>
            </a:r>
            <a:r>
              <a:rPr lang="ru-RU" i="1" dirty="0" err="1">
                <a:solidFill>
                  <a:srgbClr val="7030A0"/>
                </a:solidFill>
              </a:rPr>
              <a:t>министъра</a:t>
            </a:r>
            <a:r>
              <a:rPr lang="ru-RU" i="1" dirty="0">
                <a:solidFill>
                  <a:srgbClr val="7030A0"/>
                </a:solidFill>
              </a:rPr>
              <a:t> на </a:t>
            </a:r>
            <a:r>
              <a:rPr lang="ru-RU" i="1" dirty="0" err="1">
                <a:solidFill>
                  <a:srgbClr val="7030A0"/>
                </a:solidFill>
              </a:rPr>
              <a:t>околната</a:t>
            </a:r>
            <a:r>
              <a:rPr lang="ru-RU" i="1" dirty="0">
                <a:solidFill>
                  <a:srgbClr val="7030A0"/>
                </a:solidFill>
              </a:rPr>
              <a:t> среда и водите </a:t>
            </a:r>
            <a:r>
              <a:rPr lang="ru-RU" i="1" dirty="0" err="1">
                <a:solidFill>
                  <a:srgbClr val="0070C0"/>
                </a:solidFill>
              </a:rPr>
              <a:t>относно</a:t>
            </a:r>
            <a:r>
              <a:rPr lang="ru-RU" i="1" dirty="0">
                <a:solidFill>
                  <a:srgbClr val="0070C0"/>
                </a:solidFill>
              </a:rPr>
              <a:t> </a:t>
            </a:r>
            <a:r>
              <a:rPr lang="ru-RU" i="1" dirty="0" err="1">
                <a:solidFill>
                  <a:srgbClr val="0070C0"/>
                </a:solidFill>
              </a:rPr>
              <a:t>даване</a:t>
            </a:r>
            <a:r>
              <a:rPr lang="ru-RU" i="1" dirty="0">
                <a:solidFill>
                  <a:srgbClr val="0070C0"/>
                </a:solidFill>
              </a:rPr>
              <a:t> на указания, </a:t>
            </a:r>
            <a:r>
              <a:rPr lang="ru-RU" i="1" dirty="0" err="1">
                <a:solidFill>
                  <a:srgbClr val="0070C0"/>
                </a:solidFill>
              </a:rPr>
              <a:t>съобразно</a:t>
            </a:r>
            <a:r>
              <a:rPr lang="ru-RU" i="1" dirty="0">
                <a:solidFill>
                  <a:srgbClr val="0070C0"/>
                </a:solidFill>
              </a:rPr>
              <a:t> чл.6, ал.3 от </a:t>
            </a:r>
            <a:r>
              <a:rPr lang="ru-RU" i="1" dirty="0" err="1">
                <a:solidFill>
                  <a:srgbClr val="0070C0"/>
                </a:solidFill>
              </a:rPr>
              <a:t>Наредбата</a:t>
            </a:r>
            <a:r>
              <a:rPr lang="ru-RU" i="1" dirty="0" smtClean="0">
                <a:solidFill>
                  <a:srgbClr val="0070C0"/>
                </a:solidFill>
              </a:rPr>
              <a:t>;</a:t>
            </a:r>
          </a:p>
          <a:p>
            <a:pPr fontAlgn="base" hangingPunct="0"/>
            <a:r>
              <a:rPr lang="ru-RU" i="1" dirty="0" smtClean="0">
                <a:solidFill>
                  <a:srgbClr val="0070C0"/>
                </a:solidFill>
              </a:rPr>
              <a:t>-</a:t>
            </a:r>
            <a:r>
              <a:rPr lang="ru-RU" i="1" dirty="0" smtClean="0">
                <a:solidFill>
                  <a:srgbClr val="7030A0"/>
                </a:solidFill>
              </a:rPr>
              <a:t> </a:t>
            </a:r>
            <a:r>
              <a:rPr lang="ru-RU" i="1" dirty="0" err="1" smtClean="0">
                <a:solidFill>
                  <a:srgbClr val="7030A0"/>
                </a:solidFill>
              </a:rPr>
              <a:t>регламентиран</a:t>
            </a:r>
            <a:r>
              <a:rPr lang="ru-RU" i="1" dirty="0" smtClean="0">
                <a:solidFill>
                  <a:srgbClr val="7030A0"/>
                </a:solidFill>
              </a:rPr>
              <a:t> </a:t>
            </a:r>
            <a:r>
              <a:rPr lang="ru-RU" i="1" dirty="0" smtClean="0">
                <a:solidFill>
                  <a:srgbClr val="0070C0"/>
                </a:solidFill>
              </a:rPr>
              <a:t>е </a:t>
            </a:r>
            <a:r>
              <a:rPr lang="ru-RU" i="1" dirty="0">
                <a:solidFill>
                  <a:srgbClr val="0070C0"/>
                </a:solidFill>
              </a:rPr>
              <a:t>начина на </a:t>
            </a:r>
            <a:r>
              <a:rPr lang="ru-RU" i="1" dirty="0" err="1">
                <a:solidFill>
                  <a:srgbClr val="0070C0"/>
                </a:solidFill>
              </a:rPr>
              <a:t>подаване</a:t>
            </a:r>
            <a:r>
              <a:rPr lang="ru-RU" i="1" dirty="0">
                <a:solidFill>
                  <a:srgbClr val="0070C0"/>
                </a:solidFill>
              </a:rPr>
              <a:t> на Декларация за </a:t>
            </a:r>
            <a:r>
              <a:rPr lang="ru-RU" i="1" dirty="0" err="1">
                <a:solidFill>
                  <a:srgbClr val="0070C0"/>
                </a:solidFill>
              </a:rPr>
              <a:t>достоверност</a:t>
            </a:r>
            <a:r>
              <a:rPr lang="ru-RU" i="1" dirty="0">
                <a:solidFill>
                  <a:srgbClr val="0070C0"/>
                </a:solidFill>
              </a:rPr>
              <a:t> на </a:t>
            </a:r>
            <a:r>
              <a:rPr lang="ru-RU" i="1" dirty="0" err="1">
                <a:solidFill>
                  <a:srgbClr val="0070C0"/>
                </a:solidFill>
              </a:rPr>
              <a:t>данните</a:t>
            </a:r>
            <a:r>
              <a:rPr lang="ru-RU" i="1" dirty="0">
                <a:solidFill>
                  <a:srgbClr val="0070C0"/>
                </a:solidFill>
              </a:rPr>
              <a:t> по чл.6, ал.4 от </a:t>
            </a:r>
            <a:r>
              <a:rPr lang="ru-RU" i="1" dirty="0" err="1">
                <a:solidFill>
                  <a:srgbClr val="0070C0"/>
                </a:solidFill>
              </a:rPr>
              <a:t>Наредбата</a:t>
            </a:r>
            <a:r>
              <a:rPr lang="ru-RU" i="1" dirty="0">
                <a:solidFill>
                  <a:srgbClr val="0070C0"/>
                </a:solidFill>
              </a:rPr>
              <a:t> </a:t>
            </a:r>
            <a:r>
              <a:rPr lang="en-US" i="1" dirty="0">
                <a:solidFill>
                  <a:srgbClr val="0070C0"/>
                </a:solidFill>
              </a:rPr>
              <a:t>(</a:t>
            </a:r>
            <a:r>
              <a:rPr lang="en-AU" i="1" dirty="0">
                <a:solidFill>
                  <a:srgbClr val="0070C0"/>
                </a:solidFill>
              </a:rPr>
              <a:t>в </a:t>
            </a:r>
            <a:r>
              <a:rPr lang="en-AU" i="1" dirty="0" err="1">
                <a:solidFill>
                  <a:srgbClr val="0070C0"/>
                </a:solidFill>
              </a:rPr>
              <a:t>т.ч</a:t>
            </a:r>
            <a:r>
              <a:rPr lang="en-AU" i="1" dirty="0">
                <a:solidFill>
                  <a:srgbClr val="0070C0"/>
                </a:solidFill>
              </a:rPr>
              <a:t>. и </a:t>
            </a:r>
            <a:r>
              <a:rPr lang="en-AU" i="1" dirty="0" err="1">
                <a:solidFill>
                  <a:srgbClr val="0070C0"/>
                </a:solidFill>
              </a:rPr>
              <a:t>възможност</a:t>
            </a:r>
            <a:r>
              <a:rPr lang="en-AU" i="1" dirty="0">
                <a:solidFill>
                  <a:srgbClr val="0070C0"/>
                </a:solidFill>
              </a:rPr>
              <a:t> </a:t>
            </a:r>
            <a:r>
              <a:rPr lang="en-AU" i="1" dirty="0" err="1">
                <a:solidFill>
                  <a:srgbClr val="0070C0"/>
                </a:solidFill>
              </a:rPr>
              <a:t>за</a:t>
            </a:r>
            <a:r>
              <a:rPr lang="en-AU" i="1" dirty="0">
                <a:solidFill>
                  <a:srgbClr val="0070C0"/>
                </a:solidFill>
              </a:rPr>
              <a:t> </a:t>
            </a:r>
            <a:r>
              <a:rPr lang="en-AU" i="1" dirty="0" err="1">
                <a:solidFill>
                  <a:srgbClr val="0070C0"/>
                </a:solidFill>
              </a:rPr>
              <a:t>електронно</a:t>
            </a:r>
            <a:r>
              <a:rPr lang="en-AU" i="1" dirty="0">
                <a:solidFill>
                  <a:srgbClr val="0070C0"/>
                </a:solidFill>
              </a:rPr>
              <a:t> </a:t>
            </a:r>
            <a:r>
              <a:rPr lang="en-AU" i="1" dirty="0" err="1">
                <a:solidFill>
                  <a:srgbClr val="0070C0"/>
                </a:solidFill>
              </a:rPr>
              <a:t>подаване</a:t>
            </a:r>
            <a:r>
              <a:rPr lang="en-AU" i="1" dirty="0">
                <a:solidFill>
                  <a:srgbClr val="0070C0"/>
                </a:solidFill>
              </a:rPr>
              <a:t> </a:t>
            </a:r>
            <a:r>
              <a:rPr lang="en-AU" i="1" dirty="0" err="1">
                <a:solidFill>
                  <a:srgbClr val="0070C0"/>
                </a:solidFill>
              </a:rPr>
              <a:t>на</a:t>
            </a:r>
            <a:r>
              <a:rPr lang="en-AU" i="1" dirty="0">
                <a:solidFill>
                  <a:srgbClr val="0070C0"/>
                </a:solidFill>
              </a:rPr>
              <a:t> </a:t>
            </a:r>
            <a:r>
              <a:rPr lang="en-AU" i="1" dirty="0" err="1">
                <a:solidFill>
                  <a:srgbClr val="0070C0"/>
                </a:solidFill>
              </a:rPr>
              <a:t>декларацията</a:t>
            </a:r>
            <a:r>
              <a:rPr lang="en-AU" i="1" dirty="0">
                <a:solidFill>
                  <a:srgbClr val="0070C0"/>
                </a:solidFill>
              </a:rPr>
              <a:t> с </a:t>
            </a:r>
            <a:r>
              <a:rPr lang="en-AU" i="1" dirty="0" err="1">
                <a:solidFill>
                  <a:srgbClr val="0070C0"/>
                </a:solidFill>
              </a:rPr>
              <a:t>квалифициран</a:t>
            </a:r>
            <a:r>
              <a:rPr lang="en-AU" i="1" dirty="0">
                <a:solidFill>
                  <a:srgbClr val="0070C0"/>
                </a:solidFill>
              </a:rPr>
              <a:t> </a:t>
            </a:r>
            <a:r>
              <a:rPr lang="en-AU" i="1" dirty="0" err="1">
                <a:solidFill>
                  <a:srgbClr val="0070C0"/>
                </a:solidFill>
              </a:rPr>
              <a:t>електронен</a:t>
            </a:r>
            <a:r>
              <a:rPr lang="en-AU" i="1" dirty="0">
                <a:solidFill>
                  <a:srgbClr val="0070C0"/>
                </a:solidFill>
              </a:rPr>
              <a:t> </a:t>
            </a:r>
            <a:r>
              <a:rPr lang="en-AU" i="1" dirty="0" err="1">
                <a:solidFill>
                  <a:srgbClr val="0070C0"/>
                </a:solidFill>
              </a:rPr>
              <a:t>подпис</a:t>
            </a:r>
            <a:r>
              <a:rPr lang="en-AU" i="1" dirty="0">
                <a:solidFill>
                  <a:srgbClr val="0070C0"/>
                </a:solidFill>
              </a:rPr>
              <a:t>, </a:t>
            </a:r>
            <a:r>
              <a:rPr lang="en-AU" i="1" dirty="0" err="1">
                <a:solidFill>
                  <a:srgbClr val="0070C0"/>
                </a:solidFill>
              </a:rPr>
              <a:t>като</a:t>
            </a:r>
            <a:r>
              <a:rPr lang="en-AU" i="1" dirty="0">
                <a:solidFill>
                  <a:srgbClr val="0070C0"/>
                </a:solidFill>
              </a:rPr>
              <a:t> </a:t>
            </a:r>
            <a:r>
              <a:rPr lang="en-AU" i="1" dirty="0" err="1">
                <a:solidFill>
                  <a:srgbClr val="0070C0"/>
                </a:solidFill>
              </a:rPr>
              <a:t>по</a:t>
            </a:r>
            <a:r>
              <a:rPr lang="en-AU" i="1" dirty="0">
                <a:solidFill>
                  <a:srgbClr val="0070C0"/>
                </a:solidFill>
              </a:rPr>
              <a:t> </a:t>
            </a:r>
            <a:r>
              <a:rPr lang="en-AU" i="1" dirty="0" err="1">
                <a:solidFill>
                  <a:srgbClr val="0070C0"/>
                </a:solidFill>
              </a:rPr>
              <a:t>този</a:t>
            </a:r>
            <a:r>
              <a:rPr lang="en-AU" i="1" dirty="0">
                <a:solidFill>
                  <a:srgbClr val="0070C0"/>
                </a:solidFill>
              </a:rPr>
              <a:t> </a:t>
            </a:r>
            <a:r>
              <a:rPr lang="en-AU" i="1" dirty="0" err="1">
                <a:solidFill>
                  <a:srgbClr val="0070C0"/>
                </a:solidFill>
              </a:rPr>
              <a:t>начин</a:t>
            </a:r>
            <a:r>
              <a:rPr lang="en-AU" i="1" dirty="0">
                <a:solidFill>
                  <a:srgbClr val="0070C0"/>
                </a:solidFill>
              </a:rPr>
              <a:t> </a:t>
            </a:r>
            <a:r>
              <a:rPr lang="en-AU" i="1" dirty="0" err="1">
                <a:solidFill>
                  <a:srgbClr val="0070C0"/>
                </a:solidFill>
              </a:rPr>
              <a:t>ще</a:t>
            </a:r>
            <a:r>
              <a:rPr lang="en-AU" i="1" dirty="0">
                <a:solidFill>
                  <a:srgbClr val="0070C0"/>
                </a:solidFill>
              </a:rPr>
              <a:t> </a:t>
            </a:r>
            <a:r>
              <a:rPr lang="en-AU" i="1" dirty="0" err="1">
                <a:solidFill>
                  <a:srgbClr val="0070C0"/>
                </a:solidFill>
              </a:rPr>
              <a:t>се</a:t>
            </a:r>
            <a:r>
              <a:rPr lang="en-AU" i="1" dirty="0">
                <a:solidFill>
                  <a:srgbClr val="0070C0"/>
                </a:solidFill>
              </a:rPr>
              <a:t> </a:t>
            </a:r>
            <a:r>
              <a:rPr lang="en-AU" i="1" dirty="0" err="1">
                <a:solidFill>
                  <a:srgbClr val="0070C0"/>
                </a:solidFill>
              </a:rPr>
              <a:t>облекчат</a:t>
            </a:r>
            <a:r>
              <a:rPr lang="en-AU" i="1" dirty="0">
                <a:solidFill>
                  <a:srgbClr val="0070C0"/>
                </a:solidFill>
              </a:rPr>
              <a:t> </a:t>
            </a:r>
            <a:r>
              <a:rPr lang="en-AU" i="1" dirty="0" err="1">
                <a:solidFill>
                  <a:srgbClr val="0070C0"/>
                </a:solidFill>
              </a:rPr>
              <a:t>лицата</a:t>
            </a:r>
            <a:r>
              <a:rPr lang="en-AU" i="1" dirty="0">
                <a:solidFill>
                  <a:srgbClr val="0070C0"/>
                </a:solidFill>
              </a:rPr>
              <a:t> </a:t>
            </a:r>
            <a:r>
              <a:rPr lang="en-AU" i="1" dirty="0" err="1">
                <a:solidFill>
                  <a:srgbClr val="0070C0"/>
                </a:solidFill>
              </a:rPr>
              <a:t>по</a:t>
            </a:r>
            <a:r>
              <a:rPr lang="en-AU" i="1" dirty="0">
                <a:solidFill>
                  <a:srgbClr val="0070C0"/>
                </a:solidFill>
              </a:rPr>
              <a:t> чл.17 </a:t>
            </a:r>
            <a:r>
              <a:rPr lang="en-AU" i="1" dirty="0" err="1">
                <a:solidFill>
                  <a:srgbClr val="0070C0"/>
                </a:solidFill>
              </a:rPr>
              <a:t>от</a:t>
            </a:r>
            <a:r>
              <a:rPr lang="en-AU" i="1" dirty="0">
                <a:solidFill>
                  <a:srgbClr val="0070C0"/>
                </a:solidFill>
              </a:rPr>
              <a:t> ЗОПОЕЩ</a:t>
            </a:r>
            <a:r>
              <a:rPr lang="en-US" i="1" dirty="0">
                <a:solidFill>
                  <a:srgbClr val="0070C0"/>
                </a:solidFill>
              </a:rPr>
              <a:t>)</a:t>
            </a:r>
            <a:r>
              <a:rPr lang="ru-RU" i="1" dirty="0" smtClean="0">
                <a:solidFill>
                  <a:srgbClr val="0070C0"/>
                </a:solidFill>
              </a:rPr>
              <a:t>;</a:t>
            </a:r>
          </a:p>
          <a:p>
            <a:r>
              <a:rPr lang="ru-RU" i="1" dirty="0" smtClean="0">
                <a:solidFill>
                  <a:srgbClr val="0070C0"/>
                </a:solidFill>
              </a:rPr>
              <a:t>- </a:t>
            </a:r>
            <a:r>
              <a:rPr lang="ru-RU" i="1" dirty="0" err="1" smtClean="0">
                <a:solidFill>
                  <a:srgbClr val="7030A0"/>
                </a:solidFill>
              </a:rPr>
              <a:t>регламентирана</a:t>
            </a:r>
            <a:r>
              <a:rPr lang="ru-RU" i="1" dirty="0" smtClean="0">
                <a:solidFill>
                  <a:srgbClr val="7030A0"/>
                </a:solidFill>
              </a:rPr>
              <a:t> </a:t>
            </a:r>
            <a:r>
              <a:rPr lang="ru-RU" i="1" dirty="0" smtClean="0">
                <a:solidFill>
                  <a:srgbClr val="0070C0"/>
                </a:solidFill>
              </a:rPr>
              <a:t>е </a:t>
            </a:r>
            <a:r>
              <a:rPr lang="ru-RU" i="1" dirty="0" err="1" smtClean="0">
                <a:solidFill>
                  <a:srgbClr val="0070C0"/>
                </a:solidFill>
              </a:rPr>
              <a:t>възможността</a:t>
            </a:r>
            <a:r>
              <a:rPr lang="ru-RU" i="1" dirty="0" smtClean="0">
                <a:solidFill>
                  <a:srgbClr val="0070C0"/>
                </a:solidFill>
              </a:rPr>
              <a:t> </a:t>
            </a:r>
            <a:r>
              <a:rPr lang="ru-RU" i="1" dirty="0">
                <a:solidFill>
                  <a:srgbClr val="0070C0"/>
                </a:solidFill>
              </a:rPr>
              <a:t>за </a:t>
            </a:r>
            <a:r>
              <a:rPr lang="ru-RU" i="1" dirty="0" smtClean="0">
                <a:solidFill>
                  <a:srgbClr val="0070C0"/>
                </a:solidFill>
              </a:rPr>
              <a:t>интеграция </a:t>
            </a:r>
            <a:r>
              <a:rPr lang="ru-RU" i="1" dirty="0">
                <a:solidFill>
                  <a:srgbClr val="0070C0"/>
                </a:solidFill>
              </a:rPr>
              <a:t>с </a:t>
            </a:r>
            <a:r>
              <a:rPr lang="ru-RU" i="1" dirty="0" err="1">
                <a:solidFill>
                  <a:srgbClr val="0070C0"/>
                </a:solidFill>
              </a:rPr>
              <a:t>външни</a:t>
            </a:r>
            <a:r>
              <a:rPr lang="ru-RU" i="1" dirty="0">
                <a:solidFill>
                  <a:srgbClr val="0070C0"/>
                </a:solidFill>
              </a:rPr>
              <a:t> </a:t>
            </a:r>
            <a:r>
              <a:rPr lang="ru-RU" i="1" dirty="0" err="1">
                <a:solidFill>
                  <a:srgbClr val="0070C0"/>
                </a:solidFill>
              </a:rPr>
              <a:t>информационни</a:t>
            </a:r>
            <a:r>
              <a:rPr lang="ru-RU" i="1" dirty="0">
                <a:solidFill>
                  <a:srgbClr val="0070C0"/>
                </a:solidFill>
              </a:rPr>
              <a:t> </a:t>
            </a:r>
            <a:r>
              <a:rPr lang="ru-RU" i="1" dirty="0" err="1">
                <a:solidFill>
                  <a:srgbClr val="0070C0"/>
                </a:solidFill>
              </a:rPr>
              <a:t>системи</a:t>
            </a:r>
            <a:r>
              <a:rPr lang="ru-RU" i="1" dirty="0">
                <a:solidFill>
                  <a:srgbClr val="0070C0"/>
                </a:solidFill>
              </a:rPr>
              <a:t>, </a:t>
            </a:r>
            <a:r>
              <a:rPr lang="ru-RU" i="1" dirty="0" err="1">
                <a:solidFill>
                  <a:srgbClr val="0070C0"/>
                </a:solidFill>
              </a:rPr>
              <a:t>предоставящи</a:t>
            </a:r>
            <a:r>
              <a:rPr lang="ru-RU" i="1" dirty="0">
                <a:solidFill>
                  <a:srgbClr val="0070C0"/>
                </a:solidFill>
              </a:rPr>
              <a:t> информация, </a:t>
            </a:r>
            <a:r>
              <a:rPr lang="ru-RU" i="1" dirty="0" err="1">
                <a:solidFill>
                  <a:srgbClr val="0070C0"/>
                </a:solidFill>
              </a:rPr>
              <a:t>свързана</a:t>
            </a:r>
            <a:r>
              <a:rPr lang="ru-RU" i="1" dirty="0">
                <a:solidFill>
                  <a:srgbClr val="0070C0"/>
                </a:solidFill>
              </a:rPr>
              <a:t> </a:t>
            </a:r>
            <a:r>
              <a:rPr lang="ru-RU" i="1" dirty="0" err="1">
                <a:solidFill>
                  <a:srgbClr val="0070C0"/>
                </a:solidFill>
              </a:rPr>
              <a:t>със</a:t>
            </a:r>
            <a:r>
              <a:rPr lang="ru-RU" i="1" dirty="0">
                <a:solidFill>
                  <a:srgbClr val="0070C0"/>
                </a:solidFill>
              </a:rPr>
              <a:t> </a:t>
            </a:r>
            <a:r>
              <a:rPr lang="ru-RU" i="1" dirty="0" smtClean="0">
                <a:solidFill>
                  <a:srgbClr val="0070C0"/>
                </a:solidFill>
              </a:rPr>
              <a:t>ЗОПОЕЩ.</a:t>
            </a:r>
            <a:r>
              <a:rPr lang="ru-RU" i="1" dirty="0" smtClean="0">
                <a:solidFill>
                  <a:srgbClr val="0070C0"/>
                </a:solidFill>
                <a:cs typeface="Times New Roman" panose="02020603050405020304" pitchFamily="18" charset="0"/>
              </a:rPr>
              <a:t> </a:t>
            </a:r>
            <a:endParaRPr lang="en-US" i="1" dirty="0">
              <a:solidFill>
                <a:srgbClr val="0070C0"/>
              </a:solidFill>
            </a:endParaRPr>
          </a:p>
        </p:txBody>
      </p:sp>
    </p:spTree>
    <p:extLst>
      <p:ext uri="{BB962C8B-B14F-4D97-AF65-F5344CB8AC3E}">
        <p14:creationId xmlns:p14="http://schemas.microsoft.com/office/powerpoint/2010/main" val="3343772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234310" cy="1320800"/>
          </a:xfrm>
        </p:spPr>
        <p:txBody>
          <a:bodyPr>
            <a:noAutofit/>
          </a:bodyPr>
          <a:lstStyle/>
          <a:p>
            <a:r>
              <a:rPr lang="ru-RU" sz="2400" i="1" dirty="0" smtClean="0">
                <a:solidFill>
                  <a:srgbClr val="0070C0"/>
                </a:solidFill>
              </a:rPr>
              <a:t>1.1. </a:t>
            </a:r>
            <a:r>
              <a:rPr lang="ru-RU" sz="2400" i="1" dirty="0" err="1" smtClean="0">
                <a:solidFill>
                  <a:srgbClr val="7030A0"/>
                </a:solidFill>
              </a:rPr>
              <a:t>Аргументи</a:t>
            </a:r>
            <a:r>
              <a:rPr lang="ru-RU" sz="2400" i="1" dirty="0">
                <a:solidFill>
                  <a:srgbClr val="7030A0"/>
                </a:solidFill>
              </a:rPr>
              <a:t>, </a:t>
            </a:r>
            <a:r>
              <a:rPr lang="ru-RU" sz="2400" i="1" dirty="0" err="1">
                <a:solidFill>
                  <a:srgbClr val="0070C0"/>
                </a:solidFill>
              </a:rPr>
              <a:t>обосноваващи</a:t>
            </a:r>
            <a:r>
              <a:rPr lang="ru-RU" sz="2400" i="1" dirty="0">
                <a:solidFill>
                  <a:srgbClr val="0070C0"/>
                </a:solidFill>
              </a:rPr>
              <a:t> </a:t>
            </a:r>
            <a:r>
              <a:rPr lang="ru-RU" sz="2400" i="1" dirty="0" err="1">
                <a:solidFill>
                  <a:srgbClr val="0070C0"/>
                </a:solidFill>
              </a:rPr>
              <a:t>измененията</a:t>
            </a:r>
            <a:r>
              <a:rPr lang="ru-RU" sz="2400" i="1" dirty="0">
                <a:solidFill>
                  <a:srgbClr val="0070C0"/>
                </a:solidFill>
              </a:rPr>
              <a:t> и </a:t>
            </a:r>
            <a:r>
              <a:rPr lang="ru-RU" sz="2400" i="1" dirty="0" err="1">
                <a:solidFill>
                  <a:srgbClr val="0070C0"/>
                </a:solidFill>
              </a:rPr>
              <a:t>допълненията</a:t>
            </a:r>
            <a:r>
              <a:rPr lang="ru-RU" sz="2400" i="1" dirty="0">
                <a:solidFill>
                  <a:srgbClr val="0070C0"/>
                </a:solidFill>
              </a:rPr>
              <a:t> в </a:t>
            </a:r>
            <a:r>
              <a:rPr lang="ru-RU" sz="2400" i="1" dirty="0" err="1">
                <a:solidFill>
                  <a:srgbClr val="0070C0"/>
                </a:solidFill>
              </a:rPr>
              <a:t>Наредбата</a:t>
            </a:r>
            <a:r>
              <a:rPr lang="ru-RU" sz="2400" i="1" dirty="0">
                <a:solidFill>
                  <a:srgbClr val="0070C0"/>
                </a:solidFill>
              </a:rPr>
              <a:t> за </a:t>
            </a:r>
            <a:r>
              <a:rPr lang="ru-RU" sz="2400" i="1" dirty="0" err="1">
                <a:solidFill>
                  <a:srgbClr val="0070C0"/>
                </a:solidFill>
              </a:rPr>
              <a:t>публичния</a:t>
            </a:r>
            <a:r>
              <a:rPr lang="ru-RU" sz="2400" i="1" dirty="0">
                <a:solidFill>
                  <a:srgbClr val="0070C0"/>
                </a:solidFill>
              </a:rPr>
              <a:t> </a:t>
            </a:r>
            <a:r>
              <a:rPr lang="ru-RU" sz="2400" i="1" dirty="0" err="1">
                <a:solidFill>
                  <a:srgbClr val="0070C0"/>
                </a:solidFill>
              </a:rPr>
              <a:t>регистър</a:t>
            </a:r>
            <a:r>
              <a:rPr lang="ru-RU" sz="2400" i="1" dirty="0">
                <a:solidFill>
                  <a:srgbClr val="0070C0"/>
                </a:solidFill>
              </a:rPr>
              <a:t> по </a:t>
            </a:r>
            <a:r>
              <a:rPr lang="ru-RU" sz="2400" i="1" dirty="0" smtClean="0">
                <a:solidFill>
                  <a:srgbClr val="0070C0"/>
                </a:solidFill>
              </a:rPr>
              <a:t>ЗОПОЕЩ:</a:t>
            </a:r>
            <a:endParaRPr lang="en-US" sz="2400" i="1" dirty="0">
              <a:solidFill>
                <a:srgbClr val="0070C0"/>
              </a:solidFill>
            </a:endParaRPr>
          </a:p>
        </p:txBody>
      </p:sp>
      <p:sp>
        <p:nvSpPr>
          <p:cNvPr id="3" name="Content Placeholder 2"/>
          <p:cNvSpPr>
            <a:spLocks noGrp="1"/>
          </p:cNvSpPr>
          <p:nvPr>
            <p:ph idx="1"/>
          </p:nvPr>
        </p:nvSpPr>
        <p:spPr>
          <a:xfrm>
            <a:off x="677334" y="2030819"/>
            <a:ext cx="9155288" cy="4686069"/>
          </a:xfrm>
        </p:spPr>
        <p:txBody>
          <a:bodyPr>
            <a:normAutofit/>
          </a:bodyPr>
          <a:lstStyle/>
          <a:p>
            <a:pPr marL="0" indent="0" algn="just">
              <a:buNone/>
            </a:pPr>
            <a:r>
              <a:rPr lang="bg-BG" sz="2000" i="1" dirty="0">
                <a:solidFill>
                  <a:srgbClr val="0070C0"/>
                </a:solidFill>
              </a:rPr>
              <a:t>Прилагането на разпоредбите на Наредба за публичния регистър на операторите, които извършват дейности по приложение №1 към чл.3, т.1 от Закона отговорността за предотвратяване и отстраняване на екологични щети (Наредба), приета с ПМС №317/2008г., </a:t>
            </a:r>
            <a:r>
              <a:rPr lang="bg-BG" sz="2000" i="1" dirty="0" err="1">
                <a:solidFill>
                  <a:srgbClr val="0070C0"/>
                </a:solidFill>
              </a:rPr>
              <a:t>обн</a:t>
            </a:r>
            <a:r>
              <a:rPr lang="bg-BG" sz="2000" i="1" dirty="0">
                <a:solidFill>
                  <a:srgbClr val="0070C0"/>
                </a:solidFill>
              </a:rPr>
              <a:t>., ДВ, бр. 109/2008г., изм. и доп., бр. 28/2016г., определи някои </a:t>
            </a:r>
            <a:endParaRPr lang="bg-BG" sz="2000" i="1" dirty="0" smtClean="0">
              <a:solidFill>
                <a:srgbClr val="0070C0"/>
              </a:solidFill>
            </a:endParaRPr>
          </a:p>
          <a:p>
            <a:pPr algn="just"/>
            <a:r>
              <a:rPr lang="bg-BG" sz="2000" i="1" dirty="0" smtClean="0">
                <a:solidFill>
                  <a:srgbClr val="7030A0"/>
                </a:solidFill>
              </a:rPr>
              <a:t>практически </a:t>
            </a:r>
            <a:r>
              <a:rPr lang="bg-BG" sz="2000" i="1" dirty="0">
                <a:solidFill>
                  <a:srgbClr val="7030A0"/>
                </a:solidFill>
              </a:rPr>
              <a:t>проблеми </a:t>
            </a:r>
            <a:r>
              <a:rPr lang="bg-BG" sz="2000" i="1" dirty="0">
                <a:solidFill>
                  <a:srgbClr val="0070C0"/>
                </a:solidFill>
              </a:rPr>
              <a:t>при прилагането </a:t>
            </a:r>
            <a:r>
              <a:rPr lang="bg-BG" sz="2000" i="1" dirty="0" smtClean="0">
                <a:solidFill>
                  <a:srgbClr val="0070C0"/>
                </a:solidFill>
              </a:rPr>
              <a:t>й;</a:t>
            </a:r>
          </a:p>
          <a:p>
            <a:pPr algn="just"/>
            <a:r>
              <a:rPr lang="bg-BG" sz="2000" i="1" dirty="0" smtClean="0">
                <a:solidFill>
                  <a:srgbClr val="0070C0"/>
                </a:solidFill>
              </a:rPr>
              <a:t>необходимост </a:t>
            </a:r>
            <a:r>
              <a:rPr lang="bg-BG" sz="2000" i="1" dirty="0">
                <a:solidFill>
                  <a:srgbClr val="0070C0"/>
                </a:solidFill>
              </a:rPr>
              <a:t>от </a:t>
            </a:r>
            <a:r>
              <a:rPr lang="bg-BG" sz="2000" i="1" dirty="0">
                <a:solidFill>
                  <a:srgbClr val="7030A0"/>
                </a:solidFill>
              </a:rPr>
              <a:t>допълване/подобряване</a:t>
            </a:r>
            <a:r>
              <a:rPr lang="bg-BG" sz="2000" i="1" dirty="0">
                <a:solidFill>
                  <a:srgbClr val="0070C0"/>
                </a:solidFill>
              </a:rPr>
              <a:t> на </a:t>
            </a:r>
            <a:r>
              <a:rPr lang="bg-BG" sz="2000" i="1" dirty="0" smtClean="0">
                <a:solidFill>
                  <a:srgbClr val="0070C0"/>
                </a:solidFill>
              </a:rPr>
              <a:t>текстове;</a:t>
            </a:r>
          </a:p>
          <a:p>
            <a:pPr algn="just"/>
            <a:r>
              <a:rPr lang="bg-BG" sz="2000" i="1" dirty="0">
                <a:solidFill>
                  <a:srgbClr val="7030A0"/>
                </a:solidFill>
              </a:rPr>
              <a:t>липса на регламентация </a:t>
            </a:r>
            <a:r>
              <a:rPr lang="bg-BG" sz="2000" i="1" dirty="0" smtClean="0">
                <a:solidFill>
                  <a:srgbClr val="0070C0"/>
                </a:solidFill>
              </a:rPr>
              <a:t>относно следното:</a:t>
            </a:r>
            <a:endParaRPr lang="en-US" sz="2000" i="1" dirty="0">
              <a:solidFill>
                <a:srgbClr val="0070C0"/>
              </a:solidFill>
            </a:endParaRPr>
          </a:p>
          <a:p>
            <a:pPr algn="just"/>
            <a:endParaRPr lang="en-US" sz="2400" dirty="0">
              <a:solidFill>
                <a:srgbClr val="0070C0"/>
              </a:solidFill>
            </a:endParaRPr>
          </a:p>
        </p:txBody>
      </p:sp>
    </p:spTree>
    <p:extLst>
      <p:ext uri="{BB962C8B-B14F-4D97-AF65-F5344CB8AC3E}">
        <p14:creationId xmlns:p14="http://schemas.microsoft.com/office/powerpoint/2010/main" val="1408854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62124"/>
            <a:ext cx="8596668" cy="904875"/>
          </a:xfrm>
        </p:spPr>
        <p:txBody>
          <a:bodyPr>
            <a:normAutofit fontScale="90000"/>
          </a:bodyPr>
          <a:lstStyle/>
          <a:p>
            <a:pPr algn="ctr"/>
            <a:r>
              <a:rPr lang="bg-BG" i="1" dirty="0">
                <a:solidFill>
                  <a:srgbClr val="0070C0"/>
                </a:solidFill>
              </a:rPr>
              <a:t>Благодаря за вниманието!</a:t>
            </a:r>
            <a:r>
              <a:rPr lang="en-US" i="1" dirty="0">
                <a:solidFill>
                  <a:srgbClr val="0070C0"/>
                </a:solidFill>
              </a:rPr>
              <a:t/>
            </a:r>
            <a:br>
              <a:rPr lang="en-US" i="1" dirty="0">
                <a:solidFill>
                  <a:srgbClr val="0070C0"/>
                </a:solidFill>
              </a:rPr>
            </a:br>
            <a:endParaRPr lang="en-US" dirty="0"/>
          </a:p>
        </p:txBody>
      </p:sp>
      <p:sp>
        <p:nvSpPr>
          <p:cNvPr id="3" name="Content Placeholder 2"/>
          <p:cNvSpPr>
            <a:spLocks noGrp="1"/>
          </p:cNvSpPr>
          <p:nvPr>
            <p:ph idx="1"/>
          </p:nvPr>
        </p:nvSpPr>
        <p:spPr/>
        <p:txBody>
          <a:bodyPr/>
          <a:lstStyle/>
          <a:p>
            <a:pPr marL="0" indent="0" algn="ctr">
              <a:buNone/>
            </a:pPr>
            <a:endParaRPr lang="bg-BG" dirty="0" smtClean="0"/>
          </a:p>
          <a:p>
            <a:pPr marL="0" indent="0" algn="ctr">
              <a:buNone/>
            </a:pPr>
            <a:endParaRPr lang="bg-BG" dirty="0"/>
          </a:p>
          <a:p>
            <a:pPr marL="0" indent="0" algn="ctr">
              <a:buNone/>
            </a:pPr>
            <a:r>
              <a:rPr lang="en-US" sz="2800" i="1" dirty="0" smtClean="0">
                <a:solidFill>
                  <a:srgbClr val="0070C0"/>
                </a:solidFill>
              </a:rPr>
              <a:t>a.bachvarova@moew.government.bg</a:t>
            </a:r>
            <a:endParaRPr lang="en-US" sz="2800" i="1" dirty="0">
              <a:solidFill>
                <a:srgbClr val="0070C0"/>
              </a:solidFill>
            </a:endParaRPr>
          </a:p>
        </p:txBody>
      </p:sp>
      <p:pic>
        <p:nvPicPr>
          <p:cNvPr id="4" name="Picture 3"/>
          <p:cNvPicPr>
            <a:picLocks noChangeAspect="1"/>
          </p:cNvPicPr>
          <p:nvPr/>
        </p:nvPicPr>
        <p:blipFill>
          <a:blip r:embed="rId2"/>
          <a:stretch>
            <a:fillRect/>
          </a:stretch>
        </p:blipFill>
        <p:spPr>
          <a:xfrm>
            <a:off x="3028950" y="3867149"/>
            <a:ext cx="3943350" cy="1895475"/>
          </a:xfrm>
          <a:prstGeom prst="rect">
            <a:avLst/>
          </a:prstGeom>
        </p:spPr>
      </p:pic>
    </p:spTree>
    <p:extLst>
      <p:ext uri="{BB962C8B-B14F-4D97-AF65-F5344CB8AC3E}">
        <p14:creationId xmlns:p14="http://schemas.microsoft.com/office/powerpoint/2010/main" val="2745719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4089"/>
          </a:xfrm>
        </p:spPr>
        <p:txBody>
          <a:bodyPr>
            <a:normAutofit/>
          </a:bodyPr>
          <a:lstStyle/>
          <a:p>
            <a:r>
              <a:rPr lang="en-US" sz="2400" dirty="0">
                <a:solidFill>
                  <a:srgbClr val="0070C0"/>
                </a:solidFill>
              </a:rPr>
              <a:t/>
            </a:r>
            <a:br>
              <a:rPr lang="en-US" sz="2400" dirty="0">
                <a:solidFill>
                  <a:srgbClr val="0070C0"/>
                </a:solidFill>
              </a:rPr>
            </a:br>
            <a:endParaRPr lang="en-US" sz="2400" dirty="0">
              <a:solidFill>
                <a:srgbClr val="0070C0"/>
              </a:solidFill>
            </a:endParaRPr>
          </a:p>
        </p:txBody>
      </p:sp>
      <p:sp>
        <p:nvSpPr>
          <p:cNvPr id="3" name="Content Placeholder 2"/>
          <p:cNvSpPr>
            <a:spLocks noGrp="1"/>
          </p:cNvSpPr>
          <p:nvPr>
            <p:ph idx="1"/>
          </p:nvPr>
        </p:nvSpPr>
        <p:spPr>
          <a:xfrm>
            <a:off x="677333" y="1114096"/>
            <a:ext cx="10284178" cy="4445875"/>
          </a:xfrm>
        </p:spPr>
        <p:txBody>
          <a:bodyPr>
            <a:normAutofit/>
          </a:bodyPr>
          <a:lstStyle/>
          <a:p>
            <a:r>
              <a:rPr lang="bg-BG" sz="2200" i="1" dirty="0">
                <a:solidFill>
                  <a:srgbClr val="0070C0"/>
                </a:solidFill>
              </a:rPr>
              <a:t>- </a:t>
            </a:r>
            <a:r>
              <a:rPr lang="bg-BG" sz="2000" i="1" dirty="0">
                <a:solidFill>
                  <a:srgbClr val="7030A0"/>
                </a:solidFill>
              </a:rPr>
              <a:t>оправомощаване на лица </a:t>
            </a:r>
            <a:r>
              <a:rPr lang="bg-BG" sz="2000" i="1" dirty="0">
                <a:solidFill>
                  <a:srgbClr val="0070C0"/>
                </a:solidFill>
              </a:rPr>
              <a:t>от министъра на околната среда и водите за </a:t>
            </a:r>
            <a:r>
              <a:rPr lang="bg-BG" sz="2000" i="1" dirty="0">
                <a:solidFill>
                  <a:srgbClr val="7030A0"/>
                </a:solidFill>
              </a:rPr>
              <a:t>даване на указания, </a:t>
            </a:r>
            <a:r>
              <a:rPr lang="bg-BG" sz="2000" i="1" dirty="0">
                <a:solidFill>
                  <a:srgbClr val="0070C0"/>
                </a:solidFill>
              </a:rPr>
              <a:t>съобразно чл.6, ал.3 от Наредбата</a:t>
            </a:r>
            <a:r>
              <a:rPr lang="bg-BG" sz="2000" i="1" dirty="0" smtClean="0">
                <a:solidFill>
                  <a:srgbClr val="0070C0"/>
                </a:solidFill>
              </a:rPr>
              <a:t>;</a:t>
            </a:r>
          </a:p>
          <a:p>
            <a:endParaRPr lang="en-US" sz="2000" i="1" dirty="0">
              <a:solidFill>
                <a:srgbClr val="0070C0"/>
              </a:solidFill>
            </a:endParaRPr>
          </a:p>
          <a:p>
            <a:pPr lvl="1"/>
            <a:r>
              <a:rPr lang="bg-BG" sz="2000" i="1" dirty="0">
                <a:solidFill>
                  <a:srgbClr val="0070C0"/>
                </a:solidFill>
              </a:rPr>
              <a:t>-  начина на </a:t>
            </a:r>
            <a:r>
              <a:rPr lang="bg-BG" sz="2000" i="1" dirty="0">
                <a:solidFill>
                  <a:srgbClr val="7030A0"/>
                </a:solidFill>
              </a:rPr>
              <a:t>депозиране</a:t>
            </a:r>
            <a:r>
              <a:rPr lang="bg-BG" sz="2000" i="1" dirty="0">
                <a:solidFill>
                  <a:srgbClr val="0070C0"/>
                </a:solidFill>
              </a:rPr>
              <a:t> и </a:t>
            </a:r>
            <a:r>
              <a:rPr lang="bg-BG" sz="2000" i="1" dirty="0">
                <a:solidFill>
                  <a:srgbClr val="7030A0"/>
                </a:solidFill>
              </a:rPr>
              <a:t>вида</a:t>
            </a:r>
            <a:r>
              <a:rPr lang="bg-BG" sz="2000" i="1" dirty="0">
                <a:solidFill>
                  <a:srgbClr val="0070C0"/>
                </a:solidFill>
              </a:rPr>
              <a:t> на </a:t>
            </a:r>
            <a:r>
              <a:rPr lang="bg-BG" sz="2000" i="1" dirty="0">
                <a:solidFill>
                  <a:srgbClr val="7030A0"/>
                </a:solidFill>
              </a:rPr>
              <a:t>декларация за достоверност на данните </a:t>
            </a:r>
            <a:r>
              <a:rPr lang="bg-BG" sz="2000" i="1" dirty="0">
                <a:solidFill>
                  <a:srgbClr val="0070C0"/>
                </a:solidFill>
              </a:rPr>
              <a:t>по чл.6, ал.4 от Наредбата от операторите по чл.17 от ЗОПОЕЩ; </a:t>
            </a:r>
            <a:endParaRPr lang="bg-BG" sz="2000" i="1" dirty="0" smtClean="0">
              <a:solidFill>
                <a:srgbClr val="0070C0"/>
              </a:solidFill>
            </a:endParaRPr>
          </a:p>
          <a:p>
            <a:pPr lvl="1"/>
            <a:endParaRPr lang="en-US" sz="2000" i="1" dirty="0">
              <a:solidFill>
                <a:srgbClr val="0070C0"/>
              </a:solidFill>
            </a:endParaRPr>
          </a:p>
          <a:p>
            <a:pPr lvl="2"/>
            <a:r>
              <a:rPr lang="en-US" sz="2000" i="1" dirty="0">
                <a:solidFill>
                  <a:srgbClr val="0070C0"/>
                </a:solidFill>
              </a:rPr>
              <a:t>- </a:t>
            </a:r>
            <a:r>
              <a:rPr lang="bg-BG" sz="2000" i="1" dirty="0">
                <a:solidFill>
                  <a:srgbClr val="0070C0"/>
                </a:solidFill>
              </a:rPr>
              <a:t>възпрепятстване изпълнението на задълженията на длъжностните лица по чл.2, ал.1 от Наредбата, предвид разпоредбата за </a:t>
            </a:r>
            <a:r>
              <a:rPr lang="bg-BG" sz="2000" i="1" dirty="0">
                <a:solidFill>
                  <a:srgbClr val="7030A0"/>
                </a:solidFill>
              </a:rPr>
              <a:t>предоставяне от органите на изпълнителната власт по чл.16 от ЗОПОЕЩ само на интернет адреса, </a:t>
            </a:r>
            <a:r>
              <a:rPr lang="bg-BG" sz="2000" i="1" dirty="0">
                <a:solidFill>
                  <a:srgbClr val="0070C0"/>
                </a:solidFill>
              </a:rPr>
              <a:t>на който е налична информацията по чл.4 от Наредбата, съгласно чл.7, ал.1 от същата, респ. разпоредбата за </a:t>
            </a:r>
            <a:r>
              <a:rPr lang="bg-BG" sz="2000" i="1" dirty="0" err="1">
                <a:solidFill>
                  <a:srgbClr val="7030A0"/>
                </a:solidFill>
              </a:rPr>
              <a:t>неуведомяване</a:t>
            </a:r>
            <a:r>
              <a:rPr lang="bg-BG" sz="2000" i="1" dirty="0">
                <a:solidFill>
                  <a:srgbClr val="7030A0"/>
                </a:solidFill>
              </a:rPr>
              <a:t> по чл.8, ал.1 от </a:t>
            </a:r>
            <a:r>
              <a:rPr lang="bg-BG" sz="2000" i="1" dirty="0" smtClean="0">
                <a:solidFill>
                  <a:srgbClr val="7030A0"/>
                </a:solidFill>
              </a:rPr>
              <a:t>Наредбата</a:t>
            </a:r>
            <a:r>
              <a:rPr lang="bg-BG" sz="2000" i="1" dirty="0" smtClean="0">
                <a:solidFill>
                  <a:srgbClr val="0070C0"/>
                </a:solidFill>
              </a:rPr>
              <a:t>.</a:t>
            </a:r>
            <a:endParaRPr lang="en-US" sz="2000" i="1" dirty="0">
              <a:solidFill>
                <a:srgbClr val="0070C0"/>
              </a:solidFill>
            </a:endParaRPr>
          </a:p>
        </p:txBody>
      </p:sp>
    </p:spTree>
    <p:extLst>
      <p:ext uri="{BB962C8B-B14F-4D97-AF65-F5344CB8AC3E}">
        <p14:creationId xmlns:p14="http://schemas.microsoft.com/office/powerpoint/2010/main" val="3209960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414933" cy="1320800"/>
          </a:xfrm>
        </p:spPr>
        <p:txBody>
          <a:bodyPr>
            <a:normAutofit/>
          </a:bodyPr>
          <a:lstStyle/>
          <a:p>
            <a:pPr algn="just"/>
            <a:r>
              <a:rPr lang="bg-BG" sz="2000" i="1" dirty="0" smtClean="0">
                <a:solidFill>
                  <a:srgbClr val="0070C0"/>
                </a:solidFill>
                <a:latin typeface="+mn-lt"/>
                <a:ea typeface="Times New Roman" panose="02020603050405020304" pitchFamily="18" charset="0"/>
              </a:rPr>
              <a:t/>
            </a:r>
            <a:br>
              <a:rPr lang="bg-BG" sz="2000" i="1" dirty="0" smtClean="0">
                <a:solidFill>
                  <a:srgbClr val="0070C0"/>
                </a:solidFill>
                <a:latin typeface="+mn-lt"/>
                <a:ea typeface="Times New Roman" panose="02020603050405020304" pitchFamily="18" charset="0"/>
              </a:rPr>
            </a:br>
            <a:endParaRPr lang="en-US" sz="2000" i="1" dirty="0">
              <a:solidFill>
                <a:srgbClr val="0070C0"/>
              </a:solidFill>
              <a:latin typeface="+mn-lt"/>
            </a:endParaRPr>
          </a:p>
        </p:txBody>
      </p:sp>
      <p:sp>
        <p:nvSpPr>
          <p:cNvPr id="3" name="Content Placeholder 2"/>
          <p:cNvSpPr>
            <a:spLocks noGrp="1"/>
          </p:cNvSpPr>
          <p:nvPr>
            <p:ph idx="1"/>
          </p:nvPr>
        </p:nvSpPr>
        <p:spPr>
          <a:xfrm>
            <a:off x="293511" y="914400"/>
            <a:ext cx="10859911" cy="5576711"/>
          </a:xfrm>
        </p:spPr>
        <p:txBody>
          <a:bodyPr>
            <a:normAutofit/>
          </a:bodyPr>
          <a:lstStyle/>
          <a:p>
            <a:pPr marL="0" indent="0">
              <a:buNone/>
            </a:pPr>
            <a:endParaRPr lang="bg-BG" sz="2400" i="1" dirty="0">
              <a:solidFill>
                <a:srgbClr val="0070C0"/>
              </a:solidFill>
              <a:ea typeface="Times New Roman" panose="02020603050405020304" pitchFamily="18" charset="0"/>
            </a:endParaRPr>
          </a:p>
          <a:p>
            <a:pPr marL="0" indent="0">
              <a:buNone/>
            </a:pPr>
            <a:r>
              <a:rPr lang="bg-BG" sz="2400" i="1" dirty="0" smtClean="0">
                <a:solidFill>
                  <a:srgbClr val="0070C0"/>
                </a:solidFill>
                <a:ea typeface="Times New Roman" panose="02020603050405020304" pitchFamily="18" charset="0"/>
              </a:rPr>
              <a:t>1.2. </a:t>
            </a:r>
            <a:r>
              <a:rPr lang="bg-BG" sz="2400" i="1" dirty="0" smtClean="0">
                <a:solidFill>
                  <a:srgbClr val="7030A0"/>
                </a:solidFill>
                <a:ea typeface="Times New Roman" panose="02020603050405020304" pitchFamily="18" charset="0"/>
              </a:rPr>
              <a:t>Кои са практическите </a:t>
            </a:r>
            <a:r>
              <a:rPr lang="bg-BG" sz="2400" i="1" dirty="0">
                <a:solidFill>
                  <a:srgbClr val="7030A0"/>
                </a:solidFill>
                <a:ea typeface="Times New Roman" panose="02020603050405020304" pitchFamily="18" charset="0"/>
              </a:rPr>
              <a:t>проблеми </a:t>
            </a:r>
            <a:r>
              <a:rPr lang="bg-BG" sz="2400" i="1" dirty="0" smtClean="0">
                <a:solidFill>
                  <a:srgbClr val="0070C0"/>
                </a:solidFill>
                <a:ea typeface="Times New Roman" panose="02020603050405020304" pitchFamily="18" charset="0"/>
              </a:rPr>
              <a:t>при </a:t>
            </a:r>
            <a:r>
              <a:rPr lang="bg-BG" sz="2400" i="1" dirty="0">
                <a:solidFill>
                  <a:srgbClr val="0070C0"/>
                </a:solidFill>
                <a:ea typeface="Times New Roman" panose="02020603050405020304" pitchFamily="18" charset="0"/>
              </a:rPr>
              <a:t>прилагането на</a:t>
            </a:r>
            <a:r>
              <a:rPr lang="bg-BG" sz="2400" dirty="0">
                <a:solidFill>
                  <a:srgbClr val="0070C0"/>
                </a:solidFill>
              </a:rPr>
              <a:t> </a:t>
            </a:r>
            <a:r>
              <a:rPr lang="ru-RU" sz="2400" i="1" dirty="0" err="1">
                <a:solidFill>
                  <a:srgbClr val="0070C0"/>
                </a:solidFill>
                <a:cs typeface="Times New Roman" panose="02020603050405020304" pitchFamily="18" charset="0"/>
              </a:rPr>
              <a:t>Наредба</a:t>
            </a:r>
            <a:r>
              <a:rPr lang="ru-RU" sz="2400" i="1" dirty="0">
                <a:solidFill>
                  <a:srgbClr val="0070C0"/>
                </a:solidFill>
                <a:cs typeface="Times New Roman" panose="02020603050405020304" pitchFamily="18" charset="0"/>
              </a:rPr>
              <a:t> за </a:t>
            </a:r>
            <a:r>
              <a:rPr lang="ru-RU" sz="2400" i="1" dirty="0" err="1">
                <a:solidFill>
                  <a:srgbClr val="0070C0"/>
                </a:solidFill>
                <a:cs typeface="Times New Roman" panose="02020603050405020304" pitchFamily="18" charset="0"/>
              </a:rPr>
              <a:t>публичния</a:t>
            </a:r>
            <a:r>
              <a:rPr lang="ru-RU" sz="2400" i="1" dirty="0">
                <a:solidFill>
                  <a:srgbClr val="0070C0"/>
                </a:solidFill>
                <a:cs typeface="Times New Roman" panose="02020603050405020304" pitchFamily="18" charset="0"/>
              </a:rPr>
              <a:t> </a:t>
            </a:r>
            <a:r>
              <a:rPr lang="ru-RU" sz="2400" i="1" dirty="0" err="1">
                <a:solidFill>
                  <a:srgbClr val="0070C0"/>
                </a:solidFill>
                <a:cs typeface="Times New Roman" panose="02020603050405020304" pitchFamily="18" charset="0"/>
              </a:rPr>
              <a:t>регистър</a:t>
            </a:r>
            <a:r>
              <a:rPr lang="ru-RU" sz="2400" i="1" dirty="0">
                <a:solidFill>
                  <a:srgbClr val="0070C0"/>
                </a:solidFill>
                <a:cs typeface="Times New Roman" panose="02020603050405020304" pitchFamily="18" charset="0"/>
              </a:rPr>
              <a:t> на </a:t>
            </a:r>
            <a:r>
              <a:rPr lang="ru-RU" sz="2400" i="1" dirty="0" err="1">
                <a:solidFill>
                  <a:srgbClr val="0070C0"/>
                </a:solidFill>
                <a:cs typeface="Times New Roman" panose="02020603050405020304" pitchFamily="18" charset="0"/>
              </a:rPr>
              <a:t>операторите</a:t>
            </a:r>
            <a:r>
              <a:rPr lang="ru-RU" sz="2400" i="1" dirty="0">
                <a:solidFill>
                  <a:srgbClr val="0070C0"/>
                </a:solidFill>
                <a:cs typeface="Times New Roman" panose="02020603050405020304" pitchFamily="18" charset="0"/>
              </a:rPr>
              <a:t>, </a:t>
            </a:r>
            <a:r>
              <a:rPr lang="ru-RU" sz="2400" i="1" dirty="0" err="1">
                <a:solidFill>
                  <a:srgbClr val="0070C0"/>
                </a:solidFill>
                <a:cs typeface="Times New Roman" panose="02020603050405020304" pitchFamily="18" charset="0"/>
              </a:rPr>
              <a:t>които</a:t>
            </a:r>
            <a:r>
              <a:rPr lang="ru-RU" sz="2400" i="1" dirty="0">
                <a:solidFill>
                  <a:srgbClr val="0070C0"/>
                </a:solidFill>
                <a:cs typeface="Times New Roman" panose="02020603050405020304" pitchFamily="18" charset="0"/>
              </a:rPr>
              <a:t> </a:t>
            </a:r>
            <a:r>
              <a:rPr lang="ru-RU" sz="2400" i="1" dirty="0" err="1">
                <a:solidFill>
                  <a:srgbClr val="0070C0"/>
                </a:solidFill>
                <a:cs typeface="Times New Roman" panose="02020603050405020304" pitchFamily="18" charset="0"/>
              </a:rPr>
              <a:t>извършват</a:t>
            </a:r>
            <a:r>
              <a:rPr lang="ru-RU" sz="2400" i="1" dirty="0">
                <a:solidFill>
                  <a:srgbClr val="0070C0"/>
                </a:solidFill>
                <a:cs typeface="Times New Roman" panose="02020603050405020304" pitchFamily="18" charset="0"/>
              </a:rPr>
              <a:t> </a:t>
            </a:r>
            <a:r>
              <a:rPr lang="ru-RU" sz="2400" i="1" dirty="0" err="1">
                <a:solidFill>
                  <a:srgbClr val="0070C0"/>
                </a:solidFill>
                <a:cs typeface="Times New Roman" panose="02020603050405020304" pitchFamily="18" charset="0"/>
              </a:rPr>
              <a:t>дейности</a:t>
            </a:r>
            <a:r>
              <a:rPr lang="ru-RU" sz="2400" i="1" dirty="0">
                <a:solidFill>
                  <a:srgbClr val="0070C0"/>
                </a:solidFill>
                <a:cs typeface="Times New Roman" panose="02020603050405020304" pitchFamily="18" charset="0"/>
              </a:rPr>
              <a:t> по приложение №1 </a:t>
            </a:r>
            <a:r>
              <a:rPr lang="ru-RU" sz="2400" i="1" dirty="0" err="1">
                <a:solidFill>
                  <a:srgbClr val="0070C0"/>
                </a:solidFill>
                <a:cs typeface="Times New Roman" panose="02020603050405020304" pitchFamily="18" charset="0"/>
              </a:rPr>
              <a:t>към</a:t>
            </a:r>
            <a:r>
              <a:rPr lang="ru-RU" sz="2400" i="1" dirty="0">
                <a:solidFill>
                  <a:srgbClr val="0070C0"/>
                </a:solidFill>
                <a:cs typeface="Times New Roman" panose="02020603050405020304" pitchFamily="18" charset="0"/>
              </a:rPr>
              <a:t> чл.3, т.1 от Закона </a:t>
            </a:r>
            <a:r>
              <a:rPr lang="ru-RU" sz="2400" i="1" dirty="0" err="1">
                <a:solidFill>
                  <a:srgbClr val="0070C0"/>
                </a:solidFill>
                <a:cs typeface="Times New Roman" panose="02020603050405020304" pitchFamily="18" charset="0"/>
              </a:rPr>
              <a:t>отговорността</a:t>
            </a:r>
            <a:r>
              <a:rPr lang="ru-RU" sz="2400" i="1" dirty="0">
                <a:solidFill>
                  <a:srgbClr val="0070C0"/>
                </a:solidFill>
                <a:cs typeface="Times New Roman" panose="02020603050405020304" pitchFamily="18" charset="0"/>
              </a:rPr>
              <a:t> за </a:t>
            </a:r>
            <a:r>
              <a:rPr lang="ru-RU" sz="2400" i="1" dirty="0" err="1">
                <a:solidFill>
                  <a:srgbClr val="0070C0"/>
                </a:solidFill>
                <a:cs typeface="Times New Roman" panose="02020603050405020304" pitchFamily="18" charset="0"/>
              </a:rPr>
              <a:t>предотвратяване</a:t>
            </a:r>
            <a:r>
              <a:rPr lang="ru-RU" sz="2400" i="1" dirty="0">
                <a:solidFill>
                  <a:srgbClr val="0070C0"/>
                </a:solidFill>
                <a:cs typeface="Times New Roman" panose="02020603050405020304" pitchFamily="18" charset="0"/>
              </a:rPr>
              <a:t> и </a:t>
            </a:r>
            <a:r>
              <a:rPr lang="ru-RU" sz="2400" i="1" dirty="0" err="1">
                <a:solidFill>
                  <a:srgbClr val="0070C0"/>
                </a:solidFill>
                <a:cs typeface="Times New Roman" panose="02020603050405020304" pitchFamily="18" charset="0"/>
              </a:rPr>
              <a:t>отстраняване</a:t>
            </a:r>
            <a:r>
              <a:rPr lang="ru-RU" sz="2400" i="1" dirty="0">
                <a:solidFill>
                  <a:srgbClr val="0070C0"/>
                </a:solidFill>
                <a:cs typeface="Times New Roman" panose="02020603050405020304" pitchFamily="18" charset="0"/>
              </a:rPr>
              <a:t> на </a:t>
            </a:r>
            <a:r>
              <a:rPr lang="ru-RU" sz="2400" i="1" dirty="0" err="1">
                <a:solidFill>
                  <a:srgbClr val="0070C0"/>
                </a:solidFill>
                <a:cs typeface="Times New Roman" panose="02020603050405020304" pitchFamily="18" charset="0"/>
              </a:rPr>
              <a:t>екологични</a:t>
            </a:r>
            <a:r>
              <a:rPr lang="ru-RU" sz="2400" i="1" dirty="0">
                <a:solidFill>
                  <a:srgbClr val="0070C0"/>
                </a:solidFill>
                <a:cs typeface="Times New Roman" panose="02020603050405020304" pitchFamily="18" charset="0"/>
              </a:rPr>
              <a:t> </a:t>
            </a:r>
            <a:r>
              <a:rPr lang="ru-RU" sz="2400" i="1" dirty="0" err="1" smtClean="0">
                <a:solidFill>
                  <a:srgbClr val="0070C0"/>
                </a:solidFill>
                <a:cs typeface="Times New Roman" panose="02020603050405020304" pitchFamily="18" charset="0"/>
              </a:rPr>
              <a:t>щети</a:t>
            </a:r>
            <a:r>
              <a:rPr lang="ru-RU" sz="2400" i="1" dirty="0" smtClean="0">
                <a:solidFill>
                  <a:srgbClr val="0070C0"/>
                </a:solidFill>
                <a:cs typeface="Times New Roman" panose="02020603050405020304" pitchFamily="18" charset="0"/>
              </a:rPr>
              <a:t>?</a:t>
            </a:r>
          </a:p>
          <a:p>
            <a:pPr marL="0" indent="0">
              <a:buNone/>
            </a:pPr>
            <a:endParaRPr lang="ru-RU" sz="2400" i="1" dirty="0">
              <a:solidFill>
                <a:srgbClr val="0070C0"/>
              </a:solidFill>
              <a:cs typeface="Times New Roman" panose="02020603050405020304" pitchFamily="18" charset="0"/>
            </a:endParaRPr>
          </a:p>
          <a:p>
            <a:pPr marL="0" indent="0" algn="just">
              <a:buNone/>
            </a:pPr>
            <a:r>
              <a:rPr lang="bg-BG" sz="2000" b="1" i="1" u="sng" dirty="0" smtClean="0">
                <a:solidFill>
                  <a:srgbClr val="0070C0"/>
                </a:solidFill>
              </a:rPr>
              <a:t>Отстраняване </a:t>
            </a:r>
            <a:r>
              <a:rPr lang="bg-BG" sz="2000" b="1" i="1" u="sng" dirty="0">
                <a:solidFill>
                  <a:srgbClr val="0070C0"/>
                </a:solidFill>
              </a:rPr>
              <a:t>на </a:t>
            </a:r>
            <a:r>
              <a:rPr lang="bg-BG" sz="2000" b="1" i="1" u="sng" dirty="0">
                <a:solidFill>
                  <a:srgbClr val="7030A0"/>
                </a:solidFill>
              </a:rPr>
              <a:t>противоречие</a:t>
            </a:r>
            <a:r>
              <a:rPr lang="bg-BG" sz="2000" b="1" i="1" dirty="0">
                <a:solidFill>
                  <a:srgbClr val="7030A0"/>
                </a:solidFill>
              </a:rPr>
              <a:t> </a:t>
            </a:r>
            <a:r>
              <a:rPr lang="bg-BG" sz="2000" i="1" dirty="0">
                <a:solidFill>
                  <a:srgbClr val="7030A0"/>
                </a:solidFill>
              </a:rPr>
              <a:t>между чл.15, ал.1 от ЗОПОЕЩ </a:t>
            </a:r>
            <a:r>
              <a:rPr lang="bg-BG" sz="2000" i="1" dirty="0">
                <a:solidFill>
                  <a:srgbClr val="0070C0"/>
                </a:solidFill>
              </a:rPr>
              <a:t>и </a:t>
            </a:r>
            <a:r>
              <a:rPr lang="bg-BG" sz="2000" i="1" dirty="0">
                <a:solidFill>
                  <a:srgbClr val="7030A0"/>
                </a:solidFill>
              </a:rPr>
              <a:t>чл.2, ал.1 от </a:t>
            </a:r>
            <a:r>
              <a:rPr lang="bg-BG" sz="2000" i="1" dirty="0" smtClean="0">
                <a:solidFill>
                  <a:srgbClr val="7030A0"/>
                </a:solidFill>
              </a:rPr>
              <a:t>Наредбата. </a:t>
            </a:r>
            <a:endParaRPr lang="ru-RU" sz="2000" i="1" dirty="0">
              <a:solidFill>
                <a:srgbClr val="7030A0"/>
              </a:solidFill>
              <a:cs typeface="Times New Roman" panose="02020603050405020304" pitchFamily="18" charset="0"/>
            </a:endParaRPr>
          </a:p>
          <a:p>
            <a:pPr algn="just"/>
            <a:endParaRPr lang="en-US" sz="2000" dirty="0">
              <a:solidFill>
                <a:srgbClr val="0070C0"/>
              </a:solidFill>
            </a:endParaRPr>
          </a:p>
        </p:txBody>
      </p:sp>
    </p:spTree>
    <p:extLst>
      <p:ext uri="{BB962C8B-B14F-4D97-AF65-F5344CB8AC3E}">
        <p14:creationId xmlns:p14="http://schemas.microsoft.com/office/powerpoint/2010/main" val="2754959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177866" cy="1975556"/>
          </a:xfrm>
        </p:spPr>
        <p:txBody>
          <a:bodyPr>
            <a:noAutofit/>
          </a:bodyPr>
          <a:lstStyle/>
          <a:p>
            <a:r>
              <a:rPr lang="bg-BG" sz="2000" i="1" dirty="0">
                <a:solidFill>
                  <a:srgbClr val="0070C0"/>
                </a:solidFill>
              </a:rPr>
              <a:t>Съгласно разпоредбата на чл.</a:t>
            </a:r>
            <a:r>
              <a:rPr lang="en-US" sz="2000" i="1" dirty="0">
                <a:solidFill>
                  <a:srgbClr val="0070C0"/>
                </a:solidFill>
              </a:rPr>
              <a:t> 15 </a:t>
            </a:r>
            <a:r>
              <a:rPr lang="en-US" sz="2000" i="1" dirty="0" err="1">
                <a:solidFill>
                  <a:srgbClr val="0070C0"/>
                </a:solidFill>
              </a:rPr>
              <a:t>от</a:t>
            </a:r>
            <a:r>
              <a:rPr lang="en-US" sz="2000" i="1" dirty="0">
                <a:solidFill>
                  <a:srgbClr val="0070C0"/>
                </a:solidFill>
              </a:rPr>
              <a:t> </a:t>
            </a:r>
            <a:r>
              <a:rPr lang="bg-BG" sz="2000" i="1" dirty="0" smtClean="0">
                <a:solidFill>
                  <a:srgbClr val="0070C0"/>
                </a:solidFill>
              </a:rPr>
              <a:t>ЗОПОЕЩ,</a:t>
            </a:r>
            <a:r>
              <a:rPr lang="bg-BG" sz="2000" i="1" dirty="0" smtClean="0">
                <a:solidFill>
                  <a:srgbClr val="7030A0"/>
                </a:solidFill>
              </a:rPr>
              <a:t> ми</a:t>
            </a:r>
            <a:r>
              <a:rPr lang="en-US" sz="2000" i="1" dirty="0" err="1" smtClean="0">
                <a:solidFill>
                  <a:srgbClr val="7030A0"/>
                </a:solidFill>
              </a:rPr>
              <a:t>нистърът</a:t>
            </a:r>
            <a:r>
              <a:rPr lang="en-US" sz="2000" i="1" dirty="0" smtClean="0">
                <a:solidFill>
                  <a:srgbClr val="7030A0"/>
                </a:solidFill>
              </a:rPr>
              <a:t> </a:t>
            </a:r>
            <a:r>
              <a:rPr lang="en-US" sz="2000" i="1" dirty="0" err="1">
                <a:solidFill>
                  <a:srgbClr val="7030A0"/>
                </a:solidFill>
              </a:rPr>
              <a:t>на</a:t>
            </a:r>
            <a:r>
              <a:rPr lang="en-US" sz="2000" i="1" dirty="0">
                <a:solidFill>
                  <a:srgbClr val="7030A0"/>
                </a:solidFill>
              </a:rPr>
              <a:t> </a:t>
            </a:r>
            <a:r>
              <a:rPr lang="en-US" sz="2000" i="1" dirty="0" err="1">
                <a:solidFill>
                  <a:srgbClr val="7030A0"/>
                </a:solidFill>
              </a:rPr>
              <a:t>околната</a:t>
            </a:r>
            <a:r>
              <a:rPr lang="en-US" sz="2000" i="1" dirty="0">
                <a:solidFill>
                  <a:srgbClr val="7030A0"/>
                </a:solidFill>
              </a:rPr>
              <a:t> </a:t>
            </a:r>
            <a:r>
              <a:rPr lang="en-US" sz="2000" i="1" dirty="0" err="1">
                <a:solidFill>
                  <a:srgbClr val="7030A0"/>
                </a:solidFill>
              </a:rPr>
              <a:t>среда</a:t>
            </a:r>
            <a:r>
              <a:rPr lang="en-US" sz="2000" i="1" dirty="0">
                <a:solidFill>
                  <a:srgbClr val="7030A0"/>
                </a:solidFill>
              </a:rPr>
              <a:t> и </a:t>
            </a:r>
            <a:r>
              <a:rPr lang="en-US" sz="2000" i="1" dirty="0" err="1">
                <a:solidFill>
                  <a:srgbClr val="7030A0"/>
                </a:solidFill>
              </a:rPr>
              <a:t>водите</a:t>
            </a:r>
            <a:r>
              <a:rPr lang="bg-BG" sz="2000" i="1" dirty="0">
                <a:solidFill>
                  <a:srgbClr val="7030A0"/>
                </a:solidFill>
              </a:rPr>
              <a:t> е този, който</a:t>
            </a:r>
            <a:r>
              <a:rPr lang="en-US" sz="2000" i="1" dirty="0">
                <a:solidFill>
                  <a:srgbClr val="7030A0"/>
                </a:solidFill>
              </a:rPr>
              <a:t> </a:t>
            </a:r>
            <a:r>
              <a:rPr lang="en-US" sz="2000" i="1" dirty="0" err="1">
                <a:solidFill>
                  <a:srgbClr val="7030A0"/>
                </a:solidFill>
              </a:rPr>
              <a:t>създава</a:t>
            </a:r>
            <a:r>
              <a:rPr lang="en-US" sz="2000" i="1" dirty="0">
                <a:solidFill>
                  <a:srgbClr val="7030A0"/>
                </a:solidFill>
              </a:rPr>
              <a:t> и </a:t>
            </a:r>
            <a:r>
              <a:rPr lang="en-US" sz="2000" i="1" dirty="0" err="1">
                <a:solidFill>
                  <a:srgbClr val="7030A0"/>
                </a:solidFill>
              </a:rPr>
              <a:t>поддържа</a:t>
            </a:r>
            <a:r>
              <a:rPr lang="en-US" sz="2000" i="1" dirty="0">
                <a:solidFill>
                  <a:srgbClr val="7030A0"/>
                </a:solidFill>
              </a:rPr>
              <a:t> </a:t>
            </a:r>
            <a:r>
              <a:rPr lang="en-US" sz="2000" i="1" dirty="0" err="1">
                <a:solidFill>
                  <a:srgbClr val="7030A0"/>
                </a:solidFill>
              </a:rPr>
              <a:t>публичен</a:t>
            </a:r>
            <a:r>
              <a:rPr lang="en-US" sz="2000" i="1" dirty="0">
                <a:solidFill>
                  <a:srgbClr val="7030A0"/>
                </a:solidFill>
              </a:rPr>
              <a:t> </a:t>
            </a:r>
            <a:r>
              <a:rPr lang="en-US" sz="2000" i="1" dirty="0" err="1">
                <a:solidFill>
                  <a:srgbClr val="7030A0"/>
                </a:solidFill>
              </a:rPr>
              <a:t>регистър</a:t>
            </a:r>
            <a:r>
              <a:rPr lang="en-US" sz="2000" i="1" dirty="0">
                <a:solidFill>
                  <a:srgbClr val="7030A0"/>
                </a:solidFill>
              </a:rPr>
              <a:t> </a:t>
            </a:r>
            <a:r>
              <a:rPr lang="en-US" sz="2000" i="1" dirty="0" err="1">
                <a:solidFill>
                  <a:srgbClr val="7030A0"/>
                </a:solidFill>
              </a:rPr>
              <a:t>на</a:t>
            </a:r>
            <a:r>
              <a:rPr lang="en-US" sz="2000" i="1" dirty="0">
                <a:solidFill>
                  <a:srgbClr val="7030A0"/>
                </a:solidFill>
              </a:rPr>
              <a:t> </a:t>
            </a:r>
            <a:r>
              <a:rPr lang="en-US" sz="2000" i="1" dirty="0" err="1">
                <a:solidFill>
                  <a:srgbClr val="7030A0"/>
                </a:solidFill>
              </a:rPr>
              <a:t>операторите</a:t>
            </a:r>
            <a:r>
              <a:rPr lang="en-US" sz="2000" i="1" dirty="0">
                <a:solidFill>
                  <a:srgbClr val="0070C0"/>
                </a:solidFill>
              </a:rPr>
              <a:t>, </a:t>
            </a:r>
            <a:r>
              <a:rPr lang="en-US" sz="2000" i="1" dirty="0" err="1">
                <a:solidFill>
                  <a:srgbClr val="0070C0"/>
                </a:solidFill>
              </a:rPr>
              <a:t>които</a:t>
            </a:r>
            <a:r>
              <a:rPr lang="en-US" sz="2000" i="1" dirty="0">
                <a:solidFill>
                  <a:srgbClr val="0070C0"/>
                </a:solidFill>
              </a:rPr>
              <a:t> </a:t>
            </a:r>
            <a:r>
              <a:rPr lang="en-US" sz="2000" i="1" dirty="0" err="1">
                <a:solidFill>
                  <a:srgbClr val="0070C0"/>
                </a:solidFill>
              </a:rPr>
              <a:t>извършват</a:t>
            </a:r>
            <a:r>
              <a:rPr lang="en-US" sz="2000" i="1" dirty="0">
                <a:solidFill>
                  <a:srgbClr val="0070C0"/>
                </a:solidFill>
              </a:rPr>
              <a:t> </a:t>
            </a:r>
            <a:r>
              <a:rPr lang="en-US" sz="2000" i="1" dirty="0" err="1">
                <a:solidFill>
                  <a:srgbClr val="0070C0"/>
                </a:solidFill>
              </a:rPr>
              <a:t>дейности</a:t>
            </a:r>
            <a:r>
              <a:rPr lang="en-US" sz="2000" i="1" dirty="0">
                <a:solidFill>
                  <a:srgbClr val="0070C0"/>
                </a:solidFill>
              </a:rPr>
              <a:t> </a:t>
            </a:r>
            <a:r>
              <a:rPr lang="en-US" sz="2000" i="1" dirty="0" err="1">
                <a:solidFill>
                  <a:srgbClr val="0070C0"/>
                </a:solidFill>
              </a:rPr>
              <a:t>по</a:t>
            </a:r>
            <a:r>
              <a:rPr lang="en-US" sz="2000" i="1" dirty="0">
                <a:solidFill>
                  <a:srgbClr val="0070C0"/>
                </a:solidFill>
              </a:rPr>
              <a:t> </a:t>
            </a:r>
            <a:r>
              <a:rPr lang="en-US" sz="2000" i="1" dirty="0" err="1">
                <a:solidFill>
                  <a:srgbClr val="0070C0"/>
                </a:solidFill>
              </a:rPr>
              <a:t>приложение</a:t>
            </a:r>
            <a:r>
              <a:rPr lang="en-US" sz="2000" i="1" dirty="0">
                <a:solidFill>
                  <a:srgbClr val="0070C0"/>
                </a:solidFill>
              </a:rPr>
              <a:t> № 1</a:t>
            </a:r>
            <a:r>
              <a:rPr lang="bg-BG" sz="2000" i="1" dirty="0">
                <a:solidFill>
                  <a:srgbClr val="0070C0"/>
                </a:solidFill>
              </a:rPr>
              <a:t> от закона</a:t>
            </a:r>
            <a:r>
              <a:rPr lang="en-US" sz="2000" i="1" dirty="0">
                <a:solidFill>
                  <a:srgbClr val="0070C0"/>
                </a:solidFill>
              </a:rPr>
              <a:t>.</a:t>
            </a:r>
            <a:r>
              <a:rPr lang="bg-BG" sz="2000" i="1" dirty="0">
                <a:solidFill>
                  <a:srgbClr val="0070C0"/>
                </a:solidFill>
              </a:rPr>
              <a:t> </a:t>
            </a:r>
            <a:r>
              <a:rPr lang="bg-BG" sz="2000" i="1" dirty="0" smtClean="0">
                <a:solidFill>
                  <a:srgbClr val="0070C0"/>
                </a:solidFill>
              </a:rPr>
              <a:t/>
            </a:r>
            <a:br>
              <a:rPr lang="bg-BG" sz="2000" i="1" dirty="0" smtClean="0">
                <a:solidFill>
                  <a:srgbClr val="0070C0"/>
                </a:solidFill>
              </a:rPr>
            </a:br>
            <a:r>
              <a:rPr lang="bg-BG" sz="2000" i="1" dirty="0" smtClean="0">
                <a:solidFill>
                  <a:srgbClr val="0070C0"/>
                </a:solidFill>
              </a:rPr>
              <a:t/>
            </a:r>
            <a:br>
              <a:rPr lang="bg-BG" sz="2000" i="1" dirty="0" smtClean="0">
                <a:solidFill>
                  <a:srgbClr val="0070C0"/>
                </a:solidFill>
              </a:rPr>
            </a:br>
            <a:r>
              <a:rPr lang="bg-BG" sz="2000" b="1" i="1" dirty="0" smtClean="0">
                <a:solidFill>
                  <a:srgbClr val="0070C0"/>
                </a:solidFill>
              </a:rPr>
              <a:t>Посочената </a:t>
            </a:r>
            <a:r>
              <a:rPr lang="bg-BG" sz="2000" b="1" i="1" dirty="0">
                <a:solidFill>
                  <a:srgbClr val="0070C0"/>
                </a:solidFill>
              </a:rPr>
              <a:t>правна норма </a:t>
            </a:r>
            <a:r>
              <a:rPr lang="bg-BG" sz="2000" b="1" i="1" dirty="0">
                <a:solidFill>
                  <a:srgbClr val="7030A0"/>
                </a:solidFill>
              </a:rPr>
              <a:t>не предвижда възможността министърът да делегира това свое задължение. </a:t>
            </a:r>
            <a:endParaRPr lang="en-US" sz="2000" b="1" i="1" dirty="0">
              <a:solidFill>
                <a:srgbClr val="7030A0"/>
              </a:solidFill>
            </a:endParaRPr>
          </a:p>
        </p:txBody>
      </p:sp>
      <p:sp>
        <p:nvSpPr>
          <p:cNvPr id="3" name="Content Placeholder 2"/>
          <p:cNvSpPr>
            <a:spLocks noGrp="1"/>
          </p:cNvSpPr>
          <p:nvPr>
            <p:ph idx="1"/>
          </p:nvPr>
        </p:nvSpPr>
        <p:spPr>
          <a:xfrm>
            <a:off x="677334" y="3002844"/>
            <a:ext cx="9177866" cy="3038518"/>
          </a:xfrm>
        </p:spPr>
        <p:txBody>
          <a:bodyPr>
            <a:normAutofit/>
          </a:bodyPr>
          <a:lstStyle/>
          <a:p>
            <a:r>
              <a:rPr lang="bg-BG" sz="2000" i="1" dirty="0" smtClean="0">
                <a:solidFill>
                  <a:srgbClr val="0070C0"/>
                </a:solidFill>
              </a:rPr>
              <a:t>с чл</a:t>
            </a:r>
            <a:r>
              <a:rPr lang="bg-BG" sz="2000" i="1" dirty="0">
                <a:solidFill>
                  <a:srgbClr val="0070C0"/>
                </a:solidFill>
              </a:rPr>
              <a:t>. 2, ал. 1 от  </a:t>
            </a:r>
            <a:r>
              <a:rPr lang="bg-BG" sz="2000" i="1" dirty="0" smtClean="0">
                <a:solidFill>
                  <a:srgbClr val="0070C0"/>
                </a:solidFill>
              </a:rPr>
              <a:t>Наредбата </a:t>
            </a:r>
            <a:r>
              <a:rPr lang="ru-RU" sz="2000" i="1" dirty="0">
                <a:solidFill>
                  <a:srgbClr val="0070C0"/>
                </a:solidFill>
              </a:rPr>
              <a:t>за </a:t>
            </a:r>
            <a:r>
              <a:rPr lang="ru-RU" sz="2000" i="1" dirty="0" err="1">
                <a:solidFill>
                  <a:srgbClr val="0070C0"/>
                </a:solidFill>
              </a:rPr>
              <a:t>публичния</a:t>
            </a:r>
            <a:r>
              <a:rPr lang="ru-RU" sz="2000" i="1" dirty="0">
                <a:solidFill>
                  <a:srgbClr val="0070C0"/>
                </a:solidFill>
              </a:rPr>
              <a:t> </a:t>
            </a:r>
            <a:r>
              <a:rPr lang="ru-RU" sz="2000" i="1" dirty="0" err="1">
                <a:solidFill>
                  <a:srgbClr val="0070C0"/>
                </a:solidFill>
              </a:rPr>
              <a:t>регистър</a:t>
            </a:r>
            <a:r>
              <a:rPr lang="ru-RU" sz="2000" i="1" dirty="0">
                <a:solidFill>
                  <a:srgbClr val="0070C0"/>
                </a:solidFill>
              </a:rPr>
              <a:t> </a:t>
            </a:r>
            <a:r>
              <a:rPr lang="bg-BG" sz="2000" i="1" dirty="0" smtClean="0">
                <a:solidFill>
                  <a:srgbClr val="0070C0"/>
                </a:solidFill>
              </a:rPr>
              <a:t>от ЗОПОЕЩ е </a:t>
            </a:r>
            <a:r>
              <a:rPr lang="bg-BG" sz="2000" i="1" dirty="0">
                <a:solidFill>
                  <a:srgbClr val="0070C0"/>
                </a:solidFill>
              </a:rPr>
              <a:t>предвидено, че </a:t>
            </a:r>
            <a:r>
              <a:rPr lang="bg-BG" sz="2000" i="1" dirty="0">
                <a:solidFill>
                  <a:srgbClr val="7030A0"/>
                </a:solidFill>
              </a:rPr>
              <a:t>регистърът се </a:t>
            </a:r>
            <a:r>
              <a:rPr lang="bg-BG" sz="2000" b="1" i="1" dirty="0">
                <a:solidFill>
                  <a:srgbClr val="7030A0"/>
                </a:solidFill>
              </a:rPr>
              <a:t>води </a:t>
            </a:r>
            <a:r>
              <a:rPr lang="bg-BG" sz="2000" i="1" dirty="0">
                <a:solidFill>
                  <a:srgbClr val="0070C0"/>
                </a:solidFill>
              </a:rPr>
              <a:t>от упълномощени от министъра на околната среда и водите длъжностни </a:t>
            </a:r>
            <a:r>
              <a:rPr lang="bg-BG" sz="2000" i="1" dirty="0" smtClean="0">
                <a:solidFill>
                  <a:srgbClr val="0070C0"/>
                </a:solidFill>
              </a:rPr>
              <a:t>лица;</a:t>
            </a:r>
          </a:p>
          <a:p>
            <a:pPr lvl="1"/>
            <a:r>
              <a:rPr lang="bg-BG" sz="1800" i="1" dirty="0" smtClean="0">
                <a:solidFill>
                  <a:srgbClr val="0070C0"/>
                </a:solidFill>
              </a:rPr>
              <a:t>т.е. </a:t>
            </a:r>
            <a:r>
              <a:rPr lang="en-US" sz="1800" i="1" dirty="0" smtClean="0">
                <a:solidFill>
                  <a:srgbClr val="7030A0"/>
                </a:solidFill>
              </a:rPr>
              <a:t>с </a:t>
            </a:r>
            <a:r>
              <a:rPr lang="en-US" sz="1800" i="1" dirty="0" err="1">
                <a:solidFill>
                  <a:srgbClr val="7030A0"/>
                </a:solidFill>
              </a:rPr>
              <a:t>подзаконов</a:t>
            </a:r>
            <a:r>
              <a:rPr lang="en-US" sz="1800" i="1" dirty="0">
                <a:solidFill>
                  <a:srgbClr val="7030A0"/>
                </a:solidFill>
              </a:rPr>
              <a:t> </a:t>
            </a:r>
            <a:r>
              <a:rPr lang="en-US" sz="1800" i="1" dirty="0" err="1">
                <a:solidFill>
                  <a:srgbClr val="7030A0"/>
                </a:solidFill>
              </a:rPr>
              <a:t>акт</a:t>
            </a:r>
            <a:r>
              <a:rPr lang="en-US" sz="1800" i="1" dirty="0">
                <a:solidFill>
                  <a:srgbClr val="7030A0"/>
                </a:solidFill>
              </a:rPr>
              <a:t> </a:t>
            </a:r>
            <a:r>
              <a:rPr lang="en-US" sz="1800" i="1" dirty="0" err="1">
                <a:solidFill>
                  <a:srgbClr val="7030A0"/>
                </a:solidFill>
              </a:rPr>
              <a:t>да</a:t>
            </a:r>
            <a:r>
              <a:rPr lang="en-US" sz="1800" i="1" dirty="0">
                <a:solidFill>
                  <a:srgbClr val="7030A0"/>
                </a:solidFill>
              </a:rPr>
              <a:t> </a:t>
            </a:r>
            <a:r>
              <a:rPr lang="bg-BG" sz="1800" i="1" dirty="0">
                <a:solidFill>
                  <a:srgbClr val="7030A0"/>
                </a:solidFill>
              </a:rPr>
              <a:t>се делегират правомощия, които по закон не подлежат на </a:t>
            </a:r>
            <a:r>
              <a:rPr lang="bg-BG" sz="1800" i="1" dirty="0" smtClean="0">
                <a:solidFill>
                  <a:srgbClr val="7030A0"/>
                </a:solidFill>
              </a:rPr>
              <a:t>делегиране</a:t>
            </a:r>
            <a:r>
              <a:rPr lang="bg-BG" sz="1800" i="1" dirty="0">
                <a:solidFill>
                  <a:srgbClr val="7030A0"/>
                </a:solidFill>
              </a:rPr>
              <a:t>;</a:t>
            </a:r>
            <a:endParaRPr lang="bg-BG" sz="1800" i="1" dirty="0" smtClean="0">
              <a:solidFill>
                <a:srgbClr val="7030A0"/>
              </a:solidFill>
            </a:endParaRPr>
          </a:p>
          <a:p>
            <a:r>
              <a:rPr lang="bg-BG" sz="2000" i="1" dirty="0">
                <a:solidFill>
                  <a:srgbClr val="7030A0"/>
                </a:solidFill>
              </a:rPr>
              <a:t>п</a:t>
            </a:r>
            <a:r>
              <a:rPr lang="en-US" sz="2000" i="1" dirty="0" err="1" smtClean="0">
                <a:solidFill>
                  <a:srgbClr val="7030A0"/>
                </a:solidFill>
              </a:rPr>
              <a:t>редоставената</a:t>
            </a:r>
            <a:r>
              <a:rPr lang="en-US" sz="2000" i="1" dirty="0" smtClean="0">
                <a:solidFill>
                  <a:srgbClr val="7030A0"/>
                </a:solidFill>
              </a:rPr>
              <a:t> </a:t>
            </a:r>
            <a:r>
              <a:rPr lang="en-US" sz="2000" i="1" dirty="0" err="1">
                <a:solidFill>
                  <a:srgbClr val="7030A0"/>
                </a:solidFill>
              </a:rPr>
              <a:t>по</a:t>
            </a:r>
            <a:r>
              <a:rPr lang="en-US" sz="2000" i="1" dirty="0">
                <a:solidFill>
                  <a:srgbClr val="7030A0"/>
                </a:solidFill>
              </a:rPr>
              <a:t> </a:t>
            </a:r>
            <a:r>
              <a:rPr lang="en-US" sz="2000" i="1" dirty="0" err="1">
                <a:solidFill>
                  <a:srgbClr val="7030A0"/>
                </a:solidFill>
              </a:rPr>
              <a:t>закона</a:t>
            </a:r>
            <a:r>
              <a:rPr lang="en-US" sz="2000" i="1" dirty="0">
                <a:solidFill>
                  <a:srgbClr val="7030A0"/>
                </a:solidFill>
              </a:rPr>
              <a:t> </a:t>
            </a:r>
            <a:r>
              <a:rPr lang="en-US" sz="2000" i="1" dirty="0" err="1">
                <a:solidFill>
                  <a:srgbClr val="7030A0"/>
                </a:solidFill>
              </a:rPr>
              <a:t>компетентност</a:t>
            </a:r>
            <a:r>
              <a:rPr lang="en-US" sz="2000" i="1" dirty="0">
                <a:solidFill>
                  <a:srgbClr val="7030A0"/>
                </a:solidFill>
              </a:rPr>
              <a:t> </a:t>
            </a:r>
            <a:r>
              <a:rPr lang="en-US" sz="2000" i="1" dirty="0" err="1">
                <a:solidFill>
                  <a:srgbClr val="7030A0"/>
                </a:solidFill>
              </a:rPr>
              <a:t>не</a:t>
            </a:r>
            <a:r>
              <a:rPr lang="en-US" sz="2000" i="1" dirty="0">
                <a:solidFill>
                  <a:srgbClr val="7030A0"/>
                </a:solidFill>
              </a:rPr>
              <a:t> </a:t>
            </a:r>
            <a:r>
              <a:rPr lang="en-US" sz="2000" i="1" dirty="0" err="1">
                <a:solidFill>
                  <a:srgbClr val="7030A0"/>
                </a:solidFill>
              </a:rPr>
              <a:t>може</a:t>
            </a:r>
            <a:r>
              <a:rPr lang="en-US" sz="2000" i="1" dirty="0">
                <a:solidFill>
                  <a:srgbClr val="7030A0"/>
                </a:solidFill>
              </a:rPr>
              <a:t> </a:t>
            </a:r>
            <a:r>
              <a:rPr lang="en-US" sz="2000" i="1" dirty="0" err="1">
                <a:solidFill>
                  <a:srgbClr val="7030A0"/>
                </a:solidFill>
              </a:rPr>
              <a:t>да</a:t>
            </a:r>
            <a:r>
              <a:rPr lang="en-US" sz="2000" i="1" dirty="0">
                <a:solidFill>
                  <a:srgbClr val="7030A0"/>
                </a:solidFill>
              </a:rPr>
              <a:t> </a:t>
            </a:r>
            <a:r>
              <a:rPr lang="en-US" sz="2000" i="1" dirty="0" err="1">
                <a:solidFill>
                  <a:srgbClr val="7030A0"/>
                </a:solidFill>
              </a:rPr>
              <a:t>се</a:t>
            </a:r>
            <a:r>
              <a:rPr lang="en-US" sz="2000" i="1" dirty="0">
                <a:solidFill>
                  <a:srgbClr val="7030A0"/>
                </a:solidFill>
              </a:rPr>
              <a:t> </a:t>
            </a:r>
            <a:r>
              <a:rPr lang="en-US" sz="2000" i="1" dirty="0" err="1">
                <a:solidFill>
                  <a:srgbClr val="7030A0"/>
                </a:solidFill>
              </a:rPr>
              <a:t>преотстъпва</a:t>
            </a:r>
            <a:r>
              <a:rPr lang="en-US" sz="2000" i="1" dirty="0">
                <a:solidFill>
                  <a:srgbClr val="7030A0"/>
                </a:solidFill>
              </a:rPr>
              <a:t> (</a:t>
            </a:r>
            <a:r>
              <a:rPr lang="en-US" sz="2000" i="1" dirty="0" err="1">
                <a:solidFill>
                  <a:srgbClr val="7030A0"/>
                </a:solidFill>
              </a:rPr>
              <a:t>делегира</a:t>
            </a:r>
            <a:r>
              <a:rPr lang="en-US" sz="2000" i="1" dirty="0">
                <a:solidFill>
                  <a:srgbClr val="7030A0"/>
                </a:solidFill>
              </a:rPr>
              <a:t>) </a:t>
            </a:r>
            <a:r>
              <a:rPr lang="en-US" sz="2000" i="1" dirty="0" err="1">
                <a:solidFill>
                  <a:srgbClr val="0070C0"/>
                </a:solidFill>
              </a:rPr>
              <a:t>на</a:t>
            </a:r>
            <a:r>
              <a:rPr lang="en-US" sz="2000" i="1" dirty="0">
                <a:solidFill>
                  <a:srgbClr val="0070C0"/>
                </a:solidFill>
              </a:rPr>
              <a:t> </a:t>
            </a:r>
            <a:r>
              <a:rPr lang="en-US" sz="2000" i="1" dirty="0" err="1">
                <a:solidFill>
                  <a:srgbClr val="0070C0"/>
                </a:solidFill>
              </a:rPr>
              <a:t>други</a:t>
            </a:r>
            <a:r>
              <a:rPr lang="en-US" sz="2000" i="1" dirty="0">
                <a:solidFill>
                  <a:srgbClr val="0070C0"/>
                </a:solidFill>
              </a:rPr>
              <a:t> </a:t>
            </a:r>
            <a:r>
              <a:rPr lang="en-US" sz="2000" i="1" dirty="0" err="1">
                <a:solidFill>
                  <a:srgbClr val="0070C0"/>
                </a:solidFill>
              </a:rPr>
              <a:t>органи</a:t>
            </a:r>
            <a:r>
              <a:rPr lang="en-US" sz="2000" i="1" dirty="0">
                <a:solidFill>
                  <a:srgbClr val="0070C0"/>
                </a:solidFill>
              </a:rPr>
              <a:t> </a:t>
            </a:r>
            <a:r>
              <a:rPr lang="bg-BG" sz="2000" i="1" dirty="0">
                <a:solidFill>
                  <a:srgbClr val="0070C0"/>
                </a:solidFill>
              </a:rPr>
              <a:t>или </a:t>
            </a:r>
            <a:r>
              <a:rPr lang="bg-BG" sz="2000" i="1" dirty="0">
                <a:solidFill>
                  <a:srgbClr val="7030A0"/>
                </a:solidFill>
              </a:rPr>
              <a:t>лица </a:t>
            </a:r>
            <a:r>
              <a:rPr lang="en-US" sz="2000" i="1" dirty="0" err="1">
                <a:solidFill>
                  <a:srgbClr val="0070C0"/>
                </a:solidFill>
              </a:rPr>
              <a:t>от</a:t>
            </a:r>
            <a:r>
              <a:rPr lang="en-US" sz="2000" i="1" dirty="0">
                <a:solidFill>
                  <a:srgbClr val="0070C0"/>
                </a:solidFill>
              </a:rPr>
              <a:t> </a:t>
            </a:r>
            <a:r>
              <a:rPr lang="en-US" sz="2000" i="1" dirty="0" err="1">
                <a:solidFill>
                  <a:srgbClr val="0070C0"/>
                </a:solidFill>
              </a:rPr>
              <a:t>апарата</a:t>
            </a:r>
            <a:r>
              <a:rPr lang="en-US" sz="2000" i="1" dirty="0">
                <a:solidFill>
                  <a:srgbClr val="0070C0"/>
                </a:solidFill>
              </a:rPr>
              <a:t> </a:t>
            </a:r>
            <a:r>
              <a:rPr lang="en-US" sz="2000" i="1" dirty="0" err="1">
                <a:solidFill>
                  <a:srgbClr val="0070C0"/>
                </a:solidFill>
              </a:rPr>
              <a:t>на</a:t>
            </a:r>
            <a:r>
              <a:rPr lang="en-US" sz="2000" i="1" dirty="0">
                <a:solidFill>
                  <a:srgbClr val="0070C0"/>
                </a:solidFill>
              </a:rPr>
              <a:t> </a:t>
            </a:r>
            <a:r>
              <a:rPr lang="en-US" sz="2000" i="1" dirty="0" err="1">
                <a:solidFill>
                  <a:srgbClr val="0070C0"/>
                </a:solidFill>
              </a:rPr>
              <a:t>администрацията</a:t>
            </a:r>
            <a:r>
              <a:rPr lang="en-US" sz="2000" i="1" dirty="0">
                <a:solidFill>
                  <a:srgbClr val="0070C0"/>
                </a:solidFill>
              </a:rPr>
              <a:t> </a:t>
            </a:r>
            <a:r>
              <a:rPr lang="en-US" sz="2000" i="1" dirty="0" err="1">
                <a:solidFill>
                  <a:srgbClr val="0070C0"/>
                </a:solidFill>
              </a:rPr>
              <a:t>освен</a:t>
            </a:r>
            <a:r>
              <a:rPr lang="en-US" sz="2000" i="1" dirty="0">
                <a:solidFill>
                  <a:srgbClr val="0070C0"/>
                </a:solidFill>
              </a:rPr>
              <a:t> в </a:t>
            </a:r>
            <a:r>
              <a:rPr lang="en-US" sz="2000" i="1" dirty="0" err="1">
                <a:solidFill>
                  <a:srgbClr val="0070C0"/>
                </a:solidFill>
              </a:rPr>
              <a:t>изрично</a:t>
            </a:r>
            <a:r>
              <a:rPr lang="en-US" sz="2000" i="1" dirty="0">
                <a:solidFill>
                  <a:srgbClr val="0070C0"/>
                </a:solidFill>
              </a:rPr>
              <a:t> </a:t>
            </a:r>
            <a:r>
              <a:rPr lang="en-US" sz="2000" i="1" dirty="0" err="1">
                <a:solidFill>
                  <a:srgbClr val="0070C0"/>
                </a:solidFill>
              </a:rPr>
              <a:t>предвидени</a:t>
            </a:r>
            <a:r>
              <a:rPr lang="en-US" sz="2000" i="1" dirty="0">
                <a:solidFill>
                  <a:srgbClr val="0070C0"/>
                </a:solidFill>
              </a:rPr>
              <a:t> в </a:t>
            </a:r>
            <a:r>
              <a:rPr lang="en-US" sz="2000" i="1" dirty="0" err="1">
                <a:solidFill>
                  <a:srgbClr val="0070C0"/>
                </a:solidFill>
              </a:rPr>
              <a:t>правната</a:t>
            </a:r>
            <a:r>
              <a:rPr lang="en-US" sz="2000" i="1" dirty="0">
                <a:solidFill>
                  <a:srgbClr val="0070C0"/>
                </a:solidFill>
              </a:rPr>
              <a:t> </a:t>
            </a:r>
            <a:r>
              <a:rPr lang="en-US" sz="2000" i="1" dirty="0" err="1">
                <a:solidFill>
                  <a:srgbClr val="0070C0"/>
                </a:solidFill>
              </a:rPr>
              <a:t>норма</a:t>
            </a:r>
            <a:r>
              <a:rPr lang="en-US" sz="2000" i="1" dirty="0">
                <a:solidFill>
                  <a:srgbClr val="0070C0"/>
                </a:solidFill>
              </a:rPr>
              <a:t> </a:t>
            </a:r>
            <a:r>
              <a:rPr lang="en-US" sz="2000" i="1" dirty="0" err="1" smtClean="0">
                <a:solidFill>
                  <a:srgbClr val="0070C0"/>
                </a:solidFill>
              </a:rPr>
              <a:t>случаи</a:t>
            </a:r>
            <a:r>
              <a:rPr lang="bg-BG" sz="2000" i="1" dirty="0" smtClean="0">
                <a:solidFill>
                  <a:srgbClr val="0070C0"/>
                </a:solidFill>
              </a:rPr>
              <a:t> </a:t>
            </a:r>
            <a:r>
              <a:rPr lang="en-US" sz="2000" i="1" dirty="0" smtClean="0">
                <a:solidFill>
                  <a:srgbClr val="0070C0"/>
                </a:solidFill>
              </a:rPr>
              <a:t>(</a:t>
            </a:r>
            <a:r>
              <a:rPr lang="bg-BG" sz="2000" i="1" dirty="0" smtClean="0">
                <a:solidFill>
                  <a:srgbClr val="7030A0"/>
                </a:solidFill>
              </a:rPr>
              <a:t>становище</a:t>
            </a:r>
            <a:r>
              <a:rPr lang="en-US" sz="2000" i="1" dirty="0" smtClean="0">
                <a:solidFill>
                  <a:srgbClr val="0070C0"/>
                </a:solidFill>
              </a:rPr>
              <a:t>)</a:t>
            </a:r>
            <a:r>
              <a:rPr lang="bg-BG" sz="2000" i="1" dirty="0" smtClean="0">
                <a:solidFill>
                  <a:srgbClr val="0070C0"/>
                </a:solidFill>
              </a:rPr>
              <a:t>. </a:t>
            </a:r>
            <a:endParaRPr lang="en-US" sz="2000" i="1" dirty="0">
              <a:solidFill>
                <a:srgbClr val="0070C0"/>
              </a:solidFill>
            </a:endParaRPr>
          </a:p>
        </p:txBody>
      </p:sp>
    </p:spTree>
    <p:extLst>
      <p:ext uri="{BB962C8B-B14F-4D97-AF65-F5344CB8AC3E}">
        <p14:creationId xmlns:p14="http://schemas.microsoft.com/office/powerpoint/2010/main" val="634703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52000" cy="1196622"/>
          </a:xfrm>
        </p:spPr>
        <p:txBody>
          <a:bodyPr>
            <a:normAutofit/>
          </a:bodyPr>
          <a:lstStyle/>
          <a:p>
            <a:pPr algn="just"/>
            <a:r>
              <a:rPr lang="bg-BG" sz="2200" b="1" i="1" u="sng" dirty="0" smtClean="0">
                <a:solidFill>
                  <a:srgbClr val="7030A0"/>
                </a:solidFill>
              </a:rPr>
              <a:t>Даване </a:t>
            </a:r>
            <a:r>
              <a:rPr lang="bg-BG" sz="2200" b="1" i="1" u="sng" dirty="0">
                <a:solidFill>
                  <a:srgbClr val="7030A0"/>
                </a:solidFill>
              </a:rPr>
              <a:t>на указания</a:t>
            </a:r>
            <a:r>
              <a:rPr lang="bg-BG" sz="2200" b="1" i="1" dirty="0">
                <a:solidFill>
                  <a:srgbClr val="7030A0"/>
                </a:solidFill>
              </a:rPr>
              <a:t>, </a:t>
            </a:r>
            <a:r>
              <a:rPr lang="bg-BG" sz="2200" i="1" dirty="0">
                <a:solidFill>
                  <a:srgbClr val="0070C0"/>
                </a:solidFill>
              </a:rPr>
              <a:t>съобразно </a:t>
            </a:r>
            <a:r>
              <a:rPr lang="bg-BG" sz="2200" i="1" dirty="0" smtClean="0">
                <a:solidFill>
                  <a:srgbClr val="0070C0"/>
                </a:solidFill>
              </a:rPr>
              <a:t>чл.6, ал.3 </a:t>
            </a:r>
            <a:r>
              <a:rPr lang="bg-BG" sz="2200" i="1" dirty="0">
                <a:solidFill>
                  <a:srgbClr val="0070C0"/>
                </a:solidFill>
              </a:rPr>
              <a:t>от </a:t>
            </a:r>
            <a:r>
              <a:rPr lang="bg-BG" sz="2200" i="1" dirty="0" smtClean="0">
                <a:solidFill>
                  <a:srgbClr val="0070C0"/>
                </a:solidFill>
              </a:rPr>
              <a:t>Наредбата. </a:t>
            </a:r>
            <a:r>
              <a:rPr lang="bg-BG" sz="2200" i="1" dirty="0">
                <a:solidFill>
                  <a:srgbClr val="0070C0"/>
                </a:solidFill>
              </a:rPr>
              <a:t>Липса на регламентация относно оправомощаване на лица от министъра на околната среда и </a:t>
            </a:r>
            <a:r>
              <a:rPr lang="bg-BG" sz="2200" i="1" dirty="0" smtClean="0">
                <a:solidFill>
                  <a:srgbClr val="0070C0"/>
                </a:solidFill>
              </a:rPr>
              <a:t>водите. </a:t>
            </a:r>
            <a:endParaRPr lang="en-US" sz="2200" i="1" dirty="0">
              <a:solidFill>
                <a:srgbClr val="0070C0"/>
              </a:solidFill>
            </a:endParaRPr>
          </a:p>
        </p:txBody>
      </p:sp>
      <p:sp>
        <p:nvSpPr>
          <p:cNvPr id="3" name="Content Placeholder 2"/>
          <p:cNvSpPr>
            <a:spLocks noGrp="1"/>
          </p:cNvSpPr>
          <p:nvPr>
            <p:ph idx="1"/>
          </p:nvPr>
        </p:nvSpPr>
        <p:spPr>
          <a:xfrm>
            <a:off x="677333" y="1975555"/>
            <a:ext cx="9776177" cy="5720645"/>
          </a:xfrm>
        </p:spPr>
        <p:txBody>
          <a:bodyPr>
            <a:noAutofit/>
          </a:bodyPr>
          <a:lstStyle/>
          <a:p>
            <a:pPr lvl="0" algn="just"/>
            <a:r>
              <a:rPr lang="bg-BG" sz="2000" i="1" dirty="0" smtClean="0">
                <a:solidFill>
                  <a:srgbClr val="0070C0"/>
                </a:solidFill>
              </a:rPr>
              <a:t>В </a:t>
            </a:r>
            <a:r>
              <a:rPr lang="bg-BG" sz="2000" i="1" dirty="0">
                <a:solidFill>
                  <a:srgbClr val="0070C0"/>
                </a:solidFill>
              </a:rPr>
              <a:t>случай, че е налице </a:t>
            </a:r>
            <a:r>
              <a:rPr lang="bg-BG" sz="2000" i="1" dirty="0">
                <a:solidFill>
                  <a:srgbClr val="7030A0"/>
                </a:solidFill>
              </a:rPr>
              <a:t>непълнота в предоставената информация </a:t>
            </a:r>
            <a:r>
              <a:rPr lang="bg-BG" sz="2000" i="1" dirty="0">
                <a:solidFill>
                  <a:srgbClr val="0070C0"/>
                </a:solidFill>
              </a:rPr>
              <a:t>за вписване в регистъра по ЗОПОЕЩ от лицата по чл.16 и чл.17 от ЗОПОЕЩ,  съгласно чл.6, ал.3 от Наредбата, </a:t>
            </a:r>
            <a:r>
              <a:rPr lang="bg-BG" sz="2000" i="1" dirty="0">
                <a:solidFill>
                  <a:srgbClr val="7030A0"/>
                </a:solidFill>
              </a:rPr>
              <a:t>длъжностните лица по чл.2 от Наредбата дават писмени указания </a:t>
            </a:r>
            <a:r>
              <a:rPr lang="bg-BG" sz="2000" i="1" dirty="0">
                <a:solidFill>
                  <a:srgbClr val="0070C0"/>
                </a:solidFill>
              </a:rPr>
              <a:t>с посочване на срок за отстраняване на </a:t>
            </a:r>
            <a:r>
              <a:rPr lang="bg-BG" sz="2000" i="1" dirty="0" err="1">
                <a:solidFill>
                  <a:srgbClr val="0070C0"/>
                </a:solidFill>
              </a:rPr>
              <a:t>непълнотите</a:t>
            </a:r>
            <a:r>
              <a:rPr lang="bg-BG" sz="2000" i="1" dirty="0">
                <a:solidFill>
                  <a:srgbClr val="0070C0"/>
                </a:solidFill>
              </a:rPr>
              <a:t> в информацията; </a:t>
            </a:r>
          </a:p>
          <a:p>
            <a:pPr lvl="1" algn="just"/>
            <a:r>
              <a:rPr lang="bg-BG" sz="2000" i="1" dirty="0">
                <a:solidFill>
                  <a:srgbClr val="7030A0"/>
                </a:solidFill>
              </a:rPr>
              <a:t>Предвид</a:t>
            </a:r>
            <a:r>
              <a:rPr lang="bg-BG" sz="2000" i="1" dirty="0">
                <a:solidFill>
                  <a:srgbClr val="0070C0"/>
                </a:solidFill>
              </a:rPr>
              <a:t>, че министърът на околната среда и водите е упълномощил лица с </a:t>
            </a:r>
            <a:r>
              <a:rPr lang="bg-BG" sz="2000" i="1" dirty="0">
                <a:solidFill>
                  <a:srgbClr val="7030A0"/>
                </a:solidFill>
              </a:rPr>
              <a:t>експертна длъжност за водене на регистъра</a:t>
            </a:r>
            <a:r>
              <a:rPr lang="bg-BG" sz="2000" i="1" dirty="0">
                <a:solidFill>
                  <a:srgbClr val="0070C0"/>
                </a:solidFill>
              </a:rPr>
              <a:t>, възникна необходимост от регламентиране на </a:t>
            </a:r>
            <a:r>
              <a:rPr lang="bg-BG" sz="2000" i="1" dirty="0">
                <a:solidFill>
                  <a:srgbClr val="7030A0"/>
                </a:solidFill>
              </a:rPr>
              <a:t>упълномощаване на лица от министъра на околната среда и водите за даване на указания</a:t>
            </a:r>
            <a:r>
              <a:rPr lang="bg-BG" sz="2000" i="1" dirty="0">
                <a:solidFill>
                  <a:srgbClr val="0070C0"/>
                </a:solidFill>
              </a:rPr>
              <a:t>, съобразно чл.6, ал.3 от Наредбата, различни от лицата по чл.2, ал.1 от Наредбата, водещи регистъра; </a:t>
            </a:r>
          </a:p>
          <a:p>
            <a:pPr lvl="2" algn="just"/>
            <a:r>
              <a:rPr lang="bg-BG" sz="2000" i="1" dirty="0">
                <a:solidFill>
                  <a:srgbClr val="0070C0"/>
                </a:solidFill>
              </a:rPr>
              <a:t>Преди промяната на акта, указанията по чл.6, ал.3 от Наредбата се даваха само от министъра на околната среда и водите</a:t>
            </a:r>
            <a:r>
              <a:rPr lang="bg-BG" sz="2000" i="1" dirty="0" smtClean="0">
                <a:solidFill>
                  <a:srgbClr val="0070C0"/>
                </a:solidFill>
              </a:rPr>
              <a:t>. </a:t>
            </a:r>
            <a:endParaRPr lang="en-US" sz="2000" dirty="0"/>
          </a:p>
        </p:txBody>
      </p:sp>
    </p:spTree>
    <p:extLst>
      <p:ext uri="{BB962C8B-B14F-4D97-AF65-F5344CB8AC3E}">
        <p14:creationId xmlns:p14="http://schemas.microsoft.com/office/powerpoint/2010/main" val="1480569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561688" cy="1320800"/>
          </a:xfrm>
        </p:spPr>
        <p:txBody>
          <a:bodyPr>
            <a:normAutofit/>
          </a:bodyPr>
          <a:lstStyle/>
          <a:p>
            <a:pPr algn="just"/>
            <a:r>
              <a:rPr lang="bg-BG" sz="2200" i="1" dirty="0" smtClean="0">
                <a:solidFill>
                  <a:srgbClr val="0070C0"/>
                </a:solidFill>
                <a:latin typeface="+mn-lt"/>
              </a:rPr>
              <a:t>Начин на </a:t>
            </a:r>
            <a:r>
              <a:rPr lang="bg-BG" sz="2200" b="1" i="1" u="sng" dirty="0" smtClean="0">
                <a:solidFill>
                  <a:srgbClr val="7030A0"/>
                </a:solidFill>
                <a:latin typeface="+mn-lt"/>
              </a:rPr>
              <a:t>депозиране и вида на декларация за достоверност на данните </a:t>
            </a:r>
            <a:r>
              <a:rPr lang="bg-BG" sz="2200" i="1" dirty="0" smtClean="0">
                <a:solidFill>
                  <a:srgbClr val="0070C0"/>
                </a:solidFill>
                <a:latin typeface="+mn-lt"/>
              </a:rPr>
              <a:t>по чл.6, ал.4 от Наредбата от операторите по чл.17 от ЗОПОЕЩ:</a:t>
            </a:r>
            <a:endParaRPr lang="en-US" sz="2200" i="1" dirty="0">
              <a:solidFill>
                <a:srgbClr val="0070C0"/>
              </a:solidFill>
              <a:latin typeface="+mn-lt"/>
            </a:endParaRPr>
          </a:p>
        </p:txBody>
      </p:sp>
      <p:sp>
        <p:nvSpPr>
          <p:cNvPr id="3" name="Content Placeholder 2"/>
          <p:cNvSpPr>
            <a:spLocks noGrp="1"/>
          </p:cNvSpPr>
          <p:nvPr>
            <p:ph idx="1"/>
          </p:nvPr>
        </p:nvSpPr>
        <p:spPr>
          <a:xfrm>
            <a:off x="677334" y="2371725"/>
            <a:ext cx="9561688" cy="3669637"/>
          </a:xfrm>
        </p:spPr>
        <p:txBody>
          <a:bodyPr>
            <a:noAutofit/>
          </a:bodyPr>
          <a:lstStyle/>
          <a:p>
            <a:pPr algn="just">
              <a:lnSpc>
                <a:spcPct val="115000"/>
              </a:lnSpc>
              <a:tabLst>
                <a:tab pos="248285" algn="l"/>
                <a:tab pos="571500" algn="l"/>
              </a:tabLst>
            </a:pPr>
            <a:r>
              <a:rPr lang="bg-BG" i="1" dirty="0" smtClean="0">
                <a:solidFill>
                  <a:srgbClr val="7030A0"/>
                </a:solidFill>
              </a:rPr>
              <a:t>Няма </a:t>
            </a:r>
            <a:r>
              <a:rPr lang="bg-BG" i="1" dirty="0">
                <a:solidFill>
                  <a:srgbClr val="7030A0"/>
                </a:solidFill>
              </a:rPr>
              <a:t>изрична регламентация в Наредбата относно начина </a:t>
            </a:r>
            <a:r>
              <a:rPr lang="bg-BG" i="1" dirty="0">
                <a:solidFill>
                  <a:srgbClr val="0070C0"/>
                </a:solidFill>
              </a:rPr>
              <a:t>на депозиране и вида на декларация за достоверност на данните по чл.6, ал.4 от Наредбата от операторите по чл.17 от ЗОПОЕЩ, респ. </a:t>
            </a:r>
            <a:r>
              <a:rPr lang="bg-BG" i="1" dirty="0">
                <a:solidFill>
                  <a:srgbClr val="7030A0"/>
                </a:solidFill>
              </a:rPr>
              <a:t>възможността за подаването й в електронна форма </a:t>
            </a:r>
            <a:r>
              <a:rPr lang="bg-BG" i="1" dirty="0">
                <a:solidFill>
                  <a:srgbClr val="0070C0"/>
                </a:solidFill>
              </a:rPr>
              <a:t>при условията и реда на Закона за електронния документ и електронните удостоверителни услуги </a:t>
            </a:r>
            <a:r>
              <a:rPr lang="en-US" i="1" dirty="0">
                <a:solidFill>
                  <a:srgbClr val="0070C0"/>
                </a:solidFill>
              </a:rPr>
              <a:t>(</a:t>
            </a:r>
            <a:r>
              <a:rPr lang="bg-BG" i="1" dirty="0">
                <a:solidFill>
                  <a:srgbClr val="0070C0"/>
                </a:solidFill>
              </a:rPr>
              <a:t>ЗЕДЕУУ</a:t>
            </a:r>
            <a:r>
              <a:rPr lang="en-US" i="1" dirty="0">
                <a:solidFill>
                  <a:srgbClr val="0070C0"/>
                </a:solidFill>
              </a:rPr>
              <a:t>)</a:t>
            </a:r>
            <a:r>
              <a:rPr lang="bg-BG" i="1" dirty="0" smtClean="0">
                <a:solidFill>
                  <a:srgbClr val="0070C0"/>
                </a:solidFill>
              </a:rPr>
              <a:t>;</a:t>
            </a:r>
          </a:p>
          <a:p>
            <a:pPr algn="just">
              <a:lnSpc>
                <a:spcPct val="115000"/>
              </a:lnSpc>
              <a:tabLst>
                <a:tab pos="248285" algn="l"/>
                <a:tab pos="571500" algn="l"/>
              </a:tabLst>
            </a:pPr>
            <a:r>
              <a:rPr lang="bg-BG" i="1" dirty="0">
                <a:solidFill>
                  <a:srgbClr val="0070C0"/>
                </a:solidFill>
              </a:rPr>
              <a:t>В регламентираните с §3. от ПЗР на Наредбата </a:t>
            </a:r>
            <a:r>
              <a:rPr lang="bg-BG" i="1" dirty="0" smtClean="0">
                <a:solidFill>
                  <a:srgbClr val="7030A0"/>
                </a:solidFill>
              </a:rPr>
              <a:t>Указания</a:t>
            </a:r>
            <a:r>
              <a:rPr lang="bg-BG" i="1" dirty="0">
                <a:solidFill>
                  <a:srgbClr val="7030A0"/>
                </a:solidFill>
              </a:rPr>
              <a:t>, </a:t>
            </a:r>
            <a:r>
              <a:rPr lang="bg-BG" i="1" dirty="0">
                <a:solidFill>
                  <a:srgbClr val="0070C0"/>
                </a:solidFill>
              </a:rPr>
              <a:t>възможността за подаването й е </a:t>
            </a:r>
            <a:r>
              <a:rPr lang="bg-BG" i="1" dirty="0">
                <a:solidFill>
                  <a:srgbClr val="7030A0"/>
                </a:solidFill>
              </a:rPr>
              <a:t>само на хартиен носител, </a:t>
            </a:r>
            <a:r>
              <a:rPr lang="bg-BG" i="1" dirty="0">
                <a:solidFill>
                  <a:srgbClr val="0070C0"/>
                </a:solidFill>
              </a:rPr>
              <a:t>но не и в електронна форма при условията и реда на ЗЕДЕУУ, </a:t>
            </a:r>
            <a:r>
              <a:rPr lang="bg-BG" b="1" i="1" dirty="0">
                <a:solidFill>
                  <a:srgbClr val="7030A0"/>
                </a:solidFill>
              </a:rPr>
              <a:t>спазвайки принципите на Общия регламент относно защитата на личните </a:t>
            </a:r>
            <a:r>
              <a:rPr lang="bg-BG" b="1" i="1" dirty="0" smtClean="0">
                <a:solidFill>
                  <a:srgbClr val="7030A0"/>
                </a:solidFill>
              </a:rPr>
              <a:t>данни.</a:t>
            </a:r>
            <a:endParaRPr lang="en-US" sz="2400" b="1" i="1" dirty="0">
              <a:solidFill>
                <a:srgbClr val="7030A0"/>
              </a:solidFill>
            </a:endParaRPr>
          </a:p>
        </p:txBody>
      </p:sp>
    </p:spTree>
    <p:extLst>
      <p:ext uri="{BB962C8B-B14F-4D97-AF65-F5344CB8AC3E}">
        <p14:creationId xmlns:p14="http://schemas.microsoft.com/office/powerpoint/2010/main" val="3371069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4" y="327378"/>
            <a:ext cx="9889067" cy="2330098"/>
          </a:xfrm>
        </p:spPr>
        <p:txBody>
          <a:bodyPr>
            <a:normAutofit fontScale="90000"/>
          </a:bodyPr>
          <a:lstStyle/>
          <a:p>
            <a:pPr indent="457200">
              <a:spcAft>
                <a:spcPts val="0"/>
              </a:spcAft>
            </a:pPr>
            <a:r>
              <a:rPr lang="bg-BG" sz="2200" i="1" dirty="0" smtClean="0">
                <a:solidFill>
                  <a:srgbClr val="0070C0"/>
                </a:solidFill>
                <a:latin typeface="Trebuchet MS" panose="020B0603020202020204" pitchFamily="34" charset="0"/>
                <a:ea typeface="Times New Roman" panose="02020603050405020304" pitchFamily="18" charset="0"/>
              </a:rPr>
              <a:t>Възпрепятстване </a:t>
            </a:r>
            <a:r>
              <a:rPr lang="bg-BG" sz="2200" i="1" dirty="0">
                <a:solidFill>
                  <a:srgbClr val="0070C0"/>
                </a:solidFill>
                <a:latin typeface="Trebuchet MS" panose="020B0603020202020204" pitchFamily="34" charset="0"/>
                <a:ea typeface="Times New Roman" panose="02020603050405020304" pitchFamily="18" charset="0"/>
              </a:rPr>
              <a:t>изпълнението на задълженията на длъжностните лица по чл.2, ал.1 от Наредбата, предвид разпоредбата за </a:t>
            </a:r>
            <a:r>
              <a:rPr lang="bg-BG" sz="2200" i="1" dirty="0">
                <a:solidFill>
                  <a:srgbClr val="7030A0"/>
                </a:solidFill>
                <a:latin typeface="Trebuchet MS" panose="020B0603020202020204" pitchFamily="34" charset="0"/>
                <a:ea typeface="Times New Roman" panose="02020603050405020304" pitchFamily="18" charset="0"/>
              </a:rPr>
              <a:t>предоставяне от органите на изпълнителната власт по чл.16 от ЗОПОЕЩ само на интернет адреса, </a:t>
            </a:r>
            <a:r>
              <a:rPr lang="bg-BG" sz="2200" i="1" dirty="0">
                <a:solidFill>
                  <a:srgbClr val="0070C0"/>
                </a:solidFill>
                <a:latin typeface="Trebuchet MS" panose="020B0603020202020204" pitchFamily="34" charset="0"/>
                <a:ea typeface="Times New Roman" panose="02020603050405020304" pitchFamily="18" charset="0"/>
              </a:rPr>
              <a:t>на който е налична информацията по чл.4 от Наредбата, съгласно чл.7, ал.1 от същата, респ. </a:t>
            </a:r>
            <a:r>
              <a:rPr lang="bg-BG" sz="2200" i="1" dirty="0">
                <a:solidFill>
                  <a:srgbClr val="7030A0"/>
                </a:solidFill>
                <a:latin typeface="Trebuchet MS" panose="020B0603020202020204" pitchFamily="34" charset="0"/>
                <a:ea typeface="Times New Roman" panose="02020603050405020304" pitchFamily="18" charset="0"/>
              </a:rPr>
              <a:t>разпоредбата за </a:t>
            </a:r>
            <a:r>
              <a:rPr lang="bg-BG" sz="2200" i="1" dirty="0" err="1">
                <a:solidFill>
                  <a:srgbClr val="7030A0"/>
                </a:solidFill>
                <a:latin typeface="Trebuchet MS" panose="020B0603020202020204" pitchFamily="34" charset="0"/>
                <a:ea typeface="Times New Roman" panose="02020603050405020304" pitchFamily="18" charset="0"/>
              </a:rPr>
              <a:t>неуведомяване</a:t>
            </a:r>
            <a:r>
              <a:rPr lang="bg-BG" sz="2200" i="1" dirty="0">
                <a:solidFill>
                  <a:srgbClr val="7030A0"/>
                </a:solidFill>
                <a:latin typeface="Trebuchet MS" panose="020B0603020202020204" pitchFamily="34" charset="0"/>
                <a:ea typeface="Times New Roman" panose="02020603050405020304" pitchFamily="18" charset="0"/>
              </a:rPr>
              <a:t> по чл.8, ал.1 от </a:t>
            </a:r>
            <a:r>
              <a:rPr lang="bg-BG" sz="2200" i="1" dirty="0" smtClean="0">
                <a:solidFill>
                  <a:srgbClr val="7030A0"/>
                </a:solidFill>
                <a:latin typeface="Trebuchet MS" panose="020B0603020202020204" pitchFamily="34" charset="0"/>
                <a:ea typeface="Times New Roman" panose="02020603050405020304" pitchFamily="18" charset="0"/>
              </a:rPr>
              <a:t>Наредбата:</a:t>
            </a:r>
            <a:r>
              <a:rPr lang="bg-BG" sz="2700" i="1" dirty="0" smtClean="0">
                <a:solidFill>
                  <a:srgbClr val="0070C0"/>
                </a:solidFill>
                <a:latin typeface="Times New Roman" panose="02020603050405020304" pitchFamily="18" charset="0"/>
                <a:ea typeface="Times New Roman" panose="02020603050405020304" pitchFamily="18" charset="0"/>
              </a:rPr>
              <a:t/>
            </a:r>
            <a:br>
              <a:rPr lang="bg-BG" sz="2700" i="1" dirty="0" smtClean="0">
                <a:solidFill>
                  <a:srgbClr val="0070C0"/>
                </a:solidFill>
                <a:latin typeface="Times New Roman" panose="02020603050405020304" pitchFamily="18" charset="0"/>
                <a:ea typeface="Times New Roman" panose="02020603050405020304" pitchFamily="18" charset="0"/>
              </a:rPr>
            </a:br>
            <a:r>
              <a:rPr lang="en-US" sz="1600" dirty="0" smtClean="0">
                <a:latin typeface="Times New Roman" panose="02020603050405020304" pitchFamily="18" charset="0"/>
                <a:ea typeface="Times New Roman" panose="02020603050405020304" pitchFamily="18" charset="0"/>
              </a:rPr>
              <a:t/>
            </a:r>
            <a:br>
              <a:rPr lang="en-US" sz="1600" dirty="0" smtClean="0">
                <a:latin typeface="Times New Roman" panose="02020603050405020304" pitchFamily="18" charset="0"/>
                <a:ea typeface="Times New Roman" panose="02020603050405020304" pitchFamily="18" charset="0"/>
              </a:rPr>
            </a:br>
            <a:endParaRPr lang="en-US" sz="2400" dirty="0"/>
          </a:p>
        </p:txBody>
      </p:sp>
      <p:sp>
        <p:nvSpPr>
          <p:cNvPr id="3" name="Content Placeholder 2"/>
          <p:cNvSpPr>
            <a:spLocks noGrp="1"/>
          </p:cNvSpPr>
          <p:nvPr>
            <p:ph idx="1"/>
          </p:nvPr>
        </p:nvSpPr>
        <p:spPr>
          <a:xfrm>
            <a:off x="406401" y="2575034"/>
            <a:ext cx="10058400" cy="4130565"/>
          </a:xfrm>
        </p:spPr>
        <p:txBody>
          <a:bodyPr>
            <a:noAutofit/>
          </a:bodyPr>
          <a:lstStyle/>
          <a:p>
            <a:pPr algn="just">
              <a:lnSpc>
                <a:spcPct val="115000"/>
              </a:lnSpc>
              <a:tabLst>
                <a:tab pos="257810" algn="l"/>
                <a:tab pos="571500" algn="l"/>
              </a:tabLst>
            </a:pPr>
            <a:r>
              <a:rPr lang="bg-BG" sz="2000" i="1" dirty="0">
                <a:solidFill>
                  <a:srgbClr val="0070C0"/>
                </a:solidFill>
                <a:ea typeface="Times New Roman" panose="02020603050405020304" pitchFamily="18" charset="0"/>
                <a:cs typeface="Times New Roman" panose="02020603050405020304" pitchFamily="18" charset="0"/>
              </a:rPr>
              <a:t>Предоставянето от </a:t>
            </a:r>
            <a:r>
              <a:rPr lang="bg-BG" sz="2000" i="1" dirty="0" smtClean="0">
                <a:solidFill>
                  <a:srgbClr val="0070C0"/>
                </a:solidFill>
                <a:ea typeface="Times New Roman" panose="02020603050405020304" pitchFamily="18" charset="0"/>
                <a:cs typeface="Times New Roman" panose="02020603050405020304" pitchFamily="18" charset="0"/>
              </a:rPr>
              <a:t>лицата по </a:t>
            </a:r>
            <a:r>
              <a:rPr lang="bg-BG" sz="2000" i="1" dirty="0">
                <a:solidFill>
                  <a:srgbClr val="0070C0"/>
                </a:solidFill>
                <a:ea typeface="Times New Roman" panose="02020603050405020304" pitchFamily="18" charset="0"/>
                <a:cs typeface="Times New Roman" panose="02020603050405020304" pitchFamily="18" charset="0"/>
              </a:rPr>
              <a:t>чл.16 от ЗОПОЕЩ само на интернет адреса, на който е налична информацията по чл.4 от </a:t>
            </a:r>
            <a:r>
              <a:rPr lang="bg-BG" sz="2000" i="1" dirty="0" smtClean="0">
                <a:solidFill>
                  <a:srgbClr val="0070C0"/>
                </a:solidFill>
                <a:ea typeface="Times New Roman" panose="02020603050405020304" pitchFamily="18" charset="0"/>
                <a:cs typeface="Times New Roman" panose="02020603050405020304" pitchFamily="18" charset="0"/>
              </a:rPr>
              <a:t>Наредбата, респ</a:t>
            </a:r>
            <a:r>
              <a:rPr lang="bg-BG" sz="2000" i="1" dirty="0">
                <a:solidFill>
                  <a:srgbClr val="0070C0"/>
                </a:solidFill>
                <a:ea typeface="Times New Roman" panose="02020603050405020304" pitchFamily="18" charset="0"/>
                <a:cs typeface="Times New Roman" panose="02020603050405020304" pitchFamily="18" charset="0"/>
              </a:rPr>
              <a:t>. разпоредбата за </a:t>
            </a:r>
            <a:r>
              <a:rPr lang="bg-BG" sz="2000" i="1" dirty="0" err="1">
                <a:solidFill>
                  <a:srgbClr val="0070C0"/>
                </a:solidFill>
                <a:ea typeface="Times New Roman" panose="02020603050405020304" pitchFamily="18" charset="0"/>
                <a:cs typeface="Times New Roman" panose="02020603050405020304" pitchFamily="18" charset="0"/>
              </a:rPr>
              <a:t>неуведомяване</a:t>
            </a:r>
            <a:r>
              <a:rPr lang="bg-BG" sz="2000" i="1" dirty="0">
                <a:solidFill>
                  <a:srgbClr val="0070C0"/>
                </a:solidFill>
                <a:ea typeface="Times New Roman" panose="02020603050405020304" pitchFamily="18" charset="0"/>
                <a:cs typeface="Times New Roman" panose="02020603050405020304" pitchFamily="18" charset="0"/>
              </a:rPr>
              <a:t> по чл.8, ал.1 от Наредбата, </a:t>
            </a:r>
            <a:r>
              <a:rPr lang="bg-BG" sz="2000" i="1" dirty="0">
                <a:solidFill>
                  <a:srgbClr val="7030A0"/>
                </a:solidFill>
                <a:ea typeface="Times New Roman" panose="02020603050405020304" pitchFamily="18" charset="0"/>
                <a:cs typeface="Times New Roman" panose="02020603050405020304" pitchFamily="18" charset="0"/>
              </a:rPr>
              <a:t>не дава възможност за изпълнение на задълженията на длъжностните лица по чл.2, ал.1 от Наредбата </a:t>
            </a:r>
            <a:r>
              <a:rPr lang="bg-BG" sz="2000" i="1" dirty="0">
                <a:solidFill>
                  <a:srgbClr val="0070C0"/>
                </a:solidFill>
                <a:ea typeface="Times New Roman" panose="02020603050405020304" pitchFamily="18" charset="0"/>
                <a:cs typeface="Times New Roman" panose="02020603050405020304" pitchFamily="18" charset="0"/>
              </a:rPr>
              <a:t>и на органите на изпълнителната власт по чл.16 от </a:t>
            </a:r>
            <a:r>
              <a:rPr lang="bg-BG" sz="2000" i="1" dirty="0" smtClean="0">
                <a:solidFill>
                  <a:srgbClr val="0070C0"/>
                </a:solidFill>
                <a:ea typeface="Times New Roman" panose="02020603050405020304" pitchFamily="18" charset="0"/>
                <a:cs typeface="Times New Roman" panose="02020603050405020304" pitchFamily="18" charset="0"/>
              </a:rPr>
              <a:t>ЗОПОЕЩ.</a:t>
            </a:r>
          </a:p>
          <a:p>
            <a:pPr algn="just">
              <a:lnSpc>
                <a:spcPct val="115000"/>
              </a:lnSpc>
              <a:tabLst>
                <a:tab pos="257810" algn="l"/>
                <a:tab pos="571500" algn="l"/>
              </a:tabLst>
            </a:pPr>
            <a:r>
              <a:rPr lang="bg-BG" sz="2000" i="1" dirty="0" smtClean="0">
                <a:solidFill>
                  <a:srgbClr val="7030A0"/>
                </a:solidFill>
                <a:ea typeface="Times New Roman" panose="02020603050405020304" pitchFamily="18" charset="0"/>
                <a:cs typeface="Times New Roman" panose="02020603050405020304" pitchFamily="18" charset="0"/>
              </a:rPr>
              <a:t>Необходима е </a:t>
            </a:r>
            <a:r>
              <a:rPr lang="bg-BG" sz="2000" i="1" dirty="0">
                <a:solidFill>
                  <a:srgbClr val="7030A0"/>
                </a:solidFill>
                <a:ea typeface="Times New Roman" panose="02020603050405020304" pitchFamily="18" charset="0"/>
                <a:cs typeface="Times New Roman" panose="02020603050405020304" pitchFamily="18" charset="0"/>
              </a:rPr>
              <a:t>налична взаимовръзка </a:t>
            </a:r>
            <a:r>
              <a:rPr lang="bg-BG" sz="2000" i="1" dirty="0">
                <a:solidFill>
                  <a:srgbClr val="0070C0"/>
                </a:solidFill>
                <a:ea typeface="Times New Roman" panose="02020603050405020304" pitchFamily="18" charset="0"/>
                <a:cs typeface="Times New Roman" panose="02020603050405020304" pitchFamily="18" charset="0"/>
              </a:rPr>
              <a:t>между информационната система  за управление и поддръжка на публичния регистър </a:t>
            </a:r>
            <a:r>
              <a:rPr lang="en-US" sz="2000" i="1" dirty="0">
                <a:solidFill>
                  <a:srgbClr val="0070C0"/>
                </a:solidFill>
                <a:ea typeface="Times New Roman" panose="02020603050405020304" pitchFamily="18" charset="0"/>
                <a:cs typeface="Times New Roman" panose="02020603050405020304" pitchFamily="18" charset="0"/>
              </a:rPr>
              <a:t>(</a:t>
            </a:r>
            <a:r>
              <a:rPr lang="bg-BG" sz="2000" i="1" dirty="0">
                <a:solidFill>
                  <a:srgbClr val="0070C0"/>
                </a:solidFill>
                <a:ea typeface="Times New Roman" panose="02020603050405020304" pitchFamily="18" charset="0"/>
                <a:cs typeface="Times New Roman" panose="02020603050405020304" pitchFamily="18" charset="0"/>
              </a:rPr>
              <a:t>ИСУППР</a:t>
            </a:r>
            <a:r>
              <a:rPr lang="en-US" sz="2000" i="1" dirty="0">
                <a:solidFill>
                  <a:srgbClr val="0070C0"/>
                </a:solidFill>
                <a:ea typeface="Times New Roman" panose="02020603050405020304" pitchFamily="18" charset="0"/>
                <a:cs typeface="Times New Roman" panose="02020603050405020304" pitchFamily="18" charset="0"/>
              </a:rPr>
              <a:t>)</a:t>
            </a:r>
            <a:r>
              <a:rPr lang="bg-BG" sz="2000" i="1" dirty="0">
                <a:solidFill>
                  <a:srgbClr val="0070C0"/>
                </a:solidFill>
                <a:ea typeface="Times New Roman" panose="02020603050405020304" pitchFamily="18" charset="0"/>
                <a:cs typeface="Times New Roman" panose="02020603050405020304" pitchFamily="18" charset="0"/>
              </a:rPr>
              <a:t> по ЗОПОЕЩ със съответната информационна система на органите на изпълнителната власт по чл.16 от </a:t>
            </a:r>
            <a:r>
              <a:rPr lang="bg-BG" sz="2000" i="1" dirty="0" smtClean="0">
                <a:solidFill>
                  <a:srgbClr val="0070C0"/>
                </a:solidFill>
                <a:ea typeface="Times New Roman" panose="02020603050405020304" pitchFamily="18" charset="0"/>
                <a:cs typeface="Times New Roman" panose="02020603050405020304" pitchFamily="18" charset="0"/>
              </a:rPr>
              <a:t>ЗОПОЕЩ</a:t>
            </a:r>
            <a:r>
              <a:rPr lang="bg-BG" sz="2000" i="1" dirty="0">
                <a:solidFill>
                  <a:srgbClr val="0070C0"/>
                </a:solidFill>
                <a:ea typeface="Times New Roman" panose="02020603050405020304" pitchFamily="18" charset="0"/>
                <a:cs typeface="Times New Roman" panose="02020603050405020304" pitchFamily="18" charset="0"/>
              </a:rPr>
              <a:t>.</a:t>
            </a:r>
            <a:endParaRPr lang="en-US" sz="2000" i="1" dirty="0">
              <a:solidFill>
                <a:srgbClr val="0070C0"/>
              </a:solidFill>
            </a:endParaRPr>
          </a:p>
        </p:txBody>
      </p:sp>
    </p:spTree>
    <p:extLst>
      <p:ext uri="{BB962C8B-B14F-4D97-AF65-F5344CB8AC3E}">
        <p14:creationId xmlns:p14="http://schemas.microsoft.com/office/powerpoint/2010/main" val="2024260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843</TotalTime>
  <Words>2559</Words>
  <Application>Microsoft Office PowerPoint</Application>
  <PresentationFormat>Widescreen</PresentationFormat>
  <Paragraphs>168</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Courier New</vt:lpstr>
      <vt:lpstr>Times New Roman</vt:lpstr>
      <vt:lpstr>Trebuchet MS</vt:lpstr>
      <vt:lpstr>Wingdings 3</vt:lpstr>
      <vt:lpstr>Facet</vt:lpstr>
      <vt:lpstr>Работна среща с експерти от МОСВ, РИОСВ, БД и ДНП на тема:  „Прилагане на законодателството по екологична отговорност.  Подготовка за Втори доклад на Република България до Европейската комисия по прилагане на Директива 2004/35/ЕО относно екологичната отговорност“, 21.03.2022 г.    </vt:lpstr>
      <vt:lpstr>СЪДЪРЖАНИЕ</vt:lpstr>
      <vt:lpstr>1.1. Аргументи, обосноваващи измененията и допълненията в Наредбата за публичния регистър по ЗОПОЕЩ:</vt:lpstr>
      <vt:lpstr> </vt:lpstr>
      <vt:lpstr> </vt:lpstr>
      <vt:lpstr>Съгласно разпоредбата на чл. 15 от ЗОПОЕЩ, министърът на околната среда и водите е този, който създава и поддържа публичен регистър на операторите, които извършват дейности по приложение № 1 от закона.   Посочената правна норма не предвижда възможността министърът да делегира това свое задължение. </vt:lpstr>
      <vt:lpstr>Даване на указания, съобразно чл.6, ал.3 от Наредбата. Липса на регламентация относно оправомощаване на лица от министъра на околната среда и водите. </vt:lpstr>
      <vt:lpstr>Начин на депозиране и вида на декларация за достоверност на данните по чл.6, ал.4 от Наредбата от операторите по чл.17 от ЗОПОЕЩ:</vt:lpstr>
      <vt:lpstr>Възпрепятстване изпълнението на задълженията на длъжностните лица по чл.2, ал.1 от Наредбата, предвид разпоредбата за предоставяне от органите на изпълнителната власт по чл.16 от ЗОПОЕЩ само на интернет адреса, на който е налична информацията по чл.4 от Наредбата, съгласно чл.7, ал.1 от същата, респ. разпоредбата за неуведомяване по чл.8, ал.1 от Наредбата:  </vt:lpstr>
      <vt:lpstr>Необходимост от постигане на автоматизиран обмен на регистрови данни и информация с централни системи на електронното управление:  </vt:lpstr>
      <vt:lpstr>2. Описание на промените в Наредбата за публичния регистър по ЗОПОЕЩ: </vt:lpstr>
      <vt:lpstr> 2.3. В чл.5, т.4, в края запетаята и думите „ако е определен в съответните лицензи, разрешителни, разрешения и удостоверения за регистрация по чл.16, ал.1 и в приложение № 1 към ЗОПОЕЩ се заличават.“  </vt:lpstr>
      <vt:lpstr>2.5.  В чл.6 се създават се ал.5 и ал.6: </vt:lpstr>
      <vt:lpstr>2.6. В чл. 7 се правят следните изменения и допълнения:</vt:lpstr>
      <vt:lpstr>Създава се нова ал.2, чл.7. </vt:lpstr>
      <vt:lpstr>Приложението към чл. 6, ал. 4 от Наредбата –  </vt:lpstr>
      <vt:lpstr>Създават се Преходни и Заключителни разпоредби: </vt:lpstr>
      <vt:lpstr>Допълнително изменение на Наредбата за публичния регистър по ЗОПОЕЩ през 2021г.:</vt:lpstr>
      <vt:lpstr>3. Резултати от измененията и допълненията в Наредбата за публичния регистър по ЗОПОЕЩ:</vt:lpstr>
      <vt:lpstr>4. Целеви групи, към които са насочени резултатите: </vt:lpstr>
      <vt:lpstr>4. Целеви групи, към които са насочени резултатите:</vt:lpstr>
      <vt:lpstr>4. Целеви групи, към които са насочени резултатите:</vt:lpstr>
      <vt:lpstr>Въздействие върху микро, малки и средни предприятия (ММСП):</vt:lpstr>
      <vt:lpstr>Актуализирани Указания по прилагане на Наредбата за публичния регистър по ЗОПОЕЩ: </vt:lpstr>
      <vt:lpstr>Актуализирани Указания по прилагане на Наредбата за публичния регистър по ЗОПОЕЩ:</vt:lpstr>
      <vt:lpstr>Актуализираните Указания по прилагане на Наредбата за публичния регистър по ЗОПОЕЩ съдържат:</vt:lpstr>
      <vt:lpstr>- ИС, поддържаща публичния регистър по ЗОПОЕЩ е публикувана на интернет-страницата на МОСВ,  на ниво: Превантивна дейност/Екологична отговорност/Публичен регистър по ЗОПОЕЩ/Публичен портал за електронни услуги по ЗОПОЕЩ;  - на ниво: „Помощ“ е публикувано и Ръководство на потребителя с ИСУППР по ЗОПОЕЩ.    </vt:lpstr>
      <vt:lpstr>Справки в ИСУППР по ЗОПОЕЩ:</vt:lpstr>
      <vt:lpstr>Заключение: </vt:lpstr>
      <vt:lpstr>Благодаря за вниманието!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Работна среща (онлайн) с експерти от МОСВ, РИОСВ, БД и ДНП на тема:  „Прилагане на законодателството по екологична отговорност.  Подготовка за Втори доклад на Република България до Европейската комисия по прилагане на Директива 2004/35/ЕО относно екологичната отговорност“, 21.03.2022 г.</dc:title>
  <dc:creator>Albena Bachvarova</dc:creator>
  <cp:lastModifiedBy>Albena Bachvarova</cp:lastModifiedBy>
  <cp:revision>128</cp:revision>
  <dcterms:created xsi:type="dcterms:W3CDTF">2022-03-11T13:10:00Z</dcterms:created>
  <dcterms:modified xsi:type="dcterms:W3CDTF">2022-03-18T08:27:31Z</dcterms:modified>
</cp:coreProperties>
</file>