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74" r:id="rId8"/>
    <p:sldId id="263" r:id="rId9"/>
    <p:sldId id="264" r:id="rId10"/>
    <p:sldId id="271" r:id="rId11"/>
    <p:sldId id="272" r:id="rId12"/>
    <p:sldId id="265" r:id="rId13"/>
    <p:sldId id="266" r:id="rId14"/>
    <p:sldId id="267" r:id="rId15"/>
    <p:sldId id="268" r:id="rId16"/>
    <p:sldId id="269" r:id="rId17"/>
    <p:sldId id="270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101" y="1850315"/>
            <a:ext cx="9316123" cy="4206239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F9F9F9"/>
              </a:buClr>
              <a:defRPr/>
            </a:pPr>
            <a:r>
              <a:rPr lang="ru-RU" sz="1600" i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Работна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среща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експерти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МОСВ, РИОСВ, БД и ДНП на тема: </a:t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„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Прилагане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законодателството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по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отговорност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. </a:t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Подготовка за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Втори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доклад на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Република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България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до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Европейската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комисия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по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прилагане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Директива 2004/35/ЕО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относно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екологичната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отговорност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“, 21.03.2022 г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.</a:t>
            </a:r>
            <a:b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Албена Бъчварова </a:t>
            </a:r>
            <a:r>
              <a:rPr lang="bg-BG" sz="18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– </a:t>
            </a:r>
            <a: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главен експерт в отдел “Комплексни разрешителни и опасни вещества”, 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дирекция „Екологична оценка, оценка на въздействието върху околната среда и предотвратяване на замърсяването“</a:t>
            </a:r>
            <a:b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bg-BG" sz="1800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Министерство на околната среда и водите</a:t>
            </a:r>
            <a:r>
              <a:rPr lang="bg-BG" sz="1600" i="1" dirty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bg-BG" sz="1600" i="1" dirty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endParaRPr lang="en-US" sz="1600" i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2657139"/>
            <a:ext cx="8673427" cy="100046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endParaRPr lang="ru-RU" sz="3600" dirty="0" smtClean="0"/>
          </a:p>
          <a:p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Процедури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8000" i="1" dirty="0">
                <a:solidFill>
                  <a:schemeClr val="tx1"/>
                </a:solidFill>
                <a:latin typeface="Trebuchet MS" panose="020B0603020202020204" pitchFamily="34" charset="0"/>
              </a:rPr>
              <a:t>по Закона за </a:t>
            </a:r>
            <a:r>
              <a:rPr lang="ru-RU" sz="8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обществените</a:t>
            </a:r>
            <a:r>
              <a:rPr lang="ru-RU" sz="8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8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поръчки</a:t>
            </a:r>
            <a:r>
              <a:rPr lang="ru-RU" sz="8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за </a:t>
            </a:r>
            <a:r>
              <a:rPr lang="ru-RU" sz="8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изпълнение</a:t>
            </a:r>
            <a:r>
              <a:rPr lang="ru-RU" sz="8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8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изискванията</a:t>
            </a:r>
            <a:r>
              <a:rPr lang="ru-RU" sz="8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Закона за </a:t>
            </a:r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отговорността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за </a:t>
            </a:r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предотвратяване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и </a:t>
            </a:r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отстраняване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sz="8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8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щети</a:t>
            </a:r>
            <a:endParaRPr lang="en-US" sz="80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7882" y="335846"/>
            <a:ext cx="1108037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Trebuchet MS" panose="020B0603020202020204" pitchFamily="34" charset="0"/>
            </a:endParaRPr>
          </a:p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Постигането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общата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цел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ще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бъде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реализирано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чрез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следните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специфични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цели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съответстващи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планираните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по проекта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дейности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:</a:t>
            </a:r>
            <a:endParaRPr lang="en-US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Обезпечаване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b="1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процеса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по </a:t>
            </a:r>
            <a:r>
              <a:rPr lang="ru-RU" b="1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електронно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събиране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, обработка и </a:t>
            </a:r>
            <a:r>
              <a:rPr lang="ru-RU" b="1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докладване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информация за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случаите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непосредствена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заплаха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или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причинени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територията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Република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България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включително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информация за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комисия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по Регламент (ЕС) 2019/1010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парламент и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от 5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юни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2019 г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.;</a:t>
            </a:r>
            <a:endParaRPr lang="en-US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Осигуряване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съответствието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разработваната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ИС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с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действащото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законодателство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в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областта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екологичната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отговорност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електронното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управление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защитата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личните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данни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;</a:t>
            </a:r>
            <a:endParaRPr lang="en-US" i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Подсилване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доказателствената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база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за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прилагане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Директива 2004/35/ЕО и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улесняване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подаването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данни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по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прилагане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същата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до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комисия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;</a:t>
            </a:r>
            <a:endParaRPr lang="en-US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По-добра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оценка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ефикасността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ефективността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съгласуваността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добавената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стойност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националното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законодателство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законодателството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ЕС по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въпросите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отговорност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</a:t>
            </a:r>
            <a:r>
              <a:rPr lang="bg-BG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сигурена</a:t>
            </a:r>
            <a:r>
              <a:rPr lang="bg-BG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bg-BG" i="1" dirty="0">
                <a:solidFill>
                  <a:srgbClr val="002060"/>
                </a:solidFill>
                <a:latin typeface="Trebuchet MS" panose="020B0603020202020204" pitchFamily="34" charset="0"/>
              </a:rPr>
              <a:t>възможност ИС по чл.7 от ЗОПОЕЩ да има връзка с ИС на ЕК</a:t>
            </a:r>
            <a:r>
              <a:rPr lang="bg-BG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/„национален фиш с данни по прилагане на Директива 2004/35/ЕО“/други ИС в Република България, както и възможност за последващо разширяване на функционалността на ИС по чл.7 от ЗОПОЕЩ по отношение на представяне на информация на ЕК.</a:t>
            </a:r>
            <a:endParaRPr lang="en-US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388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97" y="1086522"/>
            <a:ext cx="4141695" cy="5325035"/>
          </a:xfrm>
        </p:spPr>
        <p:txBody>
          <a:bodyPr>
            <a:normAutofit/>
          </a:bodyPr>
          <a:lstStyle/>
          <a:p>
            <a:pPr algn="l"/>
            <a:r>
              <a:rPr lang="bg-BG" sz="2000" i="1" dirty="0">
                <a:solidFill>
                  <a:srgbClr val="002060"/>
                </a:solidFill>
                <a:latin typeface="Trebuchet MS" panose="020B0603020202020204" pitchFamily="34" charset="0"/>
              </a:rPr>
              <a:t>Анализът</a:t>
            </a:r>
            <a:r>
              <a:rPr lang="bg-BG" sz="2000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bg-BG" sz="1600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нормативните изисквания и за извършване на </a:t>
            </a:r>
            <a:r>
              <a:rPr lang="bg-BG" sz="1600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реинженеринг</a:t>
            </a:r>
            <a:r>
              <a:rPr lang="bg-BG" sz="1600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процесите по събиране, обработване и докладване на информация за случаи на непосредствена заплаха за екологични щети или на причинени екологични щети, включително информация за Европейската комисия по Регламент (ЕС) 2019/1010 на Европейския парламент и на Съвета от 5 юни 2019 г., който подход трябва да е релевантен към предмета на поръчката  </a:t>
            </a:r>
            <a:r>
              <a:rPr lang="bg-BG" sz="16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ще включи:</a:t>
            </a:r>
            <a:r>
              <a:rPr lang="bg-BG" sz="1600" dirty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bg-BG" sz="1600" dirty="0">
                <a:solidFill>
                  <a:srgbClr val="002060"/>
                </a:solidFill>
                <a:latin typeface="Trebuchet MS" panose="020B0603020202020204" pitchFamily="34" charset="0"/>
              </a:rPr>
            </a:br>
            <a:endParaRPr lang="en-US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478297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ъдържание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софтуерния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продукт (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информационната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система) -  кои от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данните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първични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 кои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вторични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кои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данни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се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използват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от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повече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от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една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администрация и др., 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-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възможните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източници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информацията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 начините за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нейното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осигуряване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endParaRPr lang="ru-RU" b="1" i="1" dirty="0" smtClean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-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компетентните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органи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по чл. 6 от ЗОПОЕЩ и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техните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роли в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процеса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по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събиране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обработване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подаване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релевантната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информация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към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софтуерния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продукт (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информационната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 система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).</a:t>
            </a:r>
            <a:endParaRPr lang="en-US" b="1" i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296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2973364" cy="2456442"/>
          </a:xfrm>
        </p:spPr>
        <p:txBody>
          <a:bodyPr>
            <a:normAutofit/>
          </a:bodyPr>
          <a:lstStyle/>
          <a:p>
            <a:r>
              <a:rPr lang="bg-BG" sz="28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ОП по чл. 34 от ЗОПОЕЩ</a:t>
            </a:r>
            <a:endParaRPr lang="en-US" sz="2800" i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939" y="430306"/>
            <a:ext cx="7594899" cy="6271708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2. ОП: 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„</a:t>
            </a:r>
            <a:r>
              <a:rPr lang="ru-RU" sz="2600" b="1" dirty="0" err="1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Изготвяне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на доклад за </a:t>
            </a:r>
            <a:r>
              <a:rPr lang="ru-RU" sz="2600" b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определяне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b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оздравителните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мерки (по </a:t>
            </a:r>
            <a:r>
              <a:rPr lang="ru-RU" sz="2600" b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реда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чл.34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 Закона за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отговорността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предотвратяване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отстраняване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- ЗОПОЕЩ),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във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връзка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със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случай на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причинени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неизвестен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извършител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р. </a:t>
            </a:r>
            <a:r>
              <a:rPr lang="ru-RU" sz="2600" b="1" dirty="0" err="1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Марица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който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компетентен орган е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министъра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околната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среда и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водите“;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</a:t>
            </a:r>
            <a:r>
              <a:rPr lang="ru-RU" sz="2600" i="1" dirty="0" err="1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искане</a:t>
            </a:r>
            <a:r>
              <a:rPr lang="ru-RU" sz="26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от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Асоциация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парковете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в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България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по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реда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чл.47 от ЗОПОЕЩ 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(с приложен доклад: „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Хидробиологична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оценка и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екологично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състояние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засегнатия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участък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река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Марица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след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залповото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токсично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замърсяване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25.01.2020г.“),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въз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основа на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което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бяха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предприети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действия по 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процедурата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по глава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четвърта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Искане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sz="2600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предприемане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действия на </a:t>
            </a:r>
            <a:r>
              <a:rPr lang="ru-RU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ЗОПОЕЩ; </a:t>
            </a:r>
          </a:p>
          <a:p>
            <a:pPr marL="0" indent="0">
              <a:buNone/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-с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оглед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заключенията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доклада и в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становищата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РИОСВ –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Пазарджик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РИОСВ - Пловдив,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определянето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оздравителните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мерки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може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да  се </a:t>
            </a:r>
            <a:r>
              <a:rPr lang="ru-RU" sz="2600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отнесе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до </a:t>
            </a:r>
            <a:r>
              <a:rPr lang="ru-RU" sz="2600" b="1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процедурата</a:t>
            </a:r>
            <a:r>
              <a:rPr lang="ru-RU" sz="2600" b="1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по чл.34 от 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ЗОПОЕЩ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;</a:t>
            </a:r>
          </a:p>
          <a:p>
            <a:pPr marL="0" indent="0">
              <a:buNone/>
            </a:pPr>
            <a:r>
              <a:rPr lang="bg-BG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-задачата е </a:t>
            </a:r>
            <a:r>
              <a:rPr lang="bg-BG" sz="26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инициирана повторно </a:t>
            </a:r>
            <a:r>
              <a:rPr lang="bg-BG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(поради липса на явил се кандидат при предходното обявяване на ОП през м. 08 2021г.) от </a:t>
            </a:r>
            <a:r>
              <a:rPr lang="bg-BG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дирекция ЕООВОСПЗ през м. ноември </a:t>
            </a:r>
            <a:r>
              <a:rPr lang="bg-BG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2021г.; </a:t>
            </a:r>
          </a:p>
          <a:p>
            <a:pPr marL="0" indent="0">
              <a:buNone/>
            </a:pPr>
            <a:r>
              <a:rPr lang="bg-BG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-Техническата </a:t>
            </a:r>
            <a:r>
              <a:rPr lang="bg-BG" sz="26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спецификация е допълнена и </a:t>
            </a:r>
            <a:r>
              <a:rPr lang="bg-BG" sz="2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редактирана.</a:t>
            </a:r>
            <a:endParaRPr lang="ru-RU" sz="2600" i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76312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Trebuchet MS" panose="020B0603020202020204" pitchFamily="34" charset="0"/>
              </a:rPr>
              <a:t>Очакван резултат: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1" y="803186"/>
            <a:ext cx="6828320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err="1" smtClean="0">
                <a:latin typeface="Trebuchet MS" panose="020B0603020202020204" pitchFamily="34" charset="0"/>
              </a:rPr>
              <a:t>Изготвен</a:t>
            </a:r>
            <a:r>
              <a:rPr lang="ru-RU" sz="2400" i="1" dirty="0" smtClean="0">
                <a:latin typeface="Trebuchet MS" panose="020B0603020202020204" pitchFamily="34" charset="0"/>
              </a:rPr>
              <a:t> Доклад </a:t>
            </a:r>
            <a:r>
              <a:rPr lang="ru-RU" sz="2400" i="1" dirty="0" err="1">
                <a:latin typeface="Trebuchet MS" panose="020B0603020202020204" pitchFamily="34" charset="0"/>
              </a:rPr>
              <a:t>оздравителни</a:t>
            </a:r>
            <a:r>
              <a:rPr lang="ru-RU" sz="2400" i="1" dirty="0">
                <a:latin typeface="Trebuchet MS" panose="020B0603020202020204" pitchFamily="34" charset="0"/>
              </a:rPr>
              <a:t> мерки при неизвестен </a:t>
            </a:r>
            <a:r>
              <a:rPr lang="ru-RU" sz="2400" i="1" dirty="0" err="1">
                <a:latin typeface="Trebuchet MS" panose="020B0603020202020204" pitchFamily="34" charset="0"/>
              </a:rPr>
              <a:t>извършител</a:t>
            </a:r>
            <a:r>
              <a:rPr lang="ru-RU" sz="2400" i="1" dirty="0">
                <a:latin typeface="Trebuchet MS" panose="020B0603020202020204" pitchFamily="34" charset="0"/>
              </a:rPr>
              <a:t>, </a:t>
            </a:r>
            <a:r>
              <a:rPr lang="ru-RU" sz="2400" i="1" dirty="0" err="1">
                <a:latin typeface="Trebuchet MS" panose="020B0603020202020204" pitchFamily="34" charset="0"/>
              </a:rPr>
              <a:t>фактическа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сложност</a:t>
            </a:r>
            <a:r>
              <a:rPr lang="ru-RU" sz="2400" i="1" dirty="0">
                <a:latin typeface="Trebuchet MS" panose="020B0603020202020204" pitchFamily="34" charset="0"/>
              </a:rPr>
              <a:t> и </a:t>
            </a:r>
            <a:r>
              <a:rPr lang="ru-RU" sz="2400" i="1" dirty="0" err="1">
                <a:latin typeface="Trebuchet MS" panose="020B0603020202020204" pitchFamily="34" charset="0"/>
              </a:rPr>
              <a:t>необходимост</a:t>
            </a:r>
            <a:r>
              <a:rPr lang="ru-RU" sz="2400" i="1" dirty="0">
                <a:latin typeface="Trebuchet MS" panose="020B0603020202020204" pitchFamily="34" charset="0"/>
              </a:rPr>
              <a:t> от </a:t>
            </a:r>
            <a:r>
              <a:rPr lang="ru-RU" sz="2400" i="1" dirty="0" err="1">
                <a:latin typeface="Trebuchet MS" panose="020B0603020202020204" pitchFamily="34" charset="0"/>
              </a:rPr>
              <a:t>допълнителни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анализи</a:t>
            </a:r>
            <a:r>
              <a:rPr lang="ru-RU" sz="2400" i="1" dirty="0">
                <a:latin typeface="Trebuchet MS" panose="020B0603020202020204" pitchFamily="34" charset="0"/>
              </a:rPr>
              <a:t> по случая </a:t>
            </a:r>
            <a:r>
              <a:rPr lang="ru-RU" sz="2400" i="1" dirty="0" err="1">
                <a:latin typeface="Trebuchet MS" panose="020B0603020202020204" pitchFamily="34" charset="0"/>
              </a:rPr>
              <a:t>причинени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екологични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щети</a:t>
            </a:r>
            <a:r>
              <a:rPr lang="ru-RU" sz="2400" i="1" dirty="0">
                <a:latin typeface="Trebuchet MS" panose="020B0603020202020204" pitchFamily="34" charset="0"/>
              </a:rPr>
              <a:t> на река </a:t>
            </a:r>
            <a:r>
              <a:rPr lang="ru-RU" sz="2400" i="1" dirty="0" err="1">
                <a:latin typeface="Trebuchet MS" panose="020B0603020202020204" pitchFamily="34" charset="0"/>
              </a:rPr>
              <a:t>Марица</a:t>
            </a:r>
            <a:r>
              <a:rPr lang="ru-RU" sz="2400" i="1" dirty="0">
                <a:latin typeface="Trebuchet MS" panose="020B0603020202020204" pitchFamily="34" charset="0"/>
              </a:rPr>
              <a:t> от </a:t>
            </a:r>
            <a:r>
              <a:rPr lang="ru-RU" sz="2400" i="1" dirty="0" smtClean="0">
                <a:latin typeface="Trebuchet MS" panose="020B0603020202020204" pitchFamily="34" charset="0"/>
              </a:rPr>
              <a:t>25.01.2020г.</a:t>
            </a:r>
            <a:endParaRPr lang="en-US" sz="24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029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ОП по чл. 34 от ЗОПОЕЩ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>
                <a:latin typeface="Trebuchet MS" panose="020B0603020202020204" pitchFamily="34" charset="0"/>
              </a:rPr>
              <a:t>3. ОП: „</a:t>
            </a:r>
            <a:r>
              <a:rPr lang="ru-RU" sz="2400" i="1" dirty="0" err="1" smtClean="0">
                <a:latin typeface="Trebuchet MS" panose="020B0603020202020204" pitchFamily="34" charset="0"/>
              </a:rPr>
              <a:t>Изготвяне</a:t>
            </a:r>
            <a:r>
              <a:rPr lang="ru-RU" sz="2400" i="1" dirty="0" smtClean="0">
                <a:latin typeface="Trebuchet MS" panose="020B0603020202020204" pitchFamily="34" charset="0"/>
              </a:rPr>
              <a:t> </a:t>
            </a:r>
            <a:r>
              <a:rPr lang="ru-RU" sz="2400" i="1" dirty="0">
                <a:latin typeface="Trebuchet MS" panose="020B0603020202020204" pitchFamily="34" charset="0"/>
              </a:rPr>
              <a:t>на доклад за </a:t>
            </a:r>
            <a:r>
              <a:rPr lang="ru-RU" sz="2400" i="1" dirty="0" err="1">
                <a:latin typeface="Trebuchet MS" panose="020B0603020202020204" pitchFamily="34" charset="0"/>
              </a:rPr>
              <a:t>оздравителни</a:t>
            </a:r>
            <a:r>
              <a:rPr lang="ru-RU" sz="2400" i="1" dirty="0">
                <a:latin typeface="Trebuchet MS" panose="020B0603020202020204" pitchFamily="34" charset="0"/>
              </a:rPr>
              <a:t> мерки по Закона за </a:t>
            </a:r>
            <a:r>
              <a:rPr lang="ru-RU" sz="2400" i="1" dirty="0" err="1">
                <a:latin typeface="Trebuchet MS" panose="020B0603020202020204" pitchFamily="34" charset="0"/>
              </a:rPr>
              <a:t>отговорността</a:t>
            </a:r>
            <a:r>
              <a:rPr lang="ru-RU" sz="2400" i="1" dirty="0">
                <a:latin typeface="Trebuchet MS" panose="020B0603020202020204" pitchFamily="34" charset="0"/>
              </a:rPr>
              <a:t> за </a:t>
            </a:r>
            <a:r>
              <a:rPr lang="ru-RU" sz="2400" i="1" dirty="0" err="1">
                <a:latin typeface="Trebuchet MS" panose="020B0603020202020204" pitchFamily="34" charset="0"/>
              </a:rPr>
              <a:t>предотвратяване</a:t>
            </a:r>
            <a:r>
              <a:rPr lang="ru-RU" sz="2400" i="1" dirty="0">
                <a:latin typeface="Trebuchet MS" panose="020B0603020202020204" pitchFamily="34" charset="0"/>
              </a:rPr>
              <a:t> и </a:t>
            </a:r>
            <a:r>
              <a:rPr lang="ru-RU" sz="2400" i="1" dirty="0" err="1">
                <a:latin typeface="Trebuchet MS" panose="020B0603020202020204" pitchFamily="34" charset="0"/>
              </a:rPr>
              <a:t>отстраняване</a:t>
            </a:r>
            <a:r>
              <a:rPr lang="ru-RU" sz="2400" i="1" dirty="0">
                <a:latin typeface="Trebuchet MS" panose="020B0603020202020204" pitchFamily="34" charset="0"/>
              </a:rPr>
              <a:t> на </a:t>
            </a:r>
            <a:r>
              <a:rPr lang="ru-RU" sz="2400" i="1" dirty="0" err="1">
                <a:latin typeface="Trebuchet MS" panose="020B0603020202020204" pitchFamily="34" charset="0"/>
              </a:rPr>
              <a:t>екологични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щети</a:t>
            </a:r>
            <a:r>
              <a:rPr lang="ru-RU" sz="2400" i="1" dirty="0">
                <a:latin typeface="Trebuchet MS" panose="020B0603020202020204" pitchFamily="34" charset="0"/>
              </a:rPr>
              <a:t> (ЗОПОЕЩ</a:t>
            </a:r>
            <a:r>
              <a:rPr lang="ru-RU" sz="2400" i="1" dirty="0" smtClean="0">
                <a:latin typeface="Trebuchet MS" panose="020B0603020202020204" pitchFamily="34" charset="0"/>
              </a:rPr>
              <a:t>)“ </a:t>
            </a:r>
            <a:endParaRPr lang="en-US" sz="24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54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Съгласно ЗОПОЕЩ и СВК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anose="020B0603020202020204" pitchFamily="34" charset="0"/>
              </a:rPr>
              <a:t>4. ОП: „</a:t>
            </a:r>
            <a:r>
              <a:rPr lang="ru-RU" dirty="0" err="1" smtClean="0">
                <a:latin typeface="Trebuchet MS" panose="020B0603020202020204" pitchFamily="34" charset="0"/>
              </a:rPr>
              <a:t>Актуализиране</a:t>
            </a:r>
            <a:r>
              <a:rPr lang="ru-RU" dirty="0" smtClean="0">
                <a:latin typeface="Trebuchet MS" panose="020B0603020202020204" pitchFamily="34" charset="0"/>
              </a:rPr>
              <a:t> </a:t>
            </a:r>
            <a:r>
              <a:rPr lang="ru-RU" dirty="0">
                <a:latin typeface="Trebuchet MS" panose="020B0603020202020204" pitchFamily="34" charset="0"/>
              </a:rPr>
              <a:t>на Методика за </a:t>
            </a:r>
            <a:r>
              <a:rPr lang="ru-RU" dirty="0" err="1">
                <a:latin typeface="Trebuchet MS" panose="020B0603020202020204" pitchFamily="34" charset="0"/>
              </a:rPr>
              <a:t>класифициране</a:t>
            </a:r>
            <a:r>
              <a:rPr lang="ru-RU" dirty="0">
                <a:latin typeface="Trebuchet MS" panose="020B0603020202020204" pitchFamily="34" charset="0"/>
              </a:rPr>
              <a:t> на случаи по Закона за </a:t>
            </a:r>
            <a:r>
              <a:rPr lang="ru-RU" dirty="0" err="1">
                <a:latin typeface="Trebuchet MS" panose="020B0603020202020204" pitchFamily="34" charset="0"/>
              </a:rPr>
              <a:t>отговорността</a:t>
            </a:r>
            <a:r>
              <a:rPr lang="ru-RU" dirty="0">
                <a:latin typeface="Trebuchet MS" panose="020B0603020202020204" pitchFamily="34" charset="0"/>
              </a:rPr>
              <a:t> за </a:t>
            </a:r>
            <a:r>
              <a:rPr lang="ru-RU" dirty="0" err="1">
                <a:latin typeface="Trebuchet MS" panose="020B0603020202020204" pitchFamily="34" charset="0"/>
              </a:rPr>
              <a:t>предотвратяване</a:t>
            </a:r>
            <a:r>
              <a:rPr lang="ru-RU" dirty="0">
                <a:latin typeface="Trebuchet MS" panose="020B0603020202020204" pitchFamily="34" charset="0"/>
              </a:rPr>
              <a:t> и </a:t>
            </a:r>
            <a:r>
              <a:rPr lang="ru-RU" dirty="0" err="1">
                <a:latin typeface="Trebuchet MS" panose="020B0603020202020204" pitchFamily="34" charset="0"/>
              </a:rPr>
              <a:t>отстраняване</a:t>
            </a:r>
            <a:r>
              <a:rPr lang="ru-RU" dirty="0">
                <a:latin typeface="Trebuchet MS" panose="020B0603020202020204" pitchFamily="34" charset="0"/>
              </a:rPr>
              <a:t> на </a:t>
            </a:r>
            <a:r>
              <a:rPr lang="ru-RU" dirty="0" err="1">
                <a:latin typeface="Trebuchet MS" panose="020B0603020202020204" pitchFamily="34" charset="0"/>
              </a:rPr>
              <a:t>екологични</a:t>
            </a:r>
            <a:r>
              <a:rPr lang="ru-RU" dirty="0">
                <a:latin typeface="Trebuchet MS" panose="020B0603020202020204" pitchFamily="34" charset="0"/>
              </a:rPr>
              <a:t> </a:t>
            </a:r>
            <a:r>
              <a:rPr lang="ru-RU" dirty="0" err="1">
                <a:latin typeface="Trebuchet MS" panose="020B0603020202020204" pitchFamily="34" charset="0"/>
              </a:rPr>
              <a:t>щети</a:t>
            </a:r>
            <a:r>
              <a:rPr lang="ru-RU" dirty="0">
                <a:latin typeface="Trebuchet MS" panose="020B0603020202020204" pitchFamily="34" charset="0"/>
              </a:rPr>
              <a:t> (ЗОПОЕЩ) и за </a:t>
            </a:r>
            <a:r>
              <a:rPr lang="ru-RU" dirty="0" err="1">
                <a:latin typeface="Trebuchet MS" panose="020B0603020202020204" pitchFamily="34" charset="0"/>
              </a:rPr>
              <a:t>определяне</a:t>
            </a:r>
            <a:r>
              <a:rPr lang="ru-RU" dirty="0">
                <a:latin typeface="Trebuchet MS" panose="020B0603020202020204" pitchFamily="34" charset="0"/>
              </a:rPr>
              <a:t>/</a:t>
            </a:r>
            <a:r>
              <a:rPr lang="ru-RU" dirty="0" err="1">
                <a:latin typeface="Trebuchet MS" panose="020B0603020202020204" pitchFamily="34" charset="0"/>
              </a:rPr>
              <a:t>остойностяване</a:t>
            </a:r>
            <a:r>
              <a:rPr lang="ru-RU" dirty="0">
                <a:latin typeface="Trebuchet MS" panose="020B0603020202020204" pitchFamily="34" charset="0"/>
              </a:rPr>
              <a:t> на </a:t>
            </a:r>
            <a:r>
              <a:rPr lang="ru-RU" dirty="0" err="1">
                <a:latin typeface="Trebuchet MS" panose="020B0603020202020204" pitchFamily="34" charset="0"/>
              </a:rPr>
              <a:t>превантивни</a:t>
            </a:r>
            <a:r>
              <a:rPr lang="ru-RU" dirty="0">
                <a:latin typeface="Trebuchet MS" panose="020B0603020202020204" pitchFamily="34" charset="0"/>
              </a:rPr>
              <a:t>/</a:t>
            </a:r>
            <a:r>
              <a:rPr lang="ru-RU" dirty="0" err="1">
                <a:latin typeface="Trebuchet MS" panose="020B0603020202020204" pitchFamily="34" charset="0"/>
              </a:rPr>
              <a:t>оздравителни</a:t>
            </a:r>
            <a:r>
              <a:rPr lang="ru-RU" dirty="0">
                <a:latin typeface="Trebuchet MS" panose="020B0603020202020204" pitchFamily="34" charset="0"/>
              </a:rPr>
              <a:t> мерки по закона и </a:t>
            </a:r>
            <a:r>
              <a:rPr lang="ru-RU" dirty="0" err="1">
                <a:latin typeface="Trebuchet MS" panose="020B0603020202020204" pitchFamily="34" charset="0"/>
              </a:rPr>
              <a:t>подзаконовата</a:t>
            </a:r>
            <a:r>
              <a:rPr lang="ru-RU" dirty="0">
                <a:latin typeface="Trebuchet MS" panose="020B0603020202020204" pitchFamily="34" charset="0"/>
              </a:rPr>
              <a:t> нормативна </a:t>
            </a:r>
            <a:r>
              <a:rPr lang="ru-RU" dirty="0" err="1">
                <a:latin typeface="Trebuchet MS" panose="020B0603020202020204" pitchFamily="34" charset="0"/>
              </a:rPr>
              <a:t>уредба</a:t>
            </a:r>
            <a:r>
              <a:rPr lang="ru-RU" dirty="0">
                <a:latin typeface="Trebuchet MS" panose="020B0603020202020204" pitchFamily="34" charset="0"/>
              </a:rPr>
              <a:t> </a:t>
            </a:r>
            <a:r>
              <a:rPr lang="ru-RU" dirty="0" err="1">
                <a:latin typeface="Trebuchet MS" panose="020B0603020202020204" pitchFamily="34" charset="0"/>
              </a:rPr>
              <a:t>към</a:t>
            </a:r>
            <a:r>
              <a:rPr lang="ru-RU" dirty="0">
                <a:latin typeface="Trebuchet MS" panose="020B0603020202020204" pitchFamily="34" charset="0"/>
              </a:rPr>
              <a:t> него“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40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1990166"/>
            <a:ext cx="8679915" cy="2463500"/>
          </a:xfrm>
        </p:spPr>
        <p:txBody>
          <a:bodyPr>
            <a:normAutofit/>
          </a:bodyPr>
          <a:lstStyle/>
          <a:p>
            <a:pPr algn="l"/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Методика по ЗОПОЕЩ </a:t>
            </a:r>
            <a:r>
              <a:rPr lang="ru-RU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- по 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договор Д-30-42/23.05.2017г. с избран по ЗОП </a:t>
            </a:r>
            <a:r>
              <a:rPr lang="ru-RU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изпълнител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- „</a:t>
            </a:r>
            <a:r>
              <a:rPr lang="ru-RU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БалБок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Инженеринг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“ АД и </a:t>
            </a:r>
            <a:r>
              <a:rPr lang="ru-RU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приета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заседание на </a:t>
            </a:r>
            <a:r>
              <a:rPr lang="ru-RU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Колегиум</a:t>
            </a: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на МОСВ, проведено на 19.12.2018г. </a:t>
            </a:r>
            <a:r>
              <a:rPr lang="ru-RU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bg-BG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Определянето на потребността от актуализация на Методиката по ЗОПОЕЩ е поради следните </a:t>
            </a:r>
            <a:r>
              <a:rPr lang="bg-BG" sz="2200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мотиви:</a:t>
            </a:r>
            <a:r>
              <a:rPr lang="en-US" i="1" dirty="0"/>
              <a:t/>
            </a:r>
            <a:br>
              <a:rPr lang="en-US" i="1" dirty="0"/>
            </a:br>
            <a:endParaRPr lang="en-US" sz="2000" i="1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46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0005" y="-218152"/>
            <a:ext cx="1095128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spcBef>
                <a:spcPts val="600"/>
              </a:spcBef>
            </a:pPr>
            <a:endParaRPr lang="ru-RU" dirty="0" smtClean="0">
              <a:latin typeface="Trebuchet MS" panose="020B0603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i="1" dirty="0" err="1" smtClean="0">
                <a:latin typeface="Trebuchet MS" panose="020B0603020202020204" pitchFamily="34" charset="0"/>
              </a:rPr>
              <a:t>През</a:t>
            </a:r>
            <a:r>
              <a:rPr lang="ru-RU" i="1" dirty="0" smtClean="0">
                <a:latin typeface="Trebuchet MS" panose="020B0603020202020204" pitchFamily="34" charset="0"/>
              </a:rPr>
              <a:t> </a:t>
            </a:r>
            <a:r>
              <a:rPr lang="ru-RU" i="1" dirty="0">
                <a:latin typeface="Trebuchet MS" panose="020B0603020202020204" pitchFamily="34" charset="0"/>
              </a:rPr>
              <a:t>2020г. </a:t>
            </a:r>
            <a:r>
              <a:rPr lang="ru-RU" i="1" dirty="0" err="1">
                <a:latin typeface="Trebuchet MS" panose="020B0603020202020204" pitchFamily="34" charset="0"/>
              </a:rPr>
              <a:t>бе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приет</a:t>
            </a:r>
            <a:r>
              <a:rPr lang="ru-RU" i="1" dirty="0">
                <a:latin typeface="Trebuchet MS" panose="020B0603020202020204" pitchFamily="34" charset="0"/>
              </a:rPr>
              <a:t> Закон за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изменение и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допълнение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latin typeface="Trebuchet MS" panose="020B0603020202020204" pitchFamily="34" charset="0"/>
              </a:rPr>
              <a:t>на ЗОПОЕЩ, изм. и доп. ДВ. </a:t>
            </a:r>
            <a:r>
              <a:rPr lang="ru-RU" i="1" dirty="0" err="1">
                <a:latin typeface="Trebuchet MS" panose="020B0603020202020204" pitchFamily="34" charset="0"/>
              </a:rPr>
              <a:t>бр</a:t>
            </a:r>
            <a:r>
              <a:rPr lang="ru-RU" i="1" dirty="0">
                <a:latin typeface="Trebuchet MS" panose="020B0603020202020204" pitchFamily="34" charset="0"/>
              </a:rPr>
              <a:t>. 96/2020г.;</a:t>
            </a:r>
          </a:p>
          <a:p>
            <a:pPr>
              <a:spcBef>
                <a:spcPts val="600"/>
              </a:spcBef>
            </a:pPr>
            <a:r>
              <a:rPr lang="ru-RU" i="1" dirty="0" smtClean="0">
                <a:latin typeface="Trebuchet MS" panose="020B0603020202020204" pitchFamily="34" charset="0"/>
              </a:rPr>
              <a:t>•	</a:t>
            </a:r>
            <a:r>
              <a:rPr lang="ru-RU" i="1" dirty="0" err="1" smtClean="0">
                <a:latin typeface="Trebuchet MS" panose="020B0603020202020204" pitchFamily="34" charset="0"/>
              </a:rPr>
              <a:t>Методическият</a:t>
            </a:r>
            <a:r>
              <a:rPr lang="ru-RU" i="1" dirty="0" smtClean="0">
                <a:latin typeface="Trebuchet MS" panose="020B0603020202020204" pitchFamily="34" charset="0"/>
              </a:rPr>
              <a:t> </a:t>
            </a:r>
            <a:r>
              <a:rPr lang="ru-RU" i="1" dirty="0">
                <a:latin typeface="Trebuchet MS" panose="020B0603020202020204" pitchFamily="34" charset="0"/>
              </a:rPr>
              <a:t>документ </a:t>
            </a:r>
            <a:r>
              <a:rPr lang="ru-RU" i="1" dirty="0" err="1">
                <a:latin typeface="Trebuchet MS" panose="020B0603020202020204" pitchFamily="34" charset="0"/>
              </a:rPr>
              <a:t>включва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примери</a:t>
            </a:r>
            <a:r>
              <a:rPr lang="ru-RU" i="1" dirty="0">
                <a:latin typeface="Trebuchet MS" panose="020B0603020202020204" pitchFamily="34" charset="0"/>
              </a:rPr>
              <a:t>  в </a:t>
            </a:r>
            <a:r>
              <a:rPr lang="ru-RU" i="1" dirty="0" err="1">
                <a:latin typeface="Trebuchet MS" panose="020B0603020202020204" pitchFamily="34" charset="0"/>
              </a:rPr>
              <a:t>осега</a:t>
            </a:r>
            <a:r>
              <a:rPr lang="ru-RU" i="1" dirty="0"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latin typeface="Trebuchet MS" panose="020B0603020202020204" pitchFamily="34" charset="0"/>
              </a:rPr>
              <a:t>прилагането</a:t>
            </a:r>
            <a:r>
              <a:rPr lang="ru-RU" i="1" dirty="0">
                <a:latin typeface="Trebuchet MS" panose="020B0603020202020204" pitchFamily="34" charset="0"/>
              </a:rPr>
              <a:t> на ЗОПОЕЩ. </a:t>
            </a:r>
            <a:r>
              <a:rPr lang="ru-RU" i="1" dirty="0" err="1" smtClean="0">
                <a:latin typeface="Trebuchet MS" panose="020B0603020202020204" pitchFamily="34" charset="0"/>
              </a:rPr>
              <a:t>Има</a:t>
            </a:r>
            <a:r>
              <a:rPr lang="ru-RU" i="1" dirty="0" smtClean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необходимост</a:t>
            </a:r>
            <a:r>
              <a:rPr lang="ru-RU" i="1" dirty="0">
                <a:latin typeface="Trebuchet MS" panose="020B0603020202020204" pitchFamily="34" charset="0"/>
              </a:rPr>
              <a:t> от </a:t>
            </a:r>
            <a:r>
              <a:rPr lang="ru-RU" i="1" dirty="0" err="1">
                <a:latin typeface="Trebuchet MS" panose="020B0603020202020204" pitchFamily="34" charset="0"/>
              </a:rPr>
              <a:t>допълването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му</a:t>
            </a:r>
            <a:r>
              <a:rPr lang="ru-RU" i="1" dirty="0">
                <a:latin typeface="Trebuchet MS" panose="020B0603020202020204" pitchFamily="34" charset="0"/>
              </a:rPr>
              <a:t> с </a:t>
            </a:r>
            <a:r>
              <a:rPr lang="ru-RU" i="1" dirty="0" err="1">
                <a:latin typeface="Trebuchet MS" panose="020B0603020202020204" pitchFamily="34" charset="0"/>
              </a:rPr>
              <a:t>примери</a:t>
            </a:r>
            <a:r>
              <a:rPr lang="ru-RU" i="1" dirty="0">
                <a:latin typeface="Trebuchet MS" panose="020B0603020202020204" pitchFamily="34" charset="0"/>
              </a:rPr>
              <a:t> с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реални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случаи/нови случаи </a:t>
            </a:r>
            <a:r>
              <a:rPr lang="ru-RU" i="1" dirty="0"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latin typeface="Trebuchet MS" panose="020B0603020202020204" pitchFamily="34" charset="0"/>
              </a:rPr>
              <a:t>проведени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процедури</a:t>
            </a:r>
            <a:r>
              <a:rPr lang="ru-RU" i="1" dirty="0">
                <a:latin typeface="Trebuchet MS" panose="020B0603020202020204" pitchFamily="34" charset="0"/>
              </a:rPr>
              <a:t> по ЗОПОЕЩ;</a:t>
            </a:r>
          </a:p>
          <a:p>
            <a:pPr>
              <a:spcBef>
                <a:spcPts val="600"/>
              </a:spcBef>
            </a:pPr>
            <a:r>
              <a:rPr lang="ru-RU" i="1" dirty="0">
                <a:latin typeface="Trebuchet MS" panose="020B0603020202020204" pitchFamily="34" charset="0"/>
              </a:rPr>
              <a:t>•	</a:t>
            </a:r>
            <a:r>
              <a:rPr lang="ru-RU" i="1" dirty="0" err="1">
                <a:latin typeface="Trebuchet MS" panose="020B0603020202020204" pitchFamily="34" charset="0"/>
              </a:rPr>
              <a:t>Посочената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по-горе</a:t>
            </a:r>
            <a:r>
              <a:rPr lang="ru-RU" i="1" dirty="0">
                <a:latin typeface="Trebuchet MS" panose="020B0603020202020204" pitchFamily="34" charset="0"/>
              </a:rPr>
              <a:t> Методика по ЗОПОЕЩ </a:t>
            </a:r>
            <a:r>
              <a:rPr lang="ru-RU" i="1" dirty="0" err="1">
                <a:latin typeface="Trebuchet MS" panose="020B0603020202020204" pitchFamily="34" charset="0"/>
              </a:rPr>
              <a:t>съдържа</a:t>
            </a:r>
            <a:r>
              <a:rPr lang="ru-RU" i="1" dirty="0"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latin typeface="Trebuchet MS" panose="020B0603020202020204" pitchFamily="34" charset="0"/>
              </a:rPr>
              <a:t>разработени</a:t>
            </a:r>
            <a:r>
              <a:rPr lang="ru-RU" i="1" dirty="0">
                <a:latin typeface="Trebuchet MS" panose="020B0603020202020204" pitchFamily="34" charset="0"/>
              </a:rPr>
              <a:t>/ </a:t>
            </a:r>
            <a:r>
              <a:rPr lang="ru-RU" i="1" dirty="0" err="1">
                <a:latin typeface="Trebuchet MS" panose="020B0603020202020204" pitchFamily="34" charset="0"/>
              </a:rPr>
              <a:t>утвърдени</a:t>
            </a:r>
            <a:r>
              <a:rPr lang="ru-RU" i="1" dirty="0">
                <a:latin typeface="Trebuchet MS" panose="020B0603020202020204" pitchFamily="34" charset="0"/>
              </a:rPr>
              <a:t> 7 </a:t>
            </a:r>
            <a:r>
              <a:rPr lang="ru-RU" i="1" dirty="0" err="1">
                <a:latin typeface="Trebuchet MS" panose="020B0603020202020204" pitchFamily="34" charset="0"/>
              </a:rPr>
              <a:t>бр</a:t>
            </a:r>
            <a:r>
              <a:rPr lang="ru-RU" i="1" dirty="0">
                <a:latin typeface="Trebuchet MS" panose="020B0603020202020204" pitchFamily="34" charset="0"/>
              </a:rPr>
              <a:t>. </a:t>
            </a:r>
            <a:r>
              <a:rPr lang="ru-RU" i="1" dirty="0" err="1">
                <a:latin typeface="Trebuchet MS" panose="020B0603020202020204" pitchFamily="34" charset="0"/>
              </a:rPr>
              <a:t>контролни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листове</a:t>
            </a:r>
            <a:r>
              <a:rPr lang="ru-RU" i="1" dirty="0"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latin typeface="Trebuchet MS" panose="020B0603020202020204" pitchFamily="34" charset="0"/>
              </a:rPr>
              <a:t>различните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процедури</a:t>
            </a:r>
            <a:r>
              <a:rPr lang="ru-RU" i="1" dirty="0">
                <a:latin typeface="Trebuchet MS" panose="020B0603020202020204" pitchFamily="34" charset="0"/>
              </a:rPr>
              <a:t> по ЗОПОЕЩ. </a:t>
            </a:r>
            <a:r>
              <a:rPr lang="ru-RU" i="1" dirty="0" smtClean="0">
                <a:latin typeface="Trebuchet MS" panose="020B0603020202020204" pitchFamily="34" charset="0"/>
              </a:rPr>
              <a:t>По План </a:t>
            </a:r>
            <a:r>
              <a:rPr lang="ru-RU" i="1" dirty="0">
                <a:latin typeface="Trebuchet MS" panose="020B0603020202020204" pitchFamily="34" charset="0"/>
              </a:rPr>
              <a:t>за действие по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Одитен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ангажимент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консултиране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с предмет: </a:t>
            </a:r>
            <a:r>
              <a:rPr lang="ru-RU" i="1" dirty="0" err="1">
                <a:latin typeface="Trebuchet MS" panose="020B0603020202020204" pitchFamily="34" charset="0"/>
              </a:rPr>
              <a:t>Съответствие</a:t>
            </a:r>
            <a:r>
              <a:rPr lang="ru-RU" i="1" dirty="0"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latin typeface="Trebuchet MS" panose="020B0603020202020204" pitchFamily="34" charset="0"/>
              </a:rPr>
              <a:t>системата</a:t>
            </a:r>
            <a:r>
              <a:rPr lang="ru-RU" i="1" dirty="0"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latin typeface="Trebuchet MS" panose="020B0603020202020204" pitchFamily="34" charset="0"/>
              </a:rPr>
              <a:t>вътрешен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контрол</a:t>
            </a:r>
            <a:r>
              <a:rPr lang="ru-RU" i="1" dirty="0">
                <a:latin typeface="Trebuchet MS" panose="020B0603020202020204" pitchFamily="34" charset="0"/>
              </a:rPr>
              <a:t> в МОСВ с Методически </a:t>
            </a:r>
            <a:r>
              <a:rPr lang="ru-RU" i="1" dirty="0" err="1">
                <a:latin typeface="Trebuchet MS" panose="020B0603020202020204" pitchFamily="34" charset="0"/>
              </a:rPr>
              <a:t>насоки</a:t>
            </a:r>
            <a:r>
              <a:rPr lang="ru-RU" i="1" dirty="0"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latin typeface="Trebuchet MS" panose="020B0603020202020204" pitchFamily="34" charset="0"/>
              </a:rPr>
              <a:t>елементите</a:t>
            </a:r>
            <a:r>
              <a:rPr lang="ru-RU" i="1" dirty="0">
                <a:latin typeface="Trebuchet MS" panose="020B0603020202020204" pitchFamily="34" charset="0"/>
              </a:rPr>
              <a:t> на финансово управление и </a:t>
            </a:r>
            <a:r>
              <a:rPr lang="ru-RU" i="1" dirty="0" err="1">
                <a:latin typeface="Trebuchet MS" panose="020B0603020202020204" pitchFamily="34" charset="0"/>
              </a:rPr>
              <a:t>контрол</a:t>
            </a:r>
            <a:r>
              <a:rPr lang="ru-RU" i="1" dirty="0">
                <a:latin typeface="Trebuchet MS" panose="020B0603020202020204" pitchFamily="34" charset="0"/>
              </a:rPr>
              <a:t>, </a:t>
            </a:r>
            <a:r>
              <a:rPr lang="ru-RU" i="1" dirty="0" err="1">
                <a:latin typeface="Trebuchet MS" panose="020B0603020202020204" pitchFamily="34" charset="0"/>
              </a:rPr>
              <a:t>предоставен</a:t>
            </a:r>
            <a:r>
              <a:rPr lang="ru-RU" i="1" dirty="0">
                <a:latin typeface="Trebuchet MS" panose="020B0603020202020204" pitchFamily="34" charset="0"/>
              </a:rPr>
              <a:t> с </a:t>
            </a:r>
            <a:r>
              <a:rPr lang="ru-RU" i="1" dirty="0" err="1">
                <a:latin typeface="Trebuchet MS" panose="020B0603020202020204" pitchFamily="34" charset="0"/>
              </a:rPr>
              <a:t>писмо</a:t>
            </a:r>
            <a:r>
              <a:rPr lang="ru-RU" i="1" dirty="0"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latin typeface="Trebuchet MS" panose="020B0603020202020204" pitchFamily="34" charset="0"/>
              </a:rPr>
              <a:t>Главния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секретар</a:t>
            </a:r>
            <a:r>
              <a:rPr lang="ru-RU" i="1" dirty="0">
                <a:latin typeface="Trebuchet MS" panose="020B0603020202020204" pitchFamily="34" charset="0"/>
              </a:rPr>
              <a:t> на МОСВ, </a:t>
            </a:r>
            <a:r>
              <a:rPr lang="ru-RU" i="1" dirty="0" err="1" smtClean="0">
                <a:latin typeface="Trebuchet MS" panose="020B0603020202020204" pitchFamily="34" charset="0"/>
              </a:rPr>
              <a:t>има</a:t>
            </a:r>
            <a:r>
              <a:rPr lang="ru-RU" i="1" dirty="0" smtClean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необходимост</a:t>
            </a:r>
            <a:r>
              <a:rPr lang="ru-RU" i="1" dirty="0">
                <a:latin typeface="Trebuchet MS" panose="020B0603020202020204" pitchFamily="34" charset="0"/>
              </a:rPr>
              <a:t> от </a:t>
            </a:r>
            <a:r>
              <a:rPr lang="ru-RU" i="1" dirty="0" err="1">
                <a:latin typeface="Trebuchet MS" panose="020B0603020202020204" pitchFamily="34" charset="0"/>
              </a:rPr>
              <a:t>изпълнение</a:t>
            </a:r>
            <a:r>
              <a:rPr lang="ru-RU" i="1" dirty="0">
                <a:latin typeface="Trebuchet MS" panose="020B0603020202020204" pitchFamily="34" charset="0"/>
              </a:rPr>
              <a:t> на действия, в </a:t>
            </a:r>
            <a:r>
              <a:rPr lang="ru-RU" i="1" dirty="0" err="1">
                <a:latin typeface="Trebuchet MS" panose="020B0603020202020204" pitchFamily="34" charset="0"/>
              </a:rPr>
              <a:t>т.ч</a:t>
            </a:r>
            <a:r>
              <a:rPr lang="ru-RU" i="1" dirty="0">
                <a:latin typeface="Trebuchet MS" panose="020B0603020202020204" pitchFamily="34" charset="0"/>
              </a:rPr>
              <a:t>.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актуализация на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контролните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листове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latin typeface="Trebuchet MS" panose="020B0603020202020204" pitchFamily="34" charset="0"/>
              </a:rPr>
              <a:t>съобразно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последните</a:t>
            </a:r>
            <a:r>
              <a:rPr lang="ru-RU" i="1" dirty="0">
                <a:latin typeface="Trebuchet MS" panose="020B0603020202020204" pitchFamily="34" charset="0"/>
              </a:rPr>
              <a:t> изменения и </a:t>
            </a:r>
            <a:r>
              <a:rPr lang="ru-RU" i="1" dirty="0" err="1">
                <a:latin typeface="Trebuchet MS" panose="020B0603020202020204" pitchFamily="34" charset="0"/>
              </a:rPr>
              <a:t>допълнения</a:t>
            </a:r>
            <a:r>
              <a:rPr lang="ru-RU" i="1" dirty="0">
                <a:latin typeface="Trebuchet MS" panose="020B0603020202020204" pitchFamily="34" charset="0"/>
              </a:rPr>
              <a:t> на ЗОПОЕЩ;</a:t>
            </a:r>
          </a:p>
          <a:p>
            <a:pPr>
              <a:spcBef>
                <a:spcPts val="600"/>
              </a:spcBef>
            </a:pPr>
            <a:r>
              <a:rPr lang="ru-RU" i="1" dirty="0">
                <a:latin typeface="Trebuchet MS" panose="020B0603020202020204" pitchFamily="34" charset="0"/>
              </a:rPr>
              <a:t>•	</a:t>
            </a:r>
            <a:r>
              <a:rPr lang="ru-RU" i="1" dirty="0" err="1">
                <a:latin typeface="Trebuchet MS" panose="020B0603020202020204" pitchFamily="34" charset="0"/>
              </a:rPr>
              <a:t>Актуализираната</a:t>
            </a:r>
            <a:r>
              <a:rPr lang="ru-RU" i="1" dirty="0">
                <a:latin typeface="Trebuchet MS" panose="020B0603020202020204" pitchFamily="34" charset="0"/>
              </a:rPr>
              <a:t> Методика по ЗОПОЕЩ </a:t>
            </a:r>
            <a:r>
              <a:rPr lang="ru-RU" i="1" dirty="0" err="1">
                <a:latin typeface="Trebuchet MS" panose="020B0603020202020204" pitchFamily="34" charset="0"/>
              </a:rPr>
              <a:t>ще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допринесе</a:t>
            </a:r>
            <a:r>
              <a:rPr lang="ru-RU" i="1" dirty="0"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latin typeface="Trebuchet MS" panose="020B0603020202020204" pitchFamily="34" charset="0"/>
              </a:rPr>
              <a:t>по-ефективно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прилагане</a:t>
            </a:r>
            <a:r>
              <a:rPr lang="ru-RU" i="1" dirty="0"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latin typeface="Trebuchet MS" panose="020B0603020202020204" pitchFamily="34" charset="0"/>
              </a:rPr>
              <a:t>нормативната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уредба</a:t>
            </a:r>
            <a:r>
              <a:rPr lang="ru-RU" i="1" dirty="0">
                <a:latin typeface="Trebuchet MS" panose="020B0603020202020204" pitchFamily="34" charset="0"/>
              </a:rPr>
              <a:t> по </a:t>
            </a:r>
            <a:r>
              <a:rPr lang="ru-RU" i="1" dirty="0" err="1">
                <a:latin typeface="Trebuchet MS" panose="020B0603020202020204" pitchFamily="34" charset="0"/>
              </a:rPr>
              <a:t>екологична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отговорност</a:t>
            </a:r>
            <a:r>
              <a:rPr lang="ru-RU" i="1" dirty="0"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latin typeface="Trebuchet MS" panose="020B0603020202020204" pitchFamily="34" charset="0"/>
              </a:rPr>
              <a:t>подпомагане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операторите</a:t>
            </a:r>
            <a:r>
              <a:rPr lang="ru-RU" i="1" dirty="0"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latin typeface="Trebuchet MS" panose="020B0603020202020204" pitchFamily="34" charset="0"/>
              </a:rPr>
              <a:t>компетентните</a:t>
            </a:r>
            <a:r>
              <a:rPr lang="ru-RU" i="1" dirty="0">
                <a:latin typeface="Trebuchet MS" panose="020B0603020202020204" pitchFamily="34" charset="0"/>
              </a:rPr>
              <a:t>/</a:t>
            </a:r>
            <a:r>
              <a:rPr lang="ru-RU" i="1" dirty="0" err="1">
                <a:latin typeface="Trebuchet MS" panose="020B0603020202020204" pitchFamily="34" charset="0"/>
              </a:rPr>
              <a:t>контролните</a:t>
            </a:r>
            <a:r>
              <a:rPr lang="ru-RU" i="1" dirty="0">
                <a:latin typeface="Trebuchet MS" panose="020B0603020202020204" pitchFamily="34" charset="0"/>
              </a:rPr>
              <a:t> </a:t>
            </a:r>
            <a:r>
              <a:rPr lang="ru-RU" i="1" dirty="0" err="1">
                <a:latin typeface="Trebuchet MS" panose="020B0603020202020204" pitchFamily="34" charset="0"/>
              </a:rPr>
              <a:t>органи</a:t>
            </a:r>
            <a:r>
              <a:rPr lang="ru-RU" i="1" dirty="0">
                <a:latin typeface="Trebuchet MS" panose="020B0603020202020204" pitchFamily="34" charset="0"/>
              </a:rPr>
              <a:t> по ЗОПОЕЩ.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964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8654" y="3105835"/>
            <a:ext cx="646534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i="1" dirty="0">
                <a:solidFill>
                  <a:schemeClr val="accent2">
                    <a:lumMod val="50000"/>
                  </a:schemeClr>
                </a:solidFill>
              </a:rPr>
              <a:t>Благодаря за вниманието</a:t>
            </a:r>
            <a:r>
              <a:rPr lang="bg-BG" sz="2800" i="1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  <a:p>
            <a:pPr algn="ctr"/>
            <a:r>
              <a:rPr lang="bg-BG" sz="2800" dirty="0"/>
              <a:t/>
            </a:r>
            <a:br>
              <a:rPr lang="bg-BG" sz="2800" dirty="0"/>
            </a:b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</a:rPr>
              <a:t>a.bachvarova@moew.government.bg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1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551" y="2259106"/>
            <a:ext cx="3711388" cy="2667895"/>
          </a:xfrm>
        </p:spPr>
        <p:txBody>
          <a:bodyPr>
            <a:normAutofit/>
          </a:bodyPr>
          <a:lstStyle/>
          <a:p>
            <a:r>
              <a:rPr lang="bg-BG" sz="3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Обществени поръчки 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(</a:t>
            </a:r>
            <a:r>
              <a:rPr lang="bg-BG" sz="3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ОП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)</a:t>
            </a:r>
            <a:r>
              <a:rPr lang="bg-BG" sz="3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планирани за 2022г.: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303" y="803186"/>
            <a:ext cx="6753017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i="1" dirty="0" smtClean="0">
                <a:latin typeface="Trebuchet MS" panose="020B0603020202020204" pitchFamily="34" charset="0"/>
              </a:rPr>
              <a:t>1. „</a:t>
            </a:r>
            <a:r>
              <a:rPr lang="bg-BG" sz="2000" b="1" i="1" dirty="0" smtClean="0">
                <a:latin typeface="Trebuchet MS" panose="020B0603020202020204" pitchFamily="34" charset="0"/>
              </a:rPr>
              <a:t>Разработване </a:t>
            </a:r>
            <a:r>
              <a:rPr lang="bg-BG" sz="2000" b="1" i="1" dirty="0">
                <a:latin typeface="Trebuchet MS" panose="020B0603020202020204" pitchFamily="34" charset="0"/>
              </a:rPr>
              <a:t>и внедряване на софтуерен продукт (информационна система) за събиране и обработване на информация за случаи на непосредствена заплаха за екологични щети или на причинени екологични щети,</a:t>
            </a:r>
            <a:r>
              <a:rPr lang="bg-BG" sz="2000" i="1" dirty="0">
                <a:latin typeface="Trebuchet MS" panose="020B0603020202020204" pitchFamily="34" charset="0"/>
              </a:rPr>
              <a:t>  включително информация за Европейската комисия по Регламент (ЕС) 2019/1010 на Европейския парламент и на Съвета от 5 юни 2019г.“</a:t>
            </a:r>
            <a:endParaRPr lang="en-US" sz="20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3260289"/>
          </a:xfrm>
        </p:spPr>
        <p:txBody>
          <a:bodyPr>
            <a:normAutofit/>
          </a:bodyPr>
          <a:lstStyle/>
          <a:p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3647" y="2075504"/>
            <a:ext cx="8825504" cy="3905748"/>
          </a:xfrm>
        </p:spPr>
        <p:txBody>
          <a:bodyPr>
            <a:normAutofit/>
          </a:bodyPr>
          <a:lstStyle/>
          <a:p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Разпоредбите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ЗОПОЕЩ 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и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съответната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подзаконова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нормативна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уредба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-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Наредба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публичния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регистър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операторите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които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извършват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дейности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по приложение № 1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към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чл. 3, т. 1 от Закона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отговорността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предотвратяване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отстраняване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щети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, (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Наредба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), </a:t>
            </a:r>
            <a:endParaRPr lang="ru-RU" i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r>
              <a:rPr lang="ru-RU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изискват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създаване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две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информационни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системи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(ИС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),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рефериращи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към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endParaRPr lang="ru-RU" i="1" dirty="0" smtClean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-чл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. 15 от ЗОПОЕЩ и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цитираната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горе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наредба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-чл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. 7, ал. 1, т. 7 от ЗОПОЕЩ (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относно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ИС,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която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понастоящем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предлагаме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да се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изгради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). </a:t>
            </a:r>
            <a:endParaRPr lang="en-US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247" y="2194561"/>
            <a:ext cx="3915783" cy="2615174"/>
          </a:xfrm>
        </p:spPr>
        <p:txBody>
          <a:bodyPr>
            <a:normAutofit fontScale="90000"/>
          </a:bodyPr>
          <a:lstStyle/>
          <a:p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Относно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ИС по чл. 7, ал. 1, т. 7 от ЗОПОЕЩ за случаи на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непосредствена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заплаха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за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щети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или на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причинени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щети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включително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и с информация за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Европейската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комисия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по Регламент (ЕС) 2019/1010 на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парламент и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Съвета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от 5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юни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2019 :</a:t>
            </a:r>
            <a:b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С чл. 7, ал. 1, т. 7 и чл. 19а от ЗОПОЕЩ се регламентира:</a:t>
            </a:r>
          </a:p>
          <a:p>
            <a:pPr marL="0" indent="0">
              <a:buNone/>
            </a:pPr>
            <a:r>
              <a:rPr lang="bg-BG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- създаването </a:t>
            </a:r>
            <a:r>
              <a:rPr lang="bg-BG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и поддържането на информационна система </a:t>
            </a:r>
            <a:r>
              <a:rPr lang="bg-BG" i="1" dirty="0">
                <a:latin typeface="Trebuchet MS" panose="020B0603020202020204" pitchFamily="34" charset="0"/>
              </a:rPr>
              <a:t>за случаи на непосредствена заплаха за екологични щети или на причинени екологични щети, включително информация за ЕК по Регламент (ЕС) 2019/1010, както и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1287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- обхвата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информацията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която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ще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се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събира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обработва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в ИС.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свързано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с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околната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среда.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4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6828" y="1796527"/>
            <a:ext cx="9035297" cy="1839558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При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подготовката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проекта на ЗИД на ЗОПОЕЩ,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през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м.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октомври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2020 г., </a:t>
            </a: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 проект 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на 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Техническа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спецификация (ТС) за ОП,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която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актуализирахме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през</a:t>
            </a: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 2021 г. </a:t>
            </a: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И </a:t>
            </a:r>
            <a:r>
              <a:rPr lang="ru-RU" sz="2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взето</a:t>
            </a: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предвид</a:t>
            </a: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ru-RU" sz="2000" i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endParaRPr lang="en-US" sz="20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678" y="2936839"/>
            <a:ext cx="9316122" cy="2915322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-чл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. 7, ал. 1, т. 7 от ЗОПОЕЩ 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създаване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поддържане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ИС;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-т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. 41 и т. 42 от 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ДР на ЗЕУ -  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ИС е 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приложение, услуга, актив на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информационните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технологии </a:t>
            </a:r>
            <a:r>
              <a:rPr lang="ru-RU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или </a:t>
            </a:r>
            <a:r>
              <a:rPr lang="ru-RU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всеки</a:t>
            </a:r>
            <a:r>
              <a:rPr lang="ru-RU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друг компонент, </a:t>
            </a:r>
            <a:r>
              <a:rPr lang="ru-RU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обработващ</a:t>
            </a:r>
            <a:r>
              <a:rPr lang="ru-RU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информация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както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и че „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информационни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комуникационни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технологии“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технологии за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създаване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, обработка,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съхраняване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 обмен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цифрова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информация 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в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различни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формати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чрез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използване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хардуер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</a:t>
            </a:r>
            <a:r>
              <a:rPr lang="ru-RU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изграждането</a:t>
            </a:r>
            <a:r>
              <a:rPr lang="ru-RU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на ИС е комплексна задача,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включваща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както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реализирането</a:t>
            </a:r>
            <a:r>
              <a:rPr lang="ru-RU" i="1" dirty="0">
                <a:solidFill>
                  <a:schemeClr val="tx1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централизирана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база </a:t>
            </a:r>
            <a:r>
              <a:rPr lang="ru-RU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данни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създаването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подходящо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софтуерно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приложение и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осигуряването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съответната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ИТ 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инфраструктура.</a:t>
            </a:r>
            <a:endParaRPr lang="en-US" i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0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1527586"/>
            <a:ext cx="8679915" cy="333487"/>
          </a:xfrm>
        </p:spPr>
        <p:txBody>
          <a:bodyPr>
            <a:noAutofit/>
          </a:bodyPr>
          <a:lstStyle/>
          <a:p>
            <a:r>
              <a:rPr lang="bg-BG" sz="18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Взето предвид:</a:t>
            </a:r>
            <a:endParaRPr lang="en-US" sz="1800" i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2011680"/>
            <a:ext cx="8673427" cy="3217173"/>
          </a:xfrm>
        </p:spPr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-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чл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. 3 на Регламент (ЕС) 2019/1010 </a:t>
            </a:r>
            <a:r>
              <a:rPr lang="ru-RU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относно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 изменения на </a:t>
            </a:r>
            <a:r>
              <a:rPr lang="ru-RU" dirty="0" err="1">
                <a:solidFill>
                  <a:srgbClr val="002060"/>
                </a:solidFill>
                <a:latin typeface="Trebuchet MS" panose="020B0603020202020204" pitchFamily="34" charset="0"/>
              </a:rPr>
              <a:t>директивата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 по </a:t>
            </a:r>
            <a:r>
              <a:rPr lang="ru-RU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екологична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отговорност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-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Комисията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събира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информация от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държавите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членки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разпространявана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в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съответствие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 Директива 2003/4/ЕО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парламент и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от 28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януари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2003 година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относно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обществения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достъп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до информация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околната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среда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и за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отмяна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Директива 90/313/ЕИО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(Директива 2003/4/ ЕО</a:t>
            </a:r>
            <a:r>
              <a:rPr lang="ru-RU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)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и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доколкото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е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налична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относно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опита,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натрупан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при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прилагането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настоящата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директива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n-US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3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Съгласно</a:t>
            </a:r>
            <a:r>
              <a:rPr lang="ru-RU" sz="2800" i="1" dirty="0">
                <a:solidFill>
                  <a:srgbClr val="002060"/>
                </a:solidFill>
                <a:latin typeface="Trebuchet MS" panose="020B0603020202020204" pitchFamily="34" charset="0"/>
              </a:rPr>
              <a:t> чл. 7 от Директива 2003/4/ЕО: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8061" y="803186"/>
            <a:ext cx="6960198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държавите-членки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предприемат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необходимите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мерки,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 да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гарантират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че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организирането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информацията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околната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среда от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обществените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власти,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отнасяща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се до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техните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функции,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която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се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държи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или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тях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с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оглед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нейното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активно и систематично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разпространение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сред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обществеността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, и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по-специално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чрез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компютърните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телекомуникационни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и/или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електронни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технологии,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когато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такива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са</a:t>
            </a:r>
            <a:r>
              <a:rPr lang="ru-RU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 на </a:t>
            </a:r>
            <a:r>
              <a:rPr lang="ru-RU" b="1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разположение</a:t>
            </a:r>
            <a:r>
              <a:rPr lang="ru-RU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-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държавите-членки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гарантират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че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информацията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околната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среда все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повече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е на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разположение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посредством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електронни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бази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данни</a:t>
            </a:r>
            <a:r>
              <a:rPr lang="ru-RU" i="1" dirty="0">
                <a:solidFill>
                  <a:srgbClr val="002060"/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които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леснодостъпни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обществеността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чрез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обществените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далекосъобщителни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мрежи.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6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0311" y="197346"/>
            <a:ext cx="94667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i="1" dirty="0" smtClean="0">
                <a:latin typeface="Trebuchet MS" panose="020B0603020202020204" pitchFamily="34" charset="0"/>
              </a:rPr>
              <a:t>приключи </a:t>
            </a:r>
            <a:r>
              <a:rPr lang="ru-RU" i="1" dirty="0">
                <a:latin typeface="Trebuchet MS" panose="020B0603020202020204" pitchFamily="34" charset="0"/>
              </a:rPr>
              <a:t>договор № Д-33-31/11.08.2021 г., </a:t>
            </a:r>
            <a:r>
              <a:rPr lang="ru-RU" i="1" dirty="0" err="1">
                <a:latin typeface="Trebuchet MS" panose="020B0603020202020204" pitchFamily="34" charset="0"/>
              </a:rPr>
              <a:t>сключен</a:t>
            </a:r>
            <a:r>
              <a:rPr lang="ru-RU" i="1" dirty="0">
                <a:latin typeface="Trebuchet MS" panose="020B0603020202020204" pitchFamily="34" charset="0"/>
              </a:rPr>
              <a:t> с „ДУО СОФТ“ ЕООД, с предмет: „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Консултантски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услуги по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изготвяне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Техническо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задание и документ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съответствието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му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нормативни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изисквания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Критерий за оценка,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показателите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относителната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им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тежест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методиката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определяне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комплексната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оценка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офертата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във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връзка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 подготовка на ОП с предмет: „Разработка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внедряване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софтуерен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продукт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събиране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обработване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информация за случаи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непосредствена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заплаха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или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причинени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екологични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щети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включително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с информация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комисия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по Регламент (ЕС) 2019/1010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парламент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от 5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юни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2019 година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относно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привеждането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съответствие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задълженията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докладване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рамките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законодателството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свързано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околната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среда, и за изменение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регламенти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(ЕО) № 166/2006 и (ЕС) № 995/2010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парламент и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директиви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2002/49/ЕО, 2004/35/ЕО, 2007/2/ЕО, 2009/147/ЕО и 2010/63/ЕС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Европейския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парламент и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регламенти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(ЕО) № 338/97 и (ЕО) № 2173/2005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и Директива 86/278/ЕИО на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Съвета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“.</a:t>
            </a:r>
          </a:p>
          <a:p>
            <a:pPr marL="285750" indent="-285750">
              <a:buFontTx/>
              <a:buChar char="-"/>
            </a:pPr>
            <a:r>
              <a:rPr lang="bg-BG" i="1" dirty="0" smtClean="0">
                <a:latin typeface="Trebuchet MS" panose="020B0603020202020204" pitchFamily="34" charset="0"/>
              </a:rPr>
              <a:t>Извършена проверка на Държавна </a:t>
            </a:r>
            <a:r>
              <a:rPr lang="bg-BG" i="1" dirty="0">
                <a:latin typeface="Trebuchet MS" panose="020B0603020202020204" pitchFamily="34" charset="0"/>
              </a:rPr>
              <a:t>Агенция „Електронно </a:t>
            </a:r>
            <a:r>
              <a:rPr lang="bg-BG" i="1" dirty="0" smtClean="0">
                <a:latin typeface="Trebuchet MS" panose="020B0603020202020204" pitchFamily="34" charset="0"/>
              </a:rPr>
              <a:t>управление“: „…техническата </a:t>
            </a:r>
            <a:r>
              <a:rPr lang="bg-BG" i="1" dirty="0">
                <a:latin typeface="Trebuchet MS" panose="020B0603020202020204" pitchFamily="34" charset="0"/>
              </a:rPr>
              <a:t>спецификация попада в обхвата и съответства на чл. 56 и чл. 58а от ЗЕУ и на Наредбата за минималните изисквания за мрежова и информационна сигурност</a:t>
            </a:r>
            <a:r>
              <a:rPr lang="bg-BG" i="1" dirty="0" smtClean="0">
                <a:latin typeface="Trebuchet MS" panose="020B0603020202020204" pitchFamily="34" charset="0"/>
              </a:rPr>
              <a:t>“. </a:t>
            </a:r>
            <a:endParaRPr lang="en-US" i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4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1387736"/>
            <a:ext cx="8679915" cy="2436497"/>
          </a:xfrm>
        </p:spPr>
        <p:txBody>
          <a:bodyPr>
            <a:normAutofit/>
          </a:bodyPr>
          <a:lstStyle/>
          <a:p>
            <a:r>
              <a:rPr lang="bg-BG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Задачата за разработване </a:t>
            </a:r>
            <a:r>
              <a:rPr lang="bg-BG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и внедряване на софтуерен продукт (информационна система) за събиране и обработване на информация за случаи на непосредствена заплаха за екологични щети или на причинени екологични </a:t>
            </a:r>
            <a:r>
              <a:rPr lang="bg-BG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щети е </a:t>
            </a:r>
            <a:r>
              <a:rPr lang="bg-BG" sz="2000" i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иницирана</a:t>
            </a:r>
            <a:r>
              <a:rPr lang="bg-BG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 през м. 12 2021г.</a:t>
            </a:r>
            <a:endParaRPr lang="en-US" sz="20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i="1" dirty="0" smtClean="0">
              <a:latin typeface="Trebuchet MS" panose="020B0603020202020204" pitchFamily="34" charset="0"/>
            </a:endParaRPr>
          </a:p>
          <a:p>
            <a:r>
              <a:rPr lang="bg-BG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Предстои обявяване на ОП.</a:t>
            </a:r>
            <a:endParaRPr lang="en-US" i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874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142</TotalTime>
  <Words>1595</Words>
  <Application>Microsoft Office PowerPoint</Application>
  <PresentationFormat>Widescreen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 Light</vt:lpstr>
      <vt:lpstr>Rockwell</vt:lpstr>
      <vt:lpstr>Times New Roman</vt:lpstr>
      <vt:lpstr>Trebuchet MS</vt:lpstr>
      <vt:lpstr>Wingdings</vt:lpstr>
      <vt:lpstr>Atlas</vt:lpstr>
      <vt:lpstr>Работна среща с експерти от МОСВ, РИОСВ, БД и ДНП на тема:  „Прилагане на законодателството по екологична отговорност.  Подготовка за Втори доклад на Република България до Европейската комисия по прилагане на Директива 2004/35/ЕО относно екологичната отговорност“, 21.03.2022 г.      Албена Бъчварова  –  главен експерт в отдел “Комплексни разрешителни и опасни вещества”,   дирекция „Екологична оценка, оценка на въздействието върху околната среда и предотвратяване на замърсяването“ Министерство на околната среда и водите    </vt:lpstr>
      <vt:lpstr>Обществени поръчки (ОП), планирани за 2022г.:</vt:lpstr>
      <vt:lpstr>PowerPoint Presentation</vt:lpstr>
      <vt:lpstr>Относно ИС по чл. 7, ал. 1, т. 7 от ЗОПОЕЩ за случаи на непосредствена заплаха за екологични щети или на причинени екологични щети, включително и с информация за Европейската комисия по Регламент (ЕС) 2019/1010 на Европейския парламент и Съвета от 5 юни 2019 : </vt:lpstr>
      <vt:lpstr>При подготовката на проекта на ЗИД на ЗОПОЕЩ, през м. октомври 2020 г., - проект на  Техническа спецификация (ТС) за ОП, която актуализирахме през 2021 г.  И взето предвид:   </vt:lpstr>
      <vt:lpstr>Взето предвид:</vt:lpstr>
      <vt:lpstr>Съгласно чл. 7 от Директива 2003/4/ЕО:</vt:lpstr>
      <vt:lpstr>PowerPoint Presentation</vt:lpstr>
      <vt:lpstr>Задачата за разработване и внедряване на софтуерен продукт (информационна система) за събиране и обработване на информация за случаи на непосредствена заплаха за екологични щети или на причинени екологични щети е иницирана  през м. 12 2021г.</vt:lpstr>
      <vt:lpstr>PowerPoint Presentation</vt:lpstr>
      <vt:lpstr>Анализът на нормативните изисквания и за извършване на реинженеринг на процесите по събиране, обработване и докладване на информация за случаи на непосредствена заплаха за екологични щети или на причинени екологични щети, включително информация за Европейската комисия по Регламент (ЕС) 2019/1010 на Европейския парламент и на Съвета от 5 юни 2019 г., който подход трябва да е релевантен към предмета на поръчката  ще включи: </vt:lpstr>
      <vt:lpstr>ОП по чл. 34 от ЗОПОЕЩ</vt:lpstr>
      <vt:lpstr>Очакван резултат:</vt:lpstr>
      <vt:lpstr>ОП по чл. 34 от ЗОПОЕЩ</vt:lpstr>
      <vt:lpstr>Съгласно ЗОПОЕЩ и СВК</vt:lpstr>
      <vt:lpstr>Методика по ЗОПОЕЩ - по договор Д-30-42/23.05.2017г. с избран по ЗОП изпълнител - „БалБок Инженеринг“ АД и приета на заседание на Колегиум на МОСВ, проведено на 19.12.2018г.    Определянето на потребността от актуализация на Методиката по ЗОПОЕЩ е поради следните мотиви: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Работна среща с експерти от МОСВ, РИОСВ, БД и ДНП на тема:  „Прилагане на законодателството по екологична отговорност.  Подготовка за Втори доклад на Република България до Европейската комисия по прилагане на Директива 2004/35/ЕО относно екологичната отговорност“, 21.03.2022 г.      Албена Бъчварова –  главен експерт в отдел “Комплексни разрешителни и опасни вещества”,   дирекция „Екологична оценка, оценка на въздействието върху околната среда и предотвратяване на замърсяването“ Министерство на околната среда и водите</dc:title>
  <dc:creator>Albena Bachvarova</dc:creator>
  <cp:lastModifiedBy>Albena Bachvarova</cp:lastModifiedBy>
  <cp:revision>42</cp:revision>
  <dcterms:created xsi:type="dcterms:W3CDTF">2022-03-17T14:12:33Z</dcterms:created>
  <dcterms:modified xsi:type="dcterms:W3CDTF">2022-03-18T12:50:46Z</dcterms:modified>
</cp:coreProperties>
</file>