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5" r:id="rId1"/>
  </p:sldMasterIdLst>
  <p:notesMasterIdLst>
    <p:notesMasterId r:id="rId12"/>
  </p:notesMasterIdLst>
  <p:sldIdLst>
    <p:sldId id="256" r:id="rId2"/>
    <p:sldId id="281" r:id="rId3"/>
    <p:sldId id="279" r:id="rId4"/>
    <p:sldId id="287" r:id="rId5"/>
    <p:sldId id="282" r:id="rId6"/>
    <p:sldId id="284" r:id="rId7"/>
    <p:sldId id="288" r:id="rId8"/>
    <p:sldId id="289" r:id="rId9"/>
    <p:sldId id="286" r:id="rId10"/>
    <p:sldId id="27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88856" autoAdjust="0"/>
  </p:normalViewPr>
  <p:slideViewPr>
    <p:cSldViewPr>
      <p:cViewPr>
        <p:scale>
          <a:sx n="86" d="100"/>
          <a:sy n="86" d="100"/>
        </p:scale>
        <p:origin x="-474" y="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D:\DOCUMENTS\STATISTICS\MUNICIPAL_WASTE_2018_EU.xls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D:\DOCUMENTS\STATISTICS\MUNICIPAL_WASTE_2018_EU.xls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D:\DOCUMENTS\STATISTICS\MUNICIPAL_WASTE_2018_EU.xls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D:\DOCUMENTS\STATISTICS\PACKAGING_WASTE_2017_EU.xls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D:\DOCUMENTS\STATISTICS\PACKAGING_WASTE_2017_EU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bg-BG" dirty="0"/>
              <a:t>Общо </a:t>
            </a:r>
            <a:r>
              <a:rPr lang="bg-BG" dirty="0" smtClean="0"/>
              <a:t>рециклирани битови</a:t>
            </a:r>
            <a:r>
              <a:rPr lang="bg-BG" baseline="0" dirty="0" smtClean="0"/>
              <a:t> отпадъци</a:t>
            </a:r>
            <a:endParaRPr lang="bg-BG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'2018'!$H$5:$I$5</c:f>
              <c:strCache>
                <c:ptCount val="1"/>
                <c:pt idx="0">
                  <c:v>Общо рециклирани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4000"/>
                    <a:satMod val="103000"/>
                    <a:lumMod val="102000"/>
                  </a:schemeClr>
                </a:gs>
                <a:gs pos="50000">
                  <a:schemeClr val="accent1">
                    <a:shade val="100000"/>
                    <a:satMod val="110000"/>
                    <a:lumMod val="100000"/>
                  </a:schemeClr>
                </a:gs>
                <a:gs pos="100000">
                  <a:schemeClr val="accent1">
                    <a:shade val="78000"/>
                    <a:satMod val="120000"/>
                    <a:lumMod val="99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187-40F6-A565-864CB04CAD1F}"/>
              </c:ext>
            </c:extLst>
          </c:dPt>
          <c:dLbls>
            <c:delete val="1"/>
          </c:dLbls>
          <c:cat>
            <c:strRef>
              <c:f>('2018'!$B$7:$B$13,'2018'!$B$16:$B$19,'2018'!$B$21:$B$35)</c:f>
              <c:strCache>
                <c:ptCount val="26"/>
                <c:pt idx="0">
                  <c:v>ЕС-28</c:v>
                </c:pt>
                <c:pt idx="1">
                  <c:v>Белгия</c:v>
                </c:pt>
                <c:pt idx="2">
                  <c:v>България</c:v>
                </c:pt>
                <c:pt idx="3">
                  <c:v>Чехия</c:v>
                </c:pt>
                <c:pt idx="4">
                  <c:v>Дания</c:v>
                </c:pt>
                <c:pt idx="5">
                  <c:v>Германия</c:v>
                </c:pt>
                <c:pt idx="6">
                  <c:v>Естония</c:v>
                </c:pt>
                <c:pt idx="7">
                  <c:v>Испания</c:v>
                </c:pt>
                <c:pt idx="8">
                  <c:v>Франция</c:v>
                </c:pt>
                <c:pt idx="9">
                  <c:v>Хърватия</c:v>
                </c:pt>
                <c:pt idx="10">
                  <c:v>Италия</c:v>
                </c:pt>
                <c:pt idx="11">
                  <c:v>Латвия</c:v>
                </c:pt>
                <c:pt idx="12">
                  <c:v>Литва</c:v>
                </c:pt>
                <c:pt idx="13">
                  <c:v>Люксембург</c:v>
                </c:pt>
                <c:pt idx="14">
                  <c:v>Унгария</c:v>
                </c:pt>
                <c:pt idx="15">
                  <c:v>Малта</c:v>
                </c:pt>
                <c:pt idx="16">
                  <c:v>Нидерландия</c:v>
                </c:pt>
                <c:pt idx="17">
                  <c:v>Австрия</c:v>
                </c:pt>
                <c:pt idx="18">
                  <c:v>Полша</c:v>
                </c:pt>
                <c:pt idx="19">
                  <c:v>Португалия</c:v>
                </c:pt>
                <c:pt idx="20">
                  <c:v>Румъния</c:v>
                </c:pt>
                <c:pt idx="21">
                  <c:v>Словения</c:v>
                </c:pt>
                <c:pt idx="22">
                  <c:v>Словакия</c:v>
                </c:pt>
                <c:pt idx="23">
                  <c:v>Финландия</c:v>
                </c:pt>
                <c:pt idx="24">
                  <c:v>Швеция</c:v>
                </c:pt>
                <c:pt idx="25">
                  <c:v>Обединено кралство</c:v>
                </c:pt>
              </c:strCache>
            </c:strRef>
          </c:cat>
          <c:val>
            <c:numRef>
              <c:f>('2018'!$I$7:$I$13,'2018'!$I$16:$I$19,'2018'!$I$21:$I$35)</c:f>
              <c:numCache>
                <c:formatCode>0.0%</c:formatCode>
                <c:ptCount val="26"/>
                <c:pt idx="0">
                  <c:v>0.47026437873791294</c:v>
                </c:pt>
                <c:pt idx="1">
                  <c:v>0.54576415495955721</c:v>
                </c:pt>
                <c:pt idx="2">
                  <c:v>0.35990581903800872</c:v>
                </c:pt>
                <c:pt idx="3">
                  <c:v>0.34512325830653806</c:v>
                </c:pt>
                <c:pt idx="4">
                  <c:v>0.47948602344454466</c:v>
                </c:pt>
                <c:pt idx="5">
                  <c:v>0.67345578578009524</c:v>
                </c:pt>
                <c:pt idx="6">
                  <c:v>0.28037383177570091</c:v>
                </c:pt>
                <c:pt idx="7">
                  <c:v>0.35995859958599585</c:v>
                </c:pt>
                <c:pt idx="8">
                  <c:v>0.44006577455205265</c:v>
                </c:pt>
                <c:pt idx="9">
                  <c:v>0.25282805429864252</c:v>
                </c:pt>
                <c:pt idx="10">
                  <c:v>0.49756340129288912</c:v>
                </c:pt>
                <c:pt idx="11">
                  <c:v>0.25222929936305732</c:v>
                </c:pt>
                <c:pt idx="12">
                  <c:v>0.5249807840122982</c:v>
                </c:pt>
                <c:pt idx="13">
                  <c:v>0.50134770889487867</c:v>
                </c:pt>
                <c:pt idx="14">
                  <c:v>0.37382676320729419</c:v>
                </c:pt>
                <c:pt idx="15">
                  <c:v>6.4516129032258063E-2</c:v>
                </c:pt>
                <c:pt idx="16">
                  <c:v>0.55859641153758799</c:v>
                </c:pt>
                <c:pt idx="17">
                  <c:v>0.57667513186169173</c:v>
                </c:pt>
                <c:pt idx="18">
                  <c:v>0.34289146976371648</c:v>
                </c:pt>
                <c:pt idx="19">
                  <c:v>0.28916124090386824</c:v>
                </c:pt>
                <c:pt idx="20">
                  <c:v>0.11083836858006042</c:v>
                </c:pt>
                <c:pt idx="21">
                  <c:v>0.58870168483647178</c:v>
                </c:pt>
                <c:pt idx="22">
                  <c:v>0.36291038154392191</c:v>
                </c:pt>
                <c:pt idx="23">
                  <c:v>0.42288720815521208</c:v>
                </c:pt>
                <c:pt idx="24">
                  <c:v>0.45833333333333331</c:v>
                </c:pt>
                <c:pt idx="25">
                  <c:v>0.44101214837913338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187-40F6-A565-864CB04CAD1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5686912"/>
        <c:axId val="39693696"/>
        <c:axId val="0"/>
      </c:bar3DChart>
      <c:catAx>
        <c:axId val="35686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39693696"/>
        <c:crosses val="autoZero"/>
        <c:auto val="1"/>
        <c:lblAlgn val="ctr"/>
        <c:lblOffset val="100"/>
        <c:noMultiLvlLbl val="0"/>
      </c:catAx>
      <c:valAx>
        <c:axId val="39693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35686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bg-BG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bg-BG" sz="1600" dirty="0"/>
              <a:t>Битови отпадъци в България 2014 - 2018 г.  (%)</a:t>
            </a:r>
            <a:endParaRPr lang="en-US" sz="1600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Депонирани битови отпадъци</c:v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8.6171753379706048E-2"/>
                  <c:y val="1.77777728006235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541-4AC6-A4F0-502457C7BD92}"/>
                </c:ext>
              </c:extLst>
            </c:dLbl>
            <c:dLbl>
              <c:idx val="4"/>
              <c:layout>
                <c:manualLayout>
                  <c:x val="-2.3289663075596228E-3"/>
                  <c:y val="1.0666663680374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541-4AC6-A4F0-502457C7BD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БГ!$C$2:$G$2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БГ!$C$5:$G$5</c:f>
              <c:numCache>
                <c:formatCode>0.0%</c:formatCode>
                <c:ptCount val="5"/>
                <c:pt idx="0">
                  <c:v>0.69454887218045114</c:v>
                </c:pt>
                <c:pt idx="1">
                  <c:v>0.66223845898372635</c:v>
                </c:pt>
                <c:pt idx="2">
                  <c:v>0.64248524817771602</c:v>
                </c:pt>
                <c:pt idx="3">
                  <c:v>0.61785714285714288</c:v>
                </c:pt>
                <c:pt idx="4">
                  <c:v>0.58694920955264041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7541-4AC6-A4F0-502457C7BD92}"/>
            </c:ext>
          </c:extLst>
        </c:ser>
        <c:ser>
          <c:idx val="1"/>
          <c:order val="1"/>
          <c:tx>
            <c:v>Рециклирани битови отпадъци</c:v>
          </c:tx>
          <c:spPr>
            <a:ln w="28575" cap="rnd">
              <a:solidFill>
                <a:schemeClr val="accent4"/>
              </a:solidFill>
              <a:round/>
            </a:ln>
            <a:effectLst>
              <a:outerShdw blurRad="57150" dist="19050" dir="5400000" algn="ctr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8.384278707214644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541-4AC6-A4F0-502457C7BD92}"/>
                </c:ext>
              </c:extLst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541-4AC6-A4F0-502457C7BD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БГ!$C$2:$G$2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БГ!$C$9:$G$9</c:f>
              <c:numCache>
                <c:formatCode>0.0%</c:formatCode>
                <c:ptCount val="5"/>
                <c:pt idx="0">
                  <c:v>0.23057644110275688</c:v>
                </c:pt>
                <c:pt idx="1">
                  <c:v>0.29359016937894389</c:v>
                </c:pt>
                <c:pt idx="2">
                  <c:v>0.31829225963207219</c:v>
                </c:pt>
                <c:pt idx="3">
                  <c:v>0.3457792207792208</c:v>
                </c:pt>
                <c:pt idx="4">
                  <c:v>0.35990581903800872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7541-4AC6-A4F0-502457C7BD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020992"/>
        <c:axId val="39696000"/>
      </c:lineChart>
      <c:catAx>
        <c:axId val="40020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95000"/>
                <a:alpha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39696000"/>
        <c:crosses val="autoZero"/>
        <c:auto val="1"/>
        <c:lblAlgn val="ctr"/>
        <c:lblOffset val="100"/>
        <c:noMultiLvlLbl val="0"/>
      </c:catAx>
      <c:valAx>
        <c:axId val="39696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40020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 w="3810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 w="28575">
      <a:solidFill>
        <a:schemeClr val="accent1"/>
      </a:solidFill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bg-BG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989527582488011E-2"/>
          <c:y val="4.7479257031450728E-2"/>
          <c:w val="0.88329854735241653"/>
          <c:h val="0.59470551785633319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'2018'!$J$5:$K$5</c:f>
              <c:strCache>
                <c:ptCount val="1"/>
                <c:pt idx="0">
                  <c:v>Материално рециклирани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4000"/>
                    <a:satMod val="103000"/>
                    <a:lumMod val="102000"/>
                  </a:schemeClr>
                </a:gs>
                <a:gs pos="50000">
                  <a:schemeClr val="accent1">
                    <a:shade val="100000"/>
                    <a:satMod val="110000"/>
                    <a:lumMod val="100000"/>
                  </a:schemeClr>
                </a:gs>
                <a:gs pos="100000">
                  <a:schemeClr val="accent1">
                    <a:shade val="78000"/>
                    <a:satMod val="120000"/>
                    <a:lumMod val="99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78DD-482B-8260-EE43F75E0FBC}"/>
              </c:ext>
            </c:extLst>
          </c:dPt>
          <c:cat>
            <c:strRef>
              <c:f>('2018'!$B$7:$B$13,'2018'!$B$16:$B$19,'2018'!$B$21:$B$35)</c:f>
              <c:strCache>
                <c:ptCount val="26"/>
                <c:pt idx="0">
                  <c:v>ЕС-28</c:v>
                </c:pt>
                <c:pt idx="1">
                  <c:v>Белгия</c:v>
                </c:pt>
                <c:pt idx="2">
                  <c:v>България</c:v>
                </c:pt>
                <c:pt idx="3">
                  <c:v>Чехия</c:v>
                </c:pt>
                <c:pt idx="4">
                  <c:v>Дания</c:v>
                </c:pt>
                <c:pt idx="5">
                  <c:v>Германия</c:v>
                </c:pt>
                <c:pt idx="6">
                  <c:v>Естония</c:v>
                </c:pt>
                <c:pt idx="7">
                  <c:v>Испания</c:v>
                </c:pt>
                <c:pt idx="8">
                  <c:v>Франция</c:v>
                </c:pt>
                <c:pt idx="9">
                  <c:v>Хърватия</c:v>
                </c:pt>
                <c:pt idx="10">
                  <c:v>Италия</c:v>
                </c:pt>
                <c:pt idx="11">
                  <c:v>Латвия</c:v>
                </c:pt>
                <c:pt idx="12">
                  <c:v>Литва</c:v>
                </c:pt>
                <c:pt idx="13">
                  <c:v>Люксембург</c:v>
                </c:pt>
                <c:pt idx="14">
                  <c:v>Унгария</c:v>
                </c:pt>
                <c:pt idx="15">
                  <c:v>Малта</c:v>
                </c:pt>
                <c:pt idx="16">
                  <c:v>Нидерландия</c:v>
                </c:pt>
                <c:pt idx="17">
                  <c:v>Австрия</c:v>
                </c:pt>
                <c:pt idx="18">
                  <c:v>Полша</c:v>
                </c:pt>
                <c:pt idx="19">
                  <c:v>Португалия</c:v>
                </c:pt>
                <c:pt idx="20">
                  <c:v>Румъния</c:v>
                </c:pt>
                <c:pt idx="21">
                  <c:v>Словения</c:v>
                </c:pt>
                <c:pt idx="22">
                  <c:v>Словакия</c:v>
                </c:pt>
                <c:pt idx="23">
                  <c:v>Финландия</c:v>
                </c:pt>
                <c:pt idx="24">
                  <c:v>Швеция</c:v>
                </c:pt>
                <c:pt idx="25">
                  <c:v>Обединено кралство</c:v>
                </c:pt>
              </c:strCache>
            </c:strRef>
          </c:cat>
          <c:val>
            <c:numRef>
              <c:f>('2018'!$J$7:$J$13,'2018'!$J$16:$J$19,'2018'!$J$21:$J$35)</c:f>
              <c:numCache>
                <c:formatCode>#,##0</c:formatCode>
                <c:ptCount val="26"/>
                <c:pt idx="0">
                  <c:v>75283</c:v>
                </c:pt>
                <c:pt idx="1">
                  <c:v>1632</c:v>
                </c:pt>
                <c:pt idx="2">
                  <c:v>830</c:v>
                </c:pt>
                <c:pt idx="3">
                  <c:v>1015</c:v>
                </c:pt>
                <c:pt idx="4">
                  <c:v>1388</c:v>
                </c:pt>
                <c:pt idx="5">
                  <c:v>25275</c:v>
                </c:pt>
                <c:pt idx="6">
                  <c:v>130</c:v>
                </c:pt>
                <c:pt idx="7">
                  <c:v>4057</c:v>
                </c:pt>
                <c:pt idx="8">
                  <c:v>8843</c:v>
                </c:pt>
                <c:pt idx="9">
                  <c:v>398</c:v>
                </c:pt>
                <c:pt idx="10">
                  <c:v>8675</c:v>
                </c:pt>
                <c:pt idx="11">
                  <c:v>150</c:v>
                </c:pt>
                <c:pt idx="12">
                  <c:v>315</c:v>
                </c:pt>
                <c:pt idx="13">
                  <c:v>104</c:v>
                </c:pt>
                <c:pt idx="14">
                  <c:v>1085</c:v>
                </c:pt>
                <c:pt idx="15">
                  <c:v>20</c:v>
                </c:pt>
                <c:pt idx="16">
                  <c:v>2379</c:v>
                </c:pt>
                <c:pt idx="17">
                  <c:v>1301</c:v>
                </c:pt>
                <c:pt idx="18">
                  <c:v>3269</c:v>
                </c:pt>
                <c:pt idx="19">
                  <c:v>638</c:v>
                </c:pt>
                <c:pt idx="20">
                  <c:v>406</c:v>
                </c:pt>
                <c:pt idx="21">
                  <c:v>429</c:v>
                </c:pt>
                <c:pt idx="22">
                  <c:v>603</c:v>
                </c:pt>
                <c:pt idx="23">
                  <c:v>886</c:v>
                </c:pt>
                <c:pt idx="24">
                  <c:v>1320</c:v>
                </c:pt>
                <c:pt idx="25">
                  <c:v>8386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8DD-482B-8260-EE43F75E0FBC}"/>
            </c:ext>
          </c:extLst>
        </c:ser>
        <c:ser>
          <c:idx val="1"/>
          <c:order val="1"/>
          <c:tx>
            <c:v>Компостирани</c:v>
          </c:tx>
          <c:spPr>
            <a:gradFill rotWithShape="1">
              <a:gsLst>
                <a:gs pos="0">
                  <a:schemeClr val="accent2">
                    <a:tint val="94000"/>
                    <a:satMod val="103000"/>
                    <a:lumMod val="102000"/>
                  </a:schemeClr>
                </a:gs>
                <a:gs pos="50000">
                  <a:schemeClr val="accent2">
                    <a:shade val="100000"/>
                    <a:satMod val="110000"/>
                    <a:lumMod val="100000"/>
                  </a:schemeClr>
                </a:gs>
                <a:gs pos="100000">
                  <a:schemeClr val="accent2">
                    <a:shade val="78000"/>
                    <a:satMod val="120000"/>
                    <a:lumMod val="99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val>
            <c:numRef>
              <c:f>('2018'!$L$7:$L$13,'2018'!$L$16:$L$19,'2018'!$L$21:$L$35)</c:f>
              <c:numCache>
                <c:formatCode>#,##0</c:formatCode>
                <c:ptCount val="26"/>
                <c:pt idx="0">
                  <c:v>42506</c:v>
                </c:pt>
                <c:pt idx="1">
                  <c:v>932</c:v>
                </c:pt>
                <c:pt idx="2">
                  <c:v>240</c:v>
                </c:pt>
                <c:pt idx="3">
                  <c:v>273</c:v>
                </c:pt>
                <c:pt idx="4">
                  <c:v>739</c:v>
                </c:pt>
                <c:pt idx="5">
                  <c:v>9080</c:v>
                </c:pt>
                <c:pt idx="6">
                  <c:v>20</c:v>
                </c:pt>
                <c:pt idx="7">
                  <c:v>3942</c:v>
                </c:pt>
                <c:pt idx="8">
                  <c:v>6679</c:v>
                </c:pt>
                <c:pt idx="9">
                  <c:v>49</c:v>
                </c:pt>
                <c:pt idx="10">
                  <c:v>6334</c:v>
                </c:pt>
                <c:pt idx="11">
                  <c:v>48</c:v>
                </c:pt>
                <c:pt idx="12">
                  <c:v>368</c:v>
                </c:pt>
                <c:pt idx="13">
                  <c:v>82</c:v>
                </c:pt>
                <c:pt idx="14">
                  <c:v>309</c:v>
                </c:pt>
                <c:pt idx="15">
                  <c:v>0</c:v>
                </c:pt>
                <c:pt idx="16">
                  <c:v>2540</c:v>
                </c:pt>
                <c:pt idx="17">
                  <c:v>1651</c:v>
                </c:pt>
                <c:pt idx="18">
                  <c:v>1012</c:v>
                </c:pt>
                <c:pt idx="19">
                  <c:v>872</c:v>
                </c:pt>
                <c:pt idx="20">
                  <c:v>181</c:v>
                </c:pt>
                <c:pt idx="21">
                  <c:v>165</c:v>
                </c:pt>
                <c:pt idx="22">
                  <c:v>215</c:v>
                </c:pt>
                <c:pt idx="23">
                  <c:v>400</c:v>
                </c:pt>
                <c:pt idx="24">
                  <c:v>704</c:v>
                </c:pt>
                <c:pt idx="25">
                  <c:v>5191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8DD-482B-8260-EE43F75E0F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0797696"/>
        <c:axId val="85975040"/>
        <c:axId val="0"/>
      </c:bar3DChart>
      <c:catAx>
        <c:axId val="40797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85975040"/>
        <c:crosses val="autoZero"/>
        <c:auto val="1"/>
        <c:lblAlgn val="ctr"/>
        <c:lblOffset val="100"/>
        <c:noMultiLvlLbl val="0"/>
      </c:catAx>
      <c:valAx>
        <c:axId val="8597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40797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770873478936571"/>
          <c:y val="0.85813369291786301"/>
          <c:w val="0.52882943561826468"/>
          <c:h val="9.83602097722429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bg-BG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bg-BG" sz="1200" b="0" dirty="0" smtClean="0">
                <a:solidFill>
                  <a:schemeClr val="bg1"/>
                </a:solidFill>
              </a:rPr>
              <a:t>Оползотворени</a:t>
            </a:r>
            <a:r>
              <a:rPr lang="bg-BG" sz="1200" b="0" baseline="0" dirty="0" smtClean="0">
                <a:solidFill>
                  <a:schemeClr val="bg1"/>
                </a:solidFill>
              </a:rPr>
              <a:t> отпадъци от опаковки – ЕС28, 2017 г.</a:t>
            </a:r>
            <a:endParaRPr lang="en-US" sz="1200" b="0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19193681354822306"/>
          <c:y val="8.0246913580246909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953117371742963"/>
          <c:y val="6.9768640031107221E-2"/>
          <c:w val="0.87190521155212286"/>
          <c:h val="0.66169728783902015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4D2-46CD-87F5-57B0B5C0624D}"/>
              </c:ext>
            </c:extLst>
          </c:dPt>
          <c:cat>
            <c:strRef>
              <c:f>Sheet1!$H$5:$H$29</c:f>
              <c:strCache>
                <c:ptCount val="25"/>
                <c:pt idx="0">
                  <c:v>ЕС-28</c:v>
                </c:pt>
                <c:pt idx="1">
                  <c:v>Белгия</c:v>
                </c:pt>
                <c:pt idx="2">
                  <c:v>България</c:v>
                </c:pt>
                <c:pt idx="3">
                  <c:v>Чехия</c:v>
                </c:pt>
                <c:pt idx="4">
                  <c:v>Дания</c:v>
                </c:pt>
                <c:pt idx="5">
                  <c:v>Германия</c:v>
                </c:pt>
                <c:pt idx="6">
                  <c:v>Естония</c:v>
                </c:pt>
                <c:pt idx="7">
                  <c:v>Ирландия</c:v>
                </c:pt>
                <c:pt idx="8">
                  <c:v>Гърция</c:v>
                </c:pt>
                <c:pt idx="9">
                  <c:v>Испания</c:v>
                </c:pt>
                <c:pt idx="10">
                  <c:v>Франция</c:v>
                </c:pt>
                <c:pt idx="11">
                  <c:v>Хърватия</c:v>
                </c:pt>
                <c:pt idx="12">
                  <c:v>Латвия</c:v>
                </c:pt>
                <c:pt idx="13">
                  <c:v>Литва</c:v>
                </c:pt>
                <c:pt idx="14">
                  <c:v>Люксембург</c:v>
                </c:pt>
                <c:pt idx="15">
                  <c:v>Унгария</c:v>
                </c:pt>
                <c:pt idx="16">
                  <c:v>Нидерландия</c:v>
                </c:pt>
                <c:pt idx="17">
                  <c:v>Австрия</c:v>
                </c:pt>
                <c:pt idx="18">
                  <c:v>Полша</c:v>
                </c:pt>
                <c:pt idx="19">
                  <c:v>Португалия</c:v>
                </c:pt>
                <c:pt idx="20">
                  <c:v>Словения</c:v>
                </c:pt>
                <c:pt idx="21">
                  <c:v>Словакия</c:v>
                </c:pt>
                <c:pt idx="22">
                  <c:v>Финландия</c:v>
                </c:pt>
                <c:pt idx="23">
                  <c:v>Швеция</c:v>
                </c:pt>
                <c:pt idx="24">
                  <c:v>Обединено кралство</c:v>
                </c:pt>
              </c:strCache>
            </c:strRef>
          </c:cat>
          <c:val>
            <c:numRef>
              <c:f>Sheet1!$K$5:$K$29</c:f>
              <c:numCache>
                <c:formatCode>0.0%</c:formatCode>
                <c:ptCount val="25"/>
                <c:pt idx="0">
                  <c:v>0.80106505664473238</c:v>
                </c:pt>
                <c:pt idx="1">
                  <c:v>0.99649927110264536</c:v>
                </c:pt>
                <c:pt idx="2">
                  <c:v>0.65798311539870347</c:v>
                </c:pt>
                <c:pt idx="3">
                  <c:v>0.78646264683688949</c:v>
                </c:pt>
                <c:pt idx="4">
                  <c:v>0.95574124824814266</c:v>
                </c:pt>
                <c:pt idx="5">
                  <c:v>0.97003455605879341</c:v>
                </c:pt>
                <c:pt idx="6">
                  <c:v>0.81326601686372746</c:v>
                </c:pt>
                <c:pt idx="7">
                  <c:v>0.85830505013926506</c:v>
                </c:pt>
                <c:pt idx="8">
                  <c:v>0.71595677050222506</c:v>
                </c:pt>
                <c:pt idx="9">
                  <c:v>0.72458398501581556</c:v>
                </c:pt>
                <c:pt idx="10">
                  <c:v>0.77951156144010714</c:v>
                </c:pt>
                <c:pt idx="11">
                  <c:v>0.50540874893910837</c:v>
                </c:pt>
                <c:pt idx="12">
                  <c:v>0.60881255926667366</c:v>
                </c:pt>
                <c:pt idx="13">
                  <c:v>0.69579227585053449</c:v>
                </c:pt>
                <c:pt idx="14">
                  <c:v>0.97650177961792695</c:v>
                </c:pt>
                <c:pt idx="15">
                  <c:v>0.60064050809200598</c:v>
                </c:pt>
                <c:pt idx="16">
                  <c:v>0.95509878903760359</c:v>
                </c:pt>
                <c:pt idx="17">
                  <c:v>0.95292537064135574</c:v>
                </c:pt>
                <c:pt idx="18">
                  <c:v>0.60848190725512286</c:v>
                </c:pt>
                <c:pt idx="19">
                  <c:v>0.65453623573197217</c:v>
                </c:pt>
                <c:pt idx="20">
                  <c:v>0.75333401679609746</c:v>
                </c:pt>
                <c:pt idx="21">
                  <c:v>0.68565852527438553</c:v>
                </c:pt>
                <c:pt idx="22">
                  <c:v>1.1209702687765002</c:v>
                </c:pt>
                <c:pt idx="23">
                  <c:v>0.72501555040841681</c:v>
                </c:pt>
                <c:pt idx="24">
                  <c:v>0.70035475265108282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4D2-46CD-87F5-57B0B5C062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0923648"/>
        <c:axId val="85977920"/>
        <c:axId val="0"/>
      </c:bar3DChart>
      <c:catAx>
        <c:axId val="40923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85977920"/>
        <c:crosses val="autoZero"/>
        <c:auto val="1"/>
        <c:lblAlgn val="ctr"/>
        <c:lblOffset val="100"/>
        <c:noMultiLvlLbl val="0"/>
      </c:catAx>
      <c:valAx>
        <c:axId val="85977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40923648"/>
        <c:crosses val="autoZero"/>
        <c:crossBetween val="between"/>
      </c:valAx>
      <c:spPr>
        <a:solidFill>
          <a:schemeClr val="accent1">
            <a:lumMod val="75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60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bg-BG" sz="1200" b="0" dirty="0">
                <a:solidFill>
                  <a:schemeClr val="bg1"/>
                </a:solidFill>
              </a:rPr>
              <a:t>Рециклирани отпадъци от </a:t>
            </a:r>
            <a:r>
              <a:rPr lang="bg-BG" sz="1200" b="0" dirty="0" smtClean="0">
                <a:solidFill>
                  <a:schemeClr val="bg1"/>
                </a:solidFill>
              </a:rPr>
              <a:t>пластмаса – 2017 г.</a:t>
            </a:r>
            <a:endParaRPr lang="bg-BG" sz="1200" b="0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Рециклирани отпадъци от пластмаса</c:v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p3d/>
          </c:spPr>
          <c:invertIfNegative val="0"/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049-42EF-94D8-F5FB04F12F0C}"/>
              </c:ext>
            </c:extLst>
          </c:dPt>
          <c:dLbls>
            <c:dLbl>
              <c:idx val="0"/>
              <c:layout>
                <c:manualLayout>
                  <c:x val="3.1353733598364665E-2"/>
                  <c:y val="-1.54839433336442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049-42EF-94D8-F5FB04F12F0C}"/>
                </c:ext>
              </c:extLst>
            </c:dLbl>
            <c:dLbl>
              <c:idx val="1"/>
              <c:layout>
                <c:manualLayout>
                  <c:x val="1.3437314399299226E-2"/>
                  <c:y val="-3.0967886667288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049-42EF-94D8-F5FB04F12F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(Sheet1!$H$38,Sheet1!$H$36)</c:f>
              <c:strCache>
                <c:ptCount val="2"/>
                <c:pt idx="0">
                  <c:v>България</c:v>
                </c:pt>
                <c:pt idx="1">
                  <c:v>ЕС-28</c:v>
                </c:pt>
              </c:strCache>
            </c:strRef>
          </c:cat>
          <c:val>
            <c:numRef>
              <c:f>(Sheet1!$K$38,Sheet1!$K$36)</c:f>
              <c:numCache>
                <c:formatCode>0.0%</c:formatCode>
                <c:ptCount val="2"/>
                <c:pt idx="0">
                  <c:v>0.64829696070422305</c:v>
                </c:pt>
                <c:pt idx="1">
                  <c:v>0.42296216732306957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049-42EF-94D8-F5FB04F12F0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3866240"/>
        <c:axId val="85979648"/>
        <c:axId val="0"/>
      </c:bar3DChart>
      <c:catAx>
        <c:axId val="33866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85979648"/>
        <c:crosses val="autoZero"/>
        <c:auto val="1"/>
        <c:lblAlgn val="ctr"/>
        <c:lblOffset val="100"/>
        <c:noMultiLvlLbl val="0"/>
      </c:catAx>
      <c:valAx>
        <c:axId val="85979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33866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75000"/>
      </a:schemeClr>
    </a:solidFill>
    <a:ln>
      <a:noFill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1050">
          <a:solidFill>
            <a:schemeClr val="tx1">
              <a:lumMod val="95000"/>
              <a:lumOff val="5000"/>
            </a:schemeClr>
          </a:solidFill>
        </a:defRPr>
      </a:pPr>
      <a:endParaRPr lang="bg-BG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3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DF39E3-9696-4C54-AB40-009C47C6E003}" type="datetimeFigureOut">
              <a:rPr lang="bg-BG" smtClean="0"/>
              <a:t>25.2.2020 г.</a:t>
            </a:fld>
            <a:endParaRPr lang="bg-BG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B8E6D-82D7-4E6A-B321-90F089B8FCC2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25037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B8E6D-82D7-4E6A-B321-90F089B8FCC2}" type="slidenum">
              <a:rPr lang="bg-BG" smtClean="0"/>
              <a:t>1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874503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B8E6D-82D7-4E6A-B321-90F089B8FCC2}" type="slidenum">
              <a:rPr lang="bg-BG" smtClean="0"/>
              <a:t>2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4090066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B8E6D-82D7-4E6A-B321-90F089B8FCC2}" type="slidenum">
              <a:rPr lang="bg-BG" smtClean="0"/>
              <a:t>3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546693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B8E6D-82D7-4E6A-B321-90F089B8FCC2}" type="slidenum">
              <a:rPr lang="bg-BG" smtClean="0"/>
              <a:t>4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1411162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B8E6D-82D7-4E6A-B321-90F089B8FCC2}" type="slidenum">
              <a:rPr lang="bg-BG" smtClean="0"/>
              <a:t>5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7471670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228600" algn="just">
              <a:lnSpc>
                <a:spcPct val="115000"/>
              </a:lnSpc>
              <a:spcAft>
                <a:spcPts val="0"/>
              </a:spcAft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B8E6D-82D7-4E6A-B321-90F089B8FCC2}" type="slidenum">
              <a:rPr lang="bg-BG" smtClean="0"/>
              <a:t>6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9615272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B8E6D-82D7-4E6A-B321-90F089B8FCC2}" type="slidenum">
              <a:rPr lang="bg-BG" smtClean="0"/>
              <a:t>7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8085248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B8E6D-82D7-4E6A-B321-90F089B8FCC2}" type="slidenum">
              <a:rPr lang="bg-BG" smtClean="0"/>
              <a:t>8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796554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B8E6D-82D7-4E6A-B321-90F089B8FCC2}" type="slidenum">
              <a:rPr lang="bg-BG" smtClean="0"/>
              <a:t>9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83668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8DCB9C6-8016-445C-B066-C2E1E979DC03}" type="datetimeFigureOut">
              <a:rPr lang="bg-BG" smtClean="0"/>
              <a:t>25.2.2020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97B9481-89D1-4FEC-9A5F-DFBAEE7FD7E8}" type="slidenum">
              <a:rPr lang="bg-BG" smtClean="0"/>
              <a:t>‹#›</a:t>
            </a:fld>
            <a:endParaRPr lang="bg-BG" dirty="0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270707424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CB9C6-8016-445C-B066-C2E1E979DC03}" type="datetimeFigureOut">
              <a:rPr lang="bg-BG" smtClean="0"/>
              <a:t>25.2.2020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B9481-89D1-4FEC-9A5F-DFBAEE7FD7E8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795321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CB9C6-8016-445C-B066-C2E1E979DC03}" type="datetimeFigureOut">
              <a:rPr lang="bg-BG" smtClean="0"/>
              <a:t>25.2.2020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B9481-89D1-4FEC-9A5F-DFBAEE7FD7E8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53179677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CB9C6-8016-445C-B066-C2E1E979DC03}" type="datetimeFigureOut">
              <a:rPr lang="bg-BG" smtClean="0"/>
              <a:t>25.2.2020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B9481-89D1-4FEC-9A5F-DFBAEE7FD7E8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8436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8DCB9C6-8016-445C-B066-C2E1E979DC03}" type="datetimeFigureOut">
              <a:rPr lang="bg-BG" smtClean="0"/>
              <a:t>25.2.2020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97B9481-89D1-4FEC-9A5F-DFBAEE7FD7E8}" type="slidenum">
              <a:rPr lang="bg-BG" smtClean="0"/>
              <a:t>‹#›</a:t>
            </a:fld>
            <a:endParaRPr lang="bg-BG" dirty="0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8864120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CB9C6-8016-445C-B066-C2E1E979DC03}" type="datetimeFigureOut">
              <a:rPr lang="bg-BG" smtClean="0"/>
              <a:t>25.2.2020 г.</a:t>
            </a:fld>
            <a:endParaRPr lang="bg-B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B9481-89D1-4FEC-9A5F-DFBAEE7FD7E8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917417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CB9C6-8016-445C-B066-C2E1E979DC03}" type="datetimeFigureOut">
              <a:rPr lang="bg-BG" smtClean="0"/>
              <a:t>25.2.2020 г.</a:t>
            </a:fld>
            <a:endParaRPr lang="bg-BG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B9481-89D1-4FEC-9A5F-DFBAEE7FD7E8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83420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CB9C6-8016-445C-B066-C2E1E979DC03}" type="datetimeFigureOut">
              <a:rPr lang="bg-BG" smtClean="0"/>
              <a:t>25.2.2020 г.</a:t>
            </a:fld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B9481-89D1-4FEC-9A5F-DFBAEE7FD7E8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668610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CB9C6-8016-445C-B066-C2E1E979DC03}" type="datetimeFigureOut">
              <a:rPr lang="bg-BG" smtClean="0"/>
              <a:t>25.2.2020 г.</a:t>
            </a:fld>
            <a:endParaRPr lang="bg-B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B9481-89D1-4FEC-9A5F-DFBAEE7FD7E8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771763862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8DCB9C6-8016-445C-B066-C2E1E979DC03}" type="datetimeFigureOut">
              <a:rPr lang="bg-BG" smtClean="0"/>
              <a:t>25.2.2020 г.</a:t>
            </a:fld>
            <a:endParaRPr lang="bg-B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97B9481-89D1-4FEC-9A5F-DFBAEE7FD7E8}" type="slidenum">
              <a:rPr lang="bg-BG" smtClean="0"/>
              <a:t>‹#›</a:t>
            </a:fld>
            <a:endParaRPr lang="bg-BG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16784949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8DCB9C6-8016-445C-B066-C2E1E979DC03}" type="datetimeFigureOut">
              <a:rPr lang="bg-BG" smtClean="0"/>
              <a:t>25.2.2020 г.</a:t>
            </a:fld>
            <a:endParaRPr lang="bg-B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97B9481-89D1-4FEC-9A5F-DFBAEE7FD7E8}" type="slidenum">
              <a:rPr lang="bg-BG" smtClean="0"/>
              <a:t>‹#›</a:t>
            </a:fld>
            <a:endParaRPr lang="bg-BG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07160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C8DCB9C6-8016-445C-B066-C2E1E979DC03}" type="datetimeFigureOut">
              <a:rPr lang="bg-BG" smtClean="0"/>
              <a:t>25.2.2020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197B9481-89D1-4FEC-9A5F-DFBAEE7FD7E8}" type="slidenum">
              <a:rPr lang="bg-BG" smtClean="0"/>
              <a:t>‹#›</a:t>
            </a:fld>
            <a:endParaRPr lang="bg-BG" dirty="0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04433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23728" y="1052736"/>
            <a:ext cx="6477000" cy="3662536"/>
          </a:xfrm>
        </p:spPr>
        <p:txBody>
          <a:bodyPr>
            <a:normAutofit/>
          </a:bodyPr>
          <a:lstStyle/>
          <a:p>
            <a:r>
              <a:rPr lang="bg-BG" dirty="0" smtClean="0"/>
              <a:t>ПОЛИТИКИ ПО УПРАВЛЕНИЕ НА ОТПАДЪЦИТЕ В БЪЛГАРИЯ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0171" y="5229200"/>
            <a:ext cx="5123755" cy="1086237"/>
          </a:xfrm>
        </p:spPr>
        <p:txBody>
          <a:bodyPr/>
          <a:lstStyle/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37476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bg-BG" sz="4400" dirty="0" smtClean="0"/>
              <a:t>БЛАГОДАРЯ ЗА ВНИМАНИЕТО!</a:t>
            </a:r>
            <a:endParaRPr lang="bg-BG" sz="4400" dirty="0"/>
          </a:p>
        </p:txBody>
      </p:sp>
    </p:spTree>
    <p:extLst>
      <p:ext uri="{BB962C8B-B14F-4D97-AF65-F5344CB8AC3E}">
        <p14:creationId xmlns:p14="http://schemas.microsoft.com/office/powerpoint/2010/main" val="4272433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503" y="427859"/>
            <a:ext cx="8249270" cy="864096"/>
          </a:xfrm>
        </p:spPr>
        <p:txBody>
          <a:bodyPr>
            <a:normAutofit/>
          </a:bodyPr>
          <a:lstStyle/>
          <a:p>
            <a:pPr algn="l"/>
            <a:r>
              <a:rPr lang="bg-BG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Рециклирани битови отпадъци в ЕС – 2018 г. </a:t>
            </a:r>
            <a:endParaRPr lang="bg-BG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910701"/>
              </p:ext>
            </p:extLst>
          </p:nvPr>
        </p:nvGraphicFramePr>
        <p:xfrm>
          <a:off x="6660231" y="1361530"/>
          <a:ext cx="2232249" cy="202228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{3C2FFA5D-87B4-456A-9821-1D502468CF0F}</a:tableStyleId>
              </a:tblPr>
              <a:tblGrid>
                <a:gridCol w="1584177">
                  <a:extLst>
                    <a:ext uri="{9D8B030D-6E8A-4147-A177-3AD203B41FA5}">
                      <a16:colId xmlns:a16="http://schemas.microsoft.com/office/drawing/2014/main" xmlns="" val="73649755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3403494408"/>
                    </a:ext>
                  </a:extLst>
                </a:gridCol>
              </a:tblGrid>
              <a:tr h="285252"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Средно за ЕС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47,0%</a:t>
                      </a:r>
                      <a:endParaRPr lang="bg-BG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42445641"/>
                  </a:ext>
                </a:extLst>
              </a:tr>
              <a:tr h="357659"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България 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b="1" dirty="0" smtClean="0"/>
                        <a:t>36,0%</a:t>
                      </a:r>
                      <a:endParaRPr lang="bg-BG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80014469"/>
                  </a:ext>
                </a:extLst>
              </a:tr>
              <a:tr h="509155"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ДЧ с равен или малко по-висок резултат</a:t>
                      </a:r>
                      <a:r>
                        <a:rPr lang="bg-BG" sz="1200" baseline="0" dirty="0" smtClean="0"/>
                        <a:t> от България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b="1" dirty="0" smtClean="0"/>
                        <a:t>3 бр.</a:t>
                      </a:r>
                      <a:endParaRPr lang="bg-BG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30747018"/>
                  </a:ext>
                </a:extLst>
              </a:tr>
              <a:tr h="719743"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ДЧ</a:t>
                      </a:r>
                      <a:r>
                        <a:rPr lang="bg-BG" sz="1200" baseline="0" dirty="0" smtClean="0"/>
                        <a:t> с по-нисък резултат от България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b="1" dirty="0" smtClean="0"/>
                        <a:t>8 бр</a:t>
                      </a:r>
                      <a:r>
                        <a:rPr lang="bg-BG" sz="1200" dirty="0" smtClean="0"/>
                        <a:t>.</a:t>
                      </a:r>
                      <a:endParaRPr lang="bg-BG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7984506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775005"/>
              </p:ext>
            </p:extLst>
          </p:nvPr>
        </p:nvGraphicFramePr>
        <p:xfrm>
          <a:off x="6660231" y="3861048"/>
          <a:ext cx="2232249" cy="183446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{3C2FFA5D-87B4-456A-9821-1D502468CF0F}</a:tableStyleId>
              </a:tblPr>
              <a:tblGrid>
                <a:gridCol w="1368153">
                  <a:extLst>
                    <a:ext uri="{9D8B030D-6E8A-4147-A177-3AD203B41FA5}">
                      <a16:colId xmlns:a16="http://schemas.microsoft.com/office/drawing/2014/main" xmlns="" val="73649755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3403494408"/>
                    </a:ext>
                  </a:extLst>
                </a:gridCol>
              </a:tblGrid>
              <a:tr h="422577"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ДЧ</a:t>
                      </a:r>
                      <a:r>
                        <a:rPr lang="bg-BG" sz="1200" baseline="0" dirty="0" smtClean="0"/>
                        <a:t> с над 50% рециклиране</a:t>
                      </a:r>
                      <a:r>
                        <a:rPr lang="bg-BG" sz="1200" dirty="0" smtClean="0"/>
                        <a:t> 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7 бр.</a:t>
                      </a:r>
                      <a:endParaRPr lang="bg-BG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42445641"/>
                  </a:ext>
                </a:extLst>
              </a:tr>
              <a:tr h="493967"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Най-висок</a:t>
                      </a:r>
                      <a:r>
                        <a:rPr lang="bg-BG" sz="1200" baseline="0" dirty="0" smtClean="0"/>
                        <a:t> резултат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67,3%</a:t>
                      </a:r>
                      <a:r>
                        <a:rPr lang="bg-BG" sz="1200" baseline="0" dirty="0" smtClean="0"/>
                        <a:t> Германия</a:t>
                      </a:r>
                      <a:endParaRPr lang="bg-BG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80014469"/>
                  </a:ext>
                </a:extLst>
              </a:tr>
              <a:tr h="4939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dirty="0" smtClean="0"/>
                        <a:t>Най-</a:t>
                      </a:r>
                      <a:r>
                        <a:rPr lang="bg-BG" sz="1200" baseline="0" dirty="0" smtClean="0"/>
                        <a:t>нисък резултат</a:t>
                      </a:r>
                      <a:endParaRPr lang="bg-BG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dirty="0" smtClean="0"/>
                        <a:t>6,5%</a:t>
                      </a:r>
                      <a:r>
                        <a:rPr lang="bg-BG" sz="1200" baseline="0" dirty="0" smtClean="0"/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dirty="0" smtClean="0"/>
                        <a:t>Малта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30747018"/>
                  </a:ext>
                </a:extLst>
              </a:tr>
              <a:tr h="389327"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Недокладвали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3 бр.</a:t>
                      </a:r>
                      <a:endParaRPr lang="bg-BG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79845066"/>
                  </a:ext>
                </a:extLst>
              </a:tr>
            </a:tbl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5639828"/>
              </p:ext>
            </p:extLst>
          </p:nvPr>
        </p:nvGraphicFramePr>
        <p:xfrm>
          <a:off x="634503" y="1361530"/>
          <a:ext cx="590356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9990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040" y="315340"/>
            <a:ext cx="7200900" cy="1485900"/>
          </a:xfrm>
        </p:spPr>
        <p:txBody>
          <a:bodyPr>
            <a:normAutofit/>
          </a:bodyPr>
          <a:lstStyle/>
          <a:p>
            <a:r>
              <a:rPr lang="bg-BG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Битови отпадъци в България 2014 – 2018 </a:t>
            </a:r>
            <a:endParaRPr lang="bg-BG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3319284"/>
              </p:ext>
            </p:extLst>
          </p:nvPr>
        </p:nvGraphicFramePr>
        <p:xfrm>
          <a:off x="971600" y="1081148"/>
          <a:ext cx="7128792" cy="45080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782606"/>
              </p:ext>
            </p:extLst>
          </p:nvPr>
        </p:nvGraphicFramePr>
        <p:xfrm>
          <a:off x="971600" y="5733257"/>
          <a:ext cx="6552728" cy="792088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6552728">
                  <a:extLst>
                    <a:ext uri="{9D8B030D-6E8A-4147-A177-3AD203B41FA5}">
                      <a16:colId xmlns:a16="http://schemas.microsoft.com/office/drawing/2014/main" xmlns="" val="588373617"/>
                    </a:ext>
                  </a:extLst>
                </a:gridCol>
              </a:tblGrid>
              <a:tr h="27908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dirty="0" smtClean="0"/>
                        <a:t>Наблюдава се устойчив спад на депонираните отпадъци равняващ</a:t>
                      </a:r>
                      <a:r>
                        <a:rPr lang="bg-BG" sz="1200" baseline="0" dirty="0" smtClean="0"/>
                        <a:t> се на близо 500 хил. тона</a:t>
                      </a:r>
                      <a:endParaRPr lang="bg-BG" sz="12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20234470"/>
                  </a:ext>
                </a:extLst>
              </a:tr>
              <a:tr h="51300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dirty="0" smtClean="0"/>
                        <a:t>Около 13% пункта нарастване на рециклирането за 5 год. Данните</a:t>
                      </a:r>
                      <a:r>
                        <a:rPr lang="bg-BG" sz="1200" baseline="0" dirty="0" smtClean="0"/>
                        <a:t> показват, че това се дължи най-вече на рециклирането на биоотпадъци, което нараства 4 пъти за периода.</a:t>
                      </a:r>
                      <a:endParaRPr lang="bg-BG" sz="12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996671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78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388424" cy="1485900"/>
          </a:xfrm>
        </p:spPr>
        <p:txBody>
          <a:bodyPr>
            <a:normAutofit/>
          </a:bodyPr>
          <a:lstStyle/>
          <a:p>
            <a:r>
              <a:rPr lang="bg-BG" sz="2800" dirty="0">
                <a:latin typeface="Arial" panose="020B0604020202020204" pitchFamily="34" charset="0"/>
                <a:cs typeface="Arial" panose="020B0604020202020204" pitchFamily="34" charset="0"/>
              </a:rPr>
              <a:t>Разпределение между материално рециклиране и компостиране 2018 г.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bg-BG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880201"/>
              </p:ext>
            </p:extLst>
          </p:nvPr>
        </p:nvGraphicFramePr>
        <p:xfrm>
          <a:off x="751689" y="1268760"/>
          <a:ext cx="6264696" cy="5112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343449"/>
              </p:ext>
            </p:extLst>
          </p:nvPr>
        </p:nvGraphicFramePr>
        <p:xfrm>
          <a:off x="7108084" y="2060848"/>
          <a:ext cx="1944216" cy="302551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{E929F9F4-4A8F-4326-A1B4-22849713DDAB}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xmlns="" val="292689663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r>
                        <a:rPr lang="bg-BG" sz="1200" b="0" dirty="0" smtClean="0"/>
                        <a:t>Делът на компостирането в България</a:t>
                      </a:r>
                      <a:r>
                        <a:rPr lang="bg-BG" sz="1200" b="0" baseline="0" dirty="0" smtClean="0"/>
                        <a:t> е под средния за ЕС през 2018 г.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4359109"/>
                  </a:ext>
                </a:extLst>
              </a:tr>
              <a:tr h="676399"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В</a:t>
                      </a:r>
                      <a:r>
                        <a:rPr lang="bg-BG" sz="1200" baseline="0" dirty="0" smtClean="0"/>
                        <a:t> някои държави компостирането представлява половината от рециклираните отпадъци</a:t>
                      </a:r>
                      <a:endParaRPr lang="bg-BG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37383622"/>
                  </a:ext>
                </a:extLst>
              </a:tr>
              <a:tr h="676399"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10 държави, които имат</a:t>
                      </a:r>
                      <a:r>
                        <a:rPr lang="bg-BG" sz="1200" baseline="0" dirty="0" smtClean="0"/>
                        <a:t> близки или дори по-ниски резултати по рециклиране на материали с България, са с по-висок общ резултат благодарение на компостиране</a:t>
                      </a:r>
                      <a:endParaRPr lang="bg-BG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898273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566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460" y="188640"/>
            <a:ext cx="8137004" cy="1485900"/>
          </a:xfrm>
        </p:spPr>
        <p:txBody>
          <a:bodyPr>
            <a:normAutofit/>
          </a:bodyPr>
          <a:lstStyle/>
          <a:p>
            <a:r>
              <a:rPr lang="bg-BG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Мерки за намаляване на депонирането на отпадъци и увеличаване на рециклирането</a:t>
            </a:r>
            <a:endParaRPr lang="bg-BG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1196752"/>
            <a:ext cx="8064896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Регионални системи и осигурени капацитети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bg-BG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Изградени 53 </a:t>
            </a:r>
            <a:r>
              <a:rPr lang="bg-BG" dirty="0"/>
              <a:t>регионални системи за управление на битовите </a:t>
            </a:r>
            <a:r>
              <a:rPr lang="bg-BG" dirty="0" smtClean="0"/>
              <a:t>отпадъци, основно със средства от ЕС</a:t>
            </a:r>
            <a:endParaRPr lang="bg-B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Изградени 11 </a:t>
            </a:r>
            <a:r>
              <a:rPr lang="bg-BG" dirty="0"/>
              <a:t>сепариращи, 18 инсталации за компостиране </a:t>
            </a:r>
            <a:r>
              <a:rPr lang="bg-BG" dirty="0" smtClean="0"/>
              <a:t>и </a:t>
            </a:r>
            <a:r>
              <a:rPr lang="bg-BG" dirty="0"/>
              <a:t>1 инсталация за анаеробно </a:t>
            </a:r>
            <a:r>
              <a:rPr lang="bg-BG" dirty="0" smtClean="0"/>
              <a:t>разграждане на хранителни отпадъци.</a:t>
            </a:r>
            <a:endParaRPr lang="bg-B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По ОПОС </a:t>
            </a:r>
            <a:r>
              <a:rPr lang="bg-BG" dirty="0"/>
              <a:t>2014-2020 г. </a:t>
            </a:r>
            <a:r>
              <a:rPr lang="bg-BG" dirty="0" smtClean="0"/>
              <a:t>– подписани </a:t>
            </a:r>
            <a:r>
              <a:rPr lang="bg-BG" dirty="0"/>
              <a:t>договори </a:t>
            </a:r>
            <a:r>
              <a:rPr lang="bg-BG" dirty="0" smtClean="0"/>
              <a:t>за </a:t>
            </a:r>
            <a:r>
              <a:rPr lang="bg-BG" dirty="0"/>
              <a:t>35 инсталации за </a:t>
            </a:r>
            <a:r>
              <a:rPr lang="bg-BG" dirty="0" smtClean="0"/>
              <a:t>компостиране, </a:t>
            </a:r>
            <a:r>
              <a:rPr lang="bg-BG" dirty="0"/>
              <a:t>3 броя анаеробни инсталации и 19 инсталации за предварително </a:t>
            </a:r>
            <a:r>
              <a:rPr lang="bg-BG" dirty="0" smtClean="0"/>
              <a:t>третиране</a:t>
            </a:r>
          </a:p>
          <a:p>
            <a:endParaRPr lang="bg-BG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Закриване и рекултивация на депа</a:t>
            </a:r>
          </a:p>
          <a:p>
            <a:endParaRPr lang="bg-BG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В </a:t>
            </a:r>
            <a:r>
              <a:rPr lang="bg-BG" dirty="0"/>
              <a:t>страната вече не се експлоатират депа неотговарящи на нормативните изисквания </a:t>
            </a:r>
            <a:endParaRPr lang="bg-B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Поетапно </a:t>
            </a:r>
            <a:r>
              <a:rPr lang="en-US" dirty="0"/>
              <a:t>се осигуряват необходимите средства за изпълнение на проектите за рекултивация.</a:t>
            </a:r>
            <a:r>
              <a:rPr lang="bg-BG" dirty="0"/>
              <a:t> </a:t>
            </a:r>
            <a:endParaRPr lang="bg-B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До </a:t>
            </a:r>
            <a:r>
              <a:rPr lang="bg-BG" dirty="0"/>
              <a:t>момента са осигурени над 190 млн. лв</a:t>
            </a:r>
            <a:r>
              <a:rPr lang="bg-BG" dirty="0" smtClean="0"/>
              <a:t>. от </a:t>
            </a:r>
            <a:r>
              <a:rPr lang="bg-BG" dirty="0"/>
              <a:t>Държавния бюджет и Оперативна програма „Околна среда 2014-2020 г.“ с цел довършване на рекултивацията на всички депа.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bg-BG" sz="1600" dirty="0"/>
          </a:p>
        </p:txBody>
      </p:sp>
    </p:spTree>
    <p:extLst>
      <p:ext uri="{BB962C8B-B14F-4D97-AF65-F5344CB8AC3E}">
        <p14:creationId xmlns:p14="http://schemas.microsoft.com/office/powerpoint/2010/main" val="211703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460" y="188640"/>
            <a:ext cx="8425036" cy="1485900"/>
          </a:xfrm>
        </p:spPr>
        <p:txBody>
          <a:bodyPr>
            <a:normAutofit/>
          </a:bodyPr>
          <a:lstStyle/>
          <a:p>
            <a:r>
              <a:rPr lang="bg-BG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Управление на масово разпространени отпадъци</a:t>
            </a:r>
            <a:endParaRPr lang="bg-BG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038957"/>
              </p:ext>
            </p:extLst>
          </p:nvPr>
        </p:nvGraphicFramePr>
        <p:xfrm>
          <a:off x="578998" y="692696"/>
          <a:ext cx="5473072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364743"/>
              </p:ext>
            </p:extLst>
          </p:nvPr>
        </p:nvGraphicFramePr>
        <p:xfrm>
          <a:off x="683568" y="4941168"/>
          <a:ext cx="7920980" cy="145764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{C4B1156A-380E-4F78-BDF5-A606A8083BF9}</a:tableStyleId>
              </a:tblPr>
              <a:tblGrid>
                <a:gridCol w="7920980">
                  <a:extLst>
                    <a:ext uri="{9D8B030D-6E8A-4147-A177-3AD203B41FA5}">
                      <a16:colId xmlns:a16="http://schemas.microsoft.com/office/drawing/2014/main" xmlns="" val="2003098158"/>
                    </a:ext>
                  </a:extLst>
                </a:gridCol>
              </a:tblGrid>
              <a:tr h="324232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000" b="0" dirty="0" smtClean="0"/>
                        <a:t>Въведени са системи на разширена отговорност на производителя за 6 потока отпадъци.</a:t>
                      </a:r>
                      <a:r>
                        <a:rPr lang="bg-BG" sz="1000" b="0" baseline="0" dirty="0" smtClean="0"/>
                        <a:t> </a:t>
                      </a:r>
                      <a:r>
                        <a:rPr lang="bg-BG" sz="1000" b="0" dirty="0" smtClean="0"/>
                        <a:t>Заложените национални цели по събиране и рециклиране се изпълняват ежегодно</a:t>
                      </a:r>
                      <a:endParaRPr lang="bg-BG" sz="10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4195614"/>
                  </a:ext>
                </a:extLst>
              </a:tr>
              <a:tr h="23975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000" dirty="0" smtClean="0"/>
                        <a:t>Целите за отпадъци от опаковки по материали ежегодно се постигат и надхвърлят</a:t>
                      </a:r>
                      <a:endParaRPr lang="bg-BG" sz="1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85552577"/>
                  </a:ext>
                </a:extLst>
              </a:tr>
              <a:tr h="23975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000" dirty="0" smtClean="0"/>
                        <a:t>През 2017 г., при изчислена цел от 33 хил. т. са събрани 55 хил. т. ИУЕЕО</a:t>
                      </a:r>
                      <a:endParaRPr lang="bg-BG" sz="1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43736242"/>
                  </a:ext>
                </a:extLst>
              </a:tr>
              <a:tr h="25862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000" dirty="0" smtClean="0"/>
                        <a:t>При ИУМПС за 2017 г. е постигнато ниво на повторна употреба и рециклиране от 96% при цел от 85%</a:t>
                      </a:r>
                      <a:endParaRPr lang="bg-BG" sz="1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7021805"/>
                  </a:ext>
                </a:extLst>
              </a:tr>
              <a:tr h="31510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000" dirty="0" smtClean="0"/>
                        <a:t>България заема едно от челните три места в ЕС по ефективност на рециклирането на оловни акумулаторни батерии</a:t>
                      </a:r>
                      <a:endParaRPr lang="bg-BG" sz="1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60868517"/>
                  </a:ext>
                </a:extLst>
              </a:tr>
            </a:tbl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9543233"/>
              </p:ext>
            </p:extLst>
          </p:nvPr>
        </p:nvGraphicFramePr>
        <p:xfrm>
          <a:off x="6019607" y="908720"/>
          <a:ext cx="2584941" cy="3898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11957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460" y="188640"/>
            <a:ext cx="8425036" cy="1485900"/>
          </a:xfrm>
        </p:spPr>
        <p:txBody>
          <a:bodyPr>
            <a:normAutofit/>
          </a:bodyPr>
          <a:lstStyle/>
          <a:p>
            <a:r>
              <a:rPr lang="bg-BG" sz="2800" dirty="0">
                <a:latin typeface="Arial" panose="020B0604020202020204" pitchFamily="34" charset="0"/>
                <a:cs typeface="Arial" panose="020B0604020202020204" pitchFamily="34" charset="0"/>
              </a:rPr>
              <a:t>Управление на масово разпространени отпадъци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1460" y="820393"/>
            <a:ext cx="55340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Рециклиране на оловни батерии в ЕС, 2012-2017 (%)</a:t>
            </a:r>
            <a:endParaRPr lang="bg-BG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588632" y="1029876"/>
            <a:ext cx="353933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/>
          </a:p>
        </p:txBody>
      </p:sp>
      <p:sp>
        <p:nvSpPr>
          <p:cNvPr id="10" name="TextBox 9"/>
          <p:cNvSpPr txBox="1"/>
          <p:nvPr/>
        </p:nvSpPr>
        <p:spPr>
          <a:xfrm>
            <a:off x="4588632" y="6469063"/>
            <a:ext cx="27596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Изпълнение на целите за ИУЕЕО, 2017</a:t>
            </a:r>
            <a:endParaRPr lang="bg-BG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57" y="4454283"/>
            <a:ext cx="3816424" cy="2291779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5576" y="1285078"/>
            <a:ext cx="6692004" cy="3070449"/>
          </a:xfrm>
          <a:prstGeom prst="rect">
            <a:avLst/>
          </a:prstGeom>
          <a:ln w="22225" cmpd="sng">
            <a:solidFill>
              <a:schemeClr val="tx2">
                <a:lumMod val="90000"/>
                <a:lumOff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3052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460" y="188640"/>
            <a:ext cx="7200900" cy="1485900"/>
          </a:xfrm>
        </p:spPr>
        <p:txBody>
          <a:bodyPr>
            <a:normAutofit/>
          </a:bodyPr>
          <a:lstStyle/>
          <a:p>
            <a:r>
              <a:rPr lang="bg-BG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Предизвикателства и установени проблеми</a:t>
            </a:r>
            <a:endParaRPr lang="bg-BG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1268760"/>
            <a:ext cx="7632848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Дългосрочни предизвикателства</a:t>
            </a:r>
          </a:p>
          <a:p>
            <a:endParaRPr lang="bg-BG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Постигането на по-високите цели по рециклиране на битовите  отпадъци – 65% през 2035 г.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Ускорено намаляване на депонирането – 10% до 2035 г.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Осигуряване на реализация на български отпадъци за оползотворяване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bg-BG" sz="1600" dirty="0"/>
          </a:p>
          <a:p>
            <a:r>
              <a:rPr lang="bg-BG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Установени </a:t>
            </a:r>
            <a:r>
              <a:rPr lang="bg-BG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проблеми</a:t>
            </a:r>
            <a:endParaRPr lang="bg-BG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bg-B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Случаи на злоупотреба с режимите на Регламент 1013 – прикриване на отпадъци, предназначени за изгаряне чрез кодове на отпадъци от „зеления списък“, с цел избягване на процедура по нотифициране и съгласие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Занижен контрол по отношение на извършване на дейностите с отпадъци по места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Случаи на неправомерно издаване на разрешения за дейности с отпадъци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Случаи на неспазване на процедурите по ОВОС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Случаи на занижен контрол на постъпващите отпадъци от внос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bg-BG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bg-BG" sz="1600" dirty="0"/>
          </a:p>
        </p:txBody>
      </p:sp>
      <p:pic>
        <p:nvPicPr>
          <p:cNvPr id="1026" name="Picture 2" descr="Резултат с изображение за „stop picture“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8417" y="4437112"/>
            <a:ext cx="1412156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Резултат с изображение за „beware picture“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8417" y="1407350"/>
            <a:ext cx="1398021" cy="1250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748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460" y="188640"/>
            <a:ext cx="7200900" cy="1485900"/>
          </a:xfrm>
        </p:spPr>
        <p:txBody>
          <a:bodyPr>
            <a:normAutofit/>
          </a:bodyPr>
          <a:lstStyle/>
          <a:p>
            <a:r>
              <a:rPr lang="bg-BG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Необходими мерки и решения</a:t>
            </a:r>
            <a:endParaRPr lang="bg-BG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460" y="1052736"/>
            <a:ext cx="8064996" cy="6232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Повишаване на контрола при внос на отпадъци</a:t>
            </a:r>
          </a:p>
          <a:p>
            <a:endParaRPr lang="bg-BG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Физически контрол върху всички превози на отпадъци за изгаряне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Централизирано звено за координация в МОСВ и електронна база-данни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Нормативни промени – въвеждане на уведомителен режим за отпадъците от зеления списък  - 3 дни преди въвеждането им в страната се уведомява РИОСВ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Инструкции за взаимодействие между МОСВ и контролните органи по Регламент 1013/2006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bg-BG" sz="1400" dirty="0"/>
          </a:p>
          <a:p>
            <a:r>
              <a:rPr lang="bg-BG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Повишаване на </a:t>
            </a:r>
            <a:r>
              <a:rPr lang="bg-BG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контрола при издаване на разрешения</a:t>
            </a:r>
          </a:p>
          <a:p>
            <a:endParaRPr lang="bg-BG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Необходимост от изравняване на условията между всички оператори – чрез въвеждане на банкови гаранции при издаване на разрешения при извършване на дейности с всички отпадъци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Необходимост от въвеждане на краен срок за въвеждане в експлоатация на заявените в разрешението инсталации, с цел елиминиране на злоупотреби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Задължителни проверки след </a:t>
            </a:r>
            <a:r>
              <a:rPr lang="bg-BG" dirty="0"/>
              <a:t>въвеждане в експлоатация на инсталация/съоръжение за извършване на дейности с </a:t>
            </a:r>
            <a:r>
              <a:rPr lang="bg-BG" dirty="0" smtClean="0"/>
              <a:t>отпадъци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Допълване на основания за отнемане на разрешения и регистрационни документи за дейности с отпадъци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bg-BG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bg-BG" sz="1600" dirty="0"/>
          </a:p>
        </p:txBody>
      </p:sp>
    </p:spTree>
    <p:extLst>
      <p:ext uri="{BB962C8B-B14F-4D97-AF65-F5344CB8AC3E}">
        <p14:creationId xmlns:p14="http://schemas.microsoft.com/office/powerpoint/2010/main" val="143252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1498</TotalTime>
  <Words>747</Words>
  <Application>Microsoft Office PowerPoint</Application>
  <PresentationFormat>On-screen Show (4:3)</PresentationFormat>
  <Paragraphs>95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Crop</vt:lpstr>
      <vt:lpstr>ПОЛИТИКИ ПО УПРАВЛЕНИЕ НА ОТПАДЪЦИТЕ В БЪЛГАРИЯ</vt:lpstr>
      <vt:lpstr>Рециклирани битови отпадъци в ЕС – 2018 г. </vt:lpstr>
      <vt:lpstr>Битови отпадъци в България 2014 – 2018 </vt:lpstr>
      <vt:lpstr>Разпределение между материално рециклиране и компостиране 2018 г. </vt:lpstr>
      <vt:lpstr>Мерки за намаляване на депонирането на отпадъци и увеличаване на рециклирането</vt:lpstr>
      <vt:lpstr>Управление на масово разпространени отпадъци</vt:lpstr>
      <vt:lpstr>Управление на масово разпространени отпадъци</vt:lpstr>
      <vt:lpstr>Предизвикателства и установени проблеми</vt:lpstr>
      <vt:lpstr>Необходими мерки и решения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ПОЛИТИКИ ПО УПРАВЛЕНИЕ НА ОТПАДЪЦИТЕ В БЪЛГАРИЯ</dc:title>
  <dc:creator>Anton Peychev</dc:creator>
  <cp:lastModifiedBy>user</cp:lastModifiedBy>
  <cp:revision>144</cp:revision>
  <dcterms:created xsi:type="dcterms:W3CDTF">2020-02-01T16:54:40Z</dcterms:created>
  <dcterms:modified xsi:type="dcterms:W3CDTF">2020-02-25T16:23:27Z</dcterms:modified>
</cp:coreProperties>
</file>