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  <p:sldMasterId id="2147483703" r:id="rId2"/>
    <p:sldMasterId id="2147483715" r:id="rId3"/>
    <p:sldMasterId id="2147483727" r:id="rId4"/>
  </p:sldMasterIdLst>
  <p:notesMasterIdLst>
    <p:notesMasterId r:id="rId19"/>
  </p:notesMasterIdLst>
  <p:handoutMasterIdLst>
    <p:handoutMasterId r:id="rId20"/>
  </p:handoutMasterIdLst>
  <p:sldIdLst>
    <p:sldId id="440" r:id="rId5"/>
    <p:sldId id="469" r:id="rId6"/>
    <p:sldId id="458" r:id="rId7"/>
    <p:sldId id="457" r:id="rId8"/>
    <p:sldId id="459" r:id="rId9"/>
    <p:sldId id="460" r:id="rId10"/>
    <p:sldId id="461" r:id="rId11"/>
    <p:sldId id="462" r:id="rId12"/>
    <p:sldId id="463" r:id="rId13"/>
    <p:sldId id="464" r:id="rId14"/>
    <p:sldId id="465" r:id="rId15"/>
    <p:sldId id="467" r:id="rId16"/>
    <p:sldId id="471" r:id="rId17"/>
    <p:sldId id="468" r:id="rId18"/>
  </p:sldIdLst>
  <p:sldSz cx="9144000" cy="6858000" type="screen4x3"/>
  <p:notesSz cx="6805613" cy="9939338"/>
  <p:custDataLst>
    <p:tags r:id="rId2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orient="horz" pos="4133">
          <p15:clr>
            <a:srgbClr val="A4A3A4"/>
          </p15:clr>
        </p15:guide>
        <p15:guide id="3" orient="horz" pos="187">
          <p15:clr>
            <a:srgbClr val="A4A3A4"/>
          </p15:clr>
        </p15:guide>
        <p15:guide id="4" pos="181">
          <p15:clr>
            <a:srgbClr val="A4A3A4"/>
          </p15:clr>
        </p15:guide>
        <p15:guide id="5" pos="1859">
          <p15:clr>
            <a:srgbClr val="A4A3A4"/>
          </p15:clr>
        </p15:guide>
        <p15:guide id="6" pos="2041">
          <p15:clr>
            <a:srgbClr val="A4A3A4"/>
          </p15:clr>
        </p15:guide>
        <p15:guide id="7" pos="3719">
          <p15:clr>
            <a:srgbClr val="A4A3A4"/>
          </p15:clr>
        </p15:guide>
        <p15:guide id="8" pos="3901">
          <p15:clr>
            <a:srgbClr val="A4A3A4"/>
          </p15:clr>
        </p15:guide>
        <p15:guide id="9" pos="2789">
          <p15:clr>
            <a:srgbClr val="A4A3A4"/>
          </p15:clr>
        </p15:guide>
        <p15:guide id="10" pos="2971">
          <p15:clr>
            <a:srgbClr val="A4A3A4"/>
          </p15:clr>
        </p15:guide>
        <p15:guide id="11" pos="55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vin Jones" initials="KJ" lastIdx="7" clrIdx="0"/>
  <p:cmAuthor id="1" name="OSEKU-FRAINIER Sharon" initials="SO-F" lastIdx="1" clrIdx="1">
    <p:extLst>
      <p:ext uri="{19B8F6BF-5375-455C-9EA6-DF929625EA0E}">
        <p15:presenceInfo xmlns:p15="http://schemas.microsoft.com/office/powerpoint/2012/main" userId="OSEKU-FRAINIER Shar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979"/>
    <a:srgbClr val="005851"/>
    <a:srgbClr val="005BA9"/>
    <a:srgbClr val="3C6380"/>
    <a:srgbClr val="FFD68B"/>
    <a:srgbClr val="43ADE4"/>
    <a:srgbClr val="EFB77B"/>
    <a:srgbClr val="C6DEA2"/>
    <a:srgbClr val="0F635F"/>
    <a:srgbClr val="EBE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42" autoAdjust="0"/>
    <p:restoredTop sz="95782" autoAdjust="0"/>
  </p:normalViewPr>
  <p:slideViewPr>
    <p:cSldViewPr showGuides="1">
      <p:cViewPr varScale="1">
        <p:scale>
          <a:sx n="110" d="100"/>
          <a:sy n="110" d="100"/>
        </p:scale>
        <p:origin x="2004" y="108"/>
      </p:cViewPr>
      <p:guideLst>
        <p:guide orient="horz" pos="1207"/>
        <p:guide orient="horz" pos="4133"/>
        <p:guide orient="horz" pos="187"/>
        <p:guide pos="181"/>
        <p:guide pos="1859"/>
        <p:guide pos="2041"/>
        <p:guide pos="3719"/>
        <p:guide pos="3901"/>
        <p:guide pos="2789"/>
        <p:guide pos="2971"/>
        <p:guide pos="555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2268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/>
            </a:lvl1pPr>
          </a:lstStyle>
          <a:p>
            <a:endParaRPr lang="de-CH" dirty="0">
              <a:latin typeface="TCS Museo Sans" panose="02000000000000000000" pitchFamily="2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/>
            </a:lvl1pPr>
          </a:lstStyle>
          <a:p>
            <a:fld id="{CE2AB8DD-AF1F-40B6-9DC2-AAE25067143E}" type="datetimeFigureOut">
              <a:rPr lang="de-CH" smtClean="0">
                <a:latin typeface="TCS Museo Sans" panose="02000000000000000000" pitchFamily="2" charset="0"/>
              </a:rPr>
              <a:pPr/>
              <a:t>20.01.2020</a:t>
            </a:fld>
            <a:endParaRPr lang="de-CH" dirty="0">
              <a:latin typeface="TCS Museo Sans" panose="02000000000000000000" pitchFamily="2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/>
            </a:lvl1pPr>
          </a:lstStyle>
          <a:p>
            <a:endParaRPr lang="de-CH" dirty="0">
              <a:latin typeface="TCS Museo Sans" panose="02000000000000000000" pitchFamily="2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/>
            </a:lvl1pPr>
          </a:lstStyle>
          <a:p>
            <a:fld id="{AEF9C7D2-D550-4DB0-93DE-9F4E26EF7A50}" type="slidenum">
              <a:rPr lang="de-CH" smtClean="0">
                <a:latin typeface="TCS Museo Sans" panose="02000000000000000000" pitchFamily="2" charset="0"/>
              </a:rPr>
              <a:pPr/>
              <a:t>‹#›</a:t>
            </a:fld>
            <a:endParaRPr lang="de-CH" dirty="0">
              <a:latin typeface="TCS Museo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57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>
                <a:latin typeface="TCS Museo Sans" panose="02000000000000000000" pitchFamily="2" charset="0"/>
              </a:defRPr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>
                <a:latin typeface="TCS Museo Sans" panose="02000000000000000000" pitchFamily="2" charset="0"/>
              </a:defRPr>
            </a:lvl1pPr>
          </a:lstStyle>
          <a:p>
            <a:fld id="{8338DBC8-3447-464E-8661-4728F7EF1145}" type="datetimeFigureOut">
              <a:rPr lang="de-CH" smtClean="0"/>
              <a:pPr/>
              <a:t>20.01.2020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0" tIns="47840" rIns="95680" bIns="4784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5680" tIns="47840" rIns="95680" bIns="4784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>
                <a:latin typeface="TCS Museo Sans" panose="02000000000000000000" pitchFamily="2" charset="0"/>
              </a:defRPr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>
                <a:latin typeface="TCS Museo Sans" panose="02000000000000000000" pitchFamily="2" charset="0"/>
              </a:defRPr>
            </a:lvl1pPr>
          </a:lstStyle>
          <a:p>
            <a:fld id="{567A31BC-9670-43F9-A843-B0530F088831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1451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CS Museo Sans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CS Museo Sans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CS Museo Sans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CS Museo Sans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CS Museo Sans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A31BC-9670-43F9-A843-B0530F088831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4532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jpg"/><Relationship Id="rId7" Type="http://schemas.openxmlformats.org/officeDocument/2006/relationships/image" Target="../media/image5.tif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,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DDE6237-F645-F34C-99F2-A275CF877F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528" y="1772816"/>
            <a:ext cx="3888432" cy="2232248"/>
          </a:xfrm>
        </p:spPr>
        <p:txBody>
          <a:bodyPr tIns="0">
            <a:noAutofit/>
          </a:bodyPr>
          <a:lstStyle>
            <a:lvl1pPr>
              <a:lnSpc>
                <a:spcPct val="95000"/>
              </a:lnSpc>
              <a:defRPr sz="2800" b="1" i="0" baseline="0">
                <a:solidFill>
                  <a:srgbClr val="028979"/>
                </a:solidFill>
                <a:latin typeface="Arial"/>
                <a:cs typeface="Arial"/>
              </a:defRPr>
            </a:lvl1pPr>
          </a:lstStyle>
          <a:p>
            <a:r>
              <a:rPr lang="fr-FR" noProof="0" dirty="0" err="1"/>
              <a:t>Presentation</a:t>
            </a:r>
            <a:r>
              <a:rPr lang="fr-FR" noProof="0" dirty="0"/>
              <a:t> </a:t>
            </a:r>
            <a:r>
              <a:rPr lang="fr-FR" noProof="0" dirty="0" err="1"/>
              <a:t>title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692997"/>
            <a:ext cx="3960440" cy="8640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30000"/>
              </a:lnSpc>
              <a:spcAft>
                <a:spcPts val="0"/>
              </a:spcAft>
              <a:defRPr sz="1600" b="0" i="0" baseline="0">
                <a:solidFill>
                  <a:srgbClr val="02897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CH" noProof="0" dirty="0"/>
              <a:t>Place, </a:t>
            </a:r>
            <a:r>
              <a:rPr lang="fr-CH" noProof="0" dirty="0" err="1"/>
              <a:t>name</a:t>
            </a:r>
            <a:r>
              <a:rPr lang="fr-CH" noProof="0" dirty="0"/>
              <a:t>, date</a:t>
            </a:r>
            <a:br>
              <a:rPr lang="fr-CH" noProof="0" dirty="0"/>
            </a:br>
            <a:endParaRPr lang="fr-CH" noProof="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05CCD19-33D3-7944-8923-24F416BBFB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1520" y="5520651"/>
            <a:ext cx="2448272" cy="118578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090B24E-D950-AC4D-9B8E-7A70382583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16416" y="5909573"/>
            <a:ext cx="780844" cy="78084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4B46A80-ADE5-6A46-9740-EBE28B2707D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56865" y="5867224"/>
            <a:ext cx="1549010" cy="58611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7D63509-9B4F-D944-AE08-A045367B54C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04472" y="5729935"/>
            <a:ext cx="607372" cy="86409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4D566C6-46A5-9B48-980A-6CB628B25BE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925217" y="5652169"/>
            <a:ext cx="1271857" cy="98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09607-9BA5-184B-A0EE-CB6641C04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40FB3D8-39B3-5E47-868B-1BFFDE07E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20/01/2020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98A1752-3D34-E74D-8FC7-CED1D3A1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19F3F7-65AF-E545-B810-BD3E37821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384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6E85CB1-11C3-8845-A4F2-5BE9A96AC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20/01/2020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CE639B1-A407-D74F-9143-70DBD4E6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66BDCB-D53A-D94C-8198-5B24C8EF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9488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F2A6F9-0990-7344-B760-B2AB23D2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9EA617-1043-124D-BE30-FE1C9020B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A214EB-147A-054F-BC32-2C468A8BE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3513B75-8A43-784A-8B4D-B7702CFE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20/01/2020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F07F2A-6E1D-B747-AC85-C42FABE54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BEC871-4E46-C144-A69A-731A590F1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188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827D51-F3F0-AE40-8ACB-A837AAE1F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146B8E5-67A8-334B-A4D0-E6D83E66B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D82090-91C9-BD4E-89E8-6AA91780A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F6EA2D-DFC2-D241-87AD-4A202B3D6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20/01/2020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46A47F-CD25-204F-B1A7-5D24F3919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3EBD98-C34C-DA4A-B92E-CB47DB08D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64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F19D2-31E4-B743-9910-56B93543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BF2F7B6-019B-BE42-BF57-DE44DDA69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C93466-2F69-7E43-8DEF-01FC2F4CF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20/01/2020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26C559-0AE4-AF45-8147-EAD343E33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4E3C0C-3C22-F14F-AD00-3B99752E1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9709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FAF9555-5D73-044F-AAB7-1C27ADDD48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079BCC8-A296-8947-ADEE-B8198161E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7701BA-BD17-EB4F-90B8-890B6ADDE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20/01/2020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167A5A-DDF1-8D47-9311-ED3CF1419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D62B4D-540E-5948-B4CB-5647AFA3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3193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C963BB-2AA1-1F43-B7A1-53F0AE901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00F1460-C6FA-3546-AF7B-2EE0ACD3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87B126-D3F7-DA4C-83D7-A25BB9A7E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20/01/2020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3D712E-12B4-1840-A05C-26E7FC2B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008BC1-462E-E348-A7BF-84115889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4178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B5791D-0236-7247-94D8-99A5120F3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C9F8F7-EC67-8948-BB97-E5035E28F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A0DE04-9455-F945-8B71-AFC5F100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20/01/2020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69C1F2-D2CF-6E42-9FDA-B567352E7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DD06AE-A2B4-5A4B-9128-77575A008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721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3863EB-1428-5F4C-AC8D-2FAA517C0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204FD2-3784-E04E-85D6-0B20377EC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E2076F-7CB3-BF48-B94D-5A96D6E1B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20/01/2020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ADBA83-1715-A947-927B-B6EC3F4A4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05F443-B78C-7B46-B0B3-6F3B148C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4468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C5FA68-130E-6F4E-BD31-75B5F781D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A5A9B3-1F70-4442-AF95-82B03DF1D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FDEC76-1262-3A4E-B65A-FA8690ED3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622422-8E93-3C42-AECA-89A8D8BBE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20/01/2020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D16FEE-FF4E-374F-A4DE-423B7E49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A99C86-FD47-1B44-AA21-BEB28BFB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65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exte, 1 colonn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0"/>
          <p:cNvSpPr>
            <a:spLocks noGrp="1"/>
          </p:cNvSpPr>
          <p:nvPr>
            <p:ph sz="quarter" idx="14" hasCustomPrompt="1"/>
          </p:nvPr>
        </p:nvSpPr>
        <p:spPr bwMode="auto">
          <a:xfrm>
            <a:off x="287338" y="2564904"/>
            <a:ext cx="8569325" cy="3987096"/>
          </a:xfrm>
          <a:prstGeom prst="rect">
            <a:avLst/>
          </a:prstGeom>
        </p:spPr>
        <p:txBody>
          <a:bodyPr lIns="0" tIns="0" rIns="0" bIns="0"/>
          <a:lstStyle>
            <a:lvl1pPr marL="0" indent="0" defTabSz="270000">
              <a:spcAft>
                <a:spcPts val="1000"/>
              </a:spcAft>
              <a:defRPr sz="2000" b="0">
                <a:solidFill>
                  <a:srgbClr val="000000"/>
                </a:solidFill>
                <a:latin typeface="Arial"/>
                <a:cs typeface="Arial"/>
              </a:defRPr>
            </a:lvl1pPr>
            <a:lvl2pPr marL="270000" indent="-270000" defTabSz="270000">
              <a:spcAft>
                <a:spcPts val="1000"/>
              </a:spcAft>
              <a:buClr>
                <a:srgbClr val="3C6380"/>
              </a:buClr>
              <a:buFont typeface="Arial"/>
              <a:buChar char="•"/>
              <a:defRPr sz="2000">
                <a:solidFill>
                  <a:srgbClr val="000000"/>
                </a:solidFill>
                <a:latin typeface="Arial"/>
                <a:cs typeface="Arial"/>
              </a:defRPr>
            </a:lvl2pPr>
            <a:lvl3pPr marL="540000" indent="-270000" defTabSz="270000">
              <a:spcAft>
                <a:spcPts val="1000"/>
              </a:spcAft>
              <a:buClrTx/>
              <a:buFont typeface="Courier New" panose="02070309020205020404" pitchFamily="49" charset="0"/>
              <a:buChar char="o"/>
              <a:defRPr sz="1600">
                <a:solidFill>
                  <a:srgbClr val="000000"/>
                </a:solidFill>
                <a:latin typeface="Arial"/>
                <a:cs typeface="Arial"/>
              </a:defRPr>
            </a:lvl3pPr>
            <a:lvl4pPr marL="810000" indent="-270000" defTabSz="270000">
              <a:spcAft>
                <a:spcPts val="1000"/>
              </a:spcAft>
              <a:buClr>
                <a:srgbClr val="FFCC00"/>
              </a:buClr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/>
                <a:cs typeface="Arial"/>
              </a:defRPr>
            </a:lvl4pPr>
            <a:lvl5pPr marL="1080000" indent="-270000" defTabSz="270000">
              <a:spcAft>
                <a:spcPts val="1000"/>
              </a:spcAft>
              <a:defRPr sz="2000">
                <a:solidFill>
                  <a:srgbClr val="000000"/>
                </a:solidFill>
                <a:latin typeface="+mn-lt"/>
              </a:defRPr>
            </a:lvl5pPr>
            <a:lvl7pPr marL="270000" indent="-270000">
              <a:spcAft>
                <a:spcPts val="1000"/>
              </a:spcAft>
              <a:defRPr/>
            </a:lvl7pPr>
          </a:lstStyle>
          <a:p>
            <a:pPr lvl="0"/>
            <a:r>
              <a:rPr lang="fr-CH" noProof="0" dirty="0"/>
              <a:t>Texte 1 colonne</a:t>
            </a:r>
          </a:p>
          <a:p>
            <a:pPr lvl="1"/>
            <a:r>
              <a:rPr lang="fr-CH" noProof="0" dirty="0"/>
              <a:t>Deuxième niveau</a:t>
            </a:r>
          </a:p>
          <a:p>
            <a:pPr lvl="2"/>
            <a:r>
              <a:rPr lang="fr-CH" noProof="0" dirty="0"/>
              <a:t>Troisième niveau</a:t>
            </a:r>
          </a:p>
          <a:p>
            <a:pPr lvl="3"/>
            <a:r>
              <a:rPr lang="fr-CH" noProof="0" dirty="0"/>
              <a:t>Quatrième niveau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noProof="0" dirty="0"/>
              <a:t>Diapositive de texte, 1 colonne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32B9C27-94AE-2F42-9137-F9F54441F5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7461" y="0"/>
            <a:ext cx="1366539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35C45C2-8BE8-224D-A2EC-268562CF0E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1984" y="5091189"/>
            <a:ext cx="1246520" cy="16501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DBDC0D-7D66-8645-A343-155BBDB20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0D8EDA-9747-5642-A0C7-625955955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8B38CA-F453-D340-B66F-521504994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49C9A9C-3006-ED46-90AB-AF96730C3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143C223-40D6-7B42-8D93-1130D049F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254FCB0-056D-6A4B-BB8E-26BE213FF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20/01/2020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5F6B240-B379-4F47-BF3B-A52B12CD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4B201BC-B739-5C4E-9893-B808678F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9748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2279D5-0895-494C-81F8-F6A27BF22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63153ED-2BAC-1C48-8F8A-DDBC27647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20/01/2020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8A9835-0A07-F44D-BB9F-B54D87386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20ACA3-722A-9F40-930C-127C2B6EF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0192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2A5A48-769E-8E48-AB87-C4A09E5F9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20/01/2020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B86573C-E517-8041-891A-026A2D2E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8BE3BA-BC34-A14D-ABF9-BEF58B31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5477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234630-ADB7-654C-8774-078D9F35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976C0F-D66B-AC42-B70E-E6F79824D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C8D414-5FAE-1740-8DE9-42AC5983A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26FC6-433F-7943-B726-0CC3E1FF6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20/01/2020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E53835-A246-C447-9274-22439820C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6167C0-F4D2-694C-AE53-39A642288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9055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69BF77-BBDC-1B41-95F6-C5B196B1B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A06BB6A-1BB5-E042-944B-5886F706F7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3694BD-4CCA-7F47-8E5E-EBC6AA425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45F0D4-B96F-AC4D-85BA-2B15F6B99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20/01/2020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075FD55-1DD3-C546-9B62-5601F479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352119-AF90-7C4C-9502-420DF8E59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1242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9376D2-BDF5-2B4A-ABA2-735E30C71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94320C-6989-904B-9C8D-3CABD795A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AF2FEE-DAB4-7E4D-9A4D-7A88CBDA2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20/01/2020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094D10-FF09-7A42-8AFE-593D7041D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0DA89F-2F4A-9749-84CE-2773B8604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324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33EDED4-A6E5-2041-AD76-F99C7AFA6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695651A-2DA5-D245-86AC-B5AD5AA9D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29E971-4C72-CE4C-9353-A482A98B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20/01/2020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BB254F-57EC-2F49-9EA2-77D343F8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0B9644-5269-144E-BEDE-D8CE88200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0122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165517-409E-5A41-961E-7AD28D17D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6BC6EE7-8417-7F49-AEC0-F0636AE75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FDBCAB-DDE3-4F40-B753-792361EA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20/01/2020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EF636A-9DDC-DD41-8889-42A54EF6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476CA9-DFAA-3248-ADA8-AE98E057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4070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F4BD0B-B53F-0F4B-ABFE-081F47653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D3152B-7AD7-1145-8D6D-71912DBBE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27F63E-04F6-BF4C-A1E2-8FC595E01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20/01/2020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F6228F-08B2-E245-A2DA-066597E3D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F3AE58-7482-D54E-B1C4-1CDEC8A01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3633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4AB910-FC96-DC44-979B-5916AAB72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97CDFB-9C19-434F-BBDE-DCD82F65D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F048F7-8F6C-DF41-B828-215055D48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20/01/2020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742D4D-EC87-EB40-A1DC-4144B1FA6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F72217-796D-0948-8D3B-67077AFC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641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exte, 2 colonne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9"/>
          <p:cNvSpPr>
            <a:spLocks noGrp="1"/>
          </p:cNvSpPr>
          <p:nvPr>
            <p:ph sz="quarter" idx="14" hasCustomPrompt="1"/>
          </p:nvPr>
        </p:nvSpPr>
        <p:spPr bwMode="auto">
          <a:xfrm>
            <a:off x="287338" y="2564904"/>
            <a:ext cx="4140000" cy="3689864"/>
          </a:xfrm>
          <a:prstGeom prst="rect">
            <a:avLst/>
          </a:prstGeom>
        </p:spPr>
        <p:txBody>
          <a:bodyPr lIns="0" tIns="0" rIns="0" bIns="0"/>
          <a:lstStyle>
            <a:lvl1pPr marL="0" indent="0" defTabSz="270000">
              <a:spcAft>
                <a:spcPts val="900"/>
              </a:spcAft>
              <a:defRPr sz="2000" b="1" baseline="0">
                <a:latin typeface="Arial"/>
                <a:cs typeface="Arial"/>
              </a:defRPr>
            </a:lvl1pPr>
            <a:lvl2pPr marL="270000" indent="-270000" defTabSz="270000">
              <a:spcAft>
                <a:spcPts val="900"/>
              </a:spcAft>
              <a:buClr>
                <a:srgbClr val="3C6380"/>
              </a:buClr>
              <a:buFont typeface="Arial"/>
              <a:buChar char="•"/>
              <a:defRPr sz="2000" baseline="0">
                <a:latin typeface="Arial"/>
                <a:cs typeface="Arial"/>
              </a:defRPr>
            </a:lvl2pPr>
            <a:lvl3pPr marL="540000" indent="-270000" defTabSz="270000">
              <a:spcAft>
                <a:spcPts val="900"/>
              </a:spcAft>
              <a:buFont typeface="Courier New" panose="02070309020205020404" pitchFamily="49" charset="0"/>
              <a:buChar char="o"/>
              <a:defRPr sz="1600" baseline="0">
                <a:latin typeface="Arial"/>
                <a:cs typeface="Arial"/>
              </a:defRPr>
            </a:lvl3pPr>
            <a:lvl4pPr marL="810000" indent="-270000" defTabSz="270000">
              <a:spcAft>
                <a:spcPts val="900"/>
              </a:spcAft>
              <a:buClr>
                <a:srgbClr val="FFCC00"/>
              </a:buClr>
              <a:buFont typeface="Arial"/>
              <a:buChar char="•"/>
              <a:defRPr sz="1200" baseline="0">
                <a:latin typeface="Arial"/>
                <a:cs typeface="Arial"/>
              </a:defRPr>
            </a:lvl4pPr>
            <a:lvl5pPr marL="108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 baseline="0">
                <a:latin typeface="+mn-lt"/>
              </a:defRPr>
            </a:lvl5pPr>
          </a:lstStyle>
          <a:p>
            <a:pPr lvl="0"/>
            <a:r>
              <a:rPr lang="fr-CH" noProof="0" dirty="0"/>
              <a:t>Première colonne de texte</a:t>
            </a:r>
          </a:p>
          <a:p>
            <a:pPr lvl="1"/>
            <a:r>
              <a:rPr lang="fr-CH" noProof="0" dirty="0"/>
              <a:t>Deuxième niveau</a:t>
            </a:r>
          </a:p>
          <a:p>
            <a:pPr lvl="2"/>
            <a:r>
              <a:rPr lang="fr-CH" noProof="0" dirty="0"/>
              <a:t>Troisième niveau</a:t>
            </a:r>
          </a:p>
          <a:p>
            <a:pPr lvl="3"/>
            <a:r>
              <a:rPr lang="fr-CH" noProof="0" dirty="0"/>
              <a:t>Quatrième niveau</a:t>
            </a:r>
          </a:p>
        </p:txBody>
      </p:sp>
      <p:sp>
        <p:nvSpPr>
          <p:cNvPr id="14" name="Inhaltsplatzhalter 9"/>
          <p:cNvSpPr>
            <a:spLocks noGrp="1"/>
          </p:cNvSpPr>
          <p:nvPr>
            <p:ph sz="quarter" idx="20" hasCustomPrompt="1"/>
          </p:nvPr>
        </p:nvSpPr>
        <p:spPr bwMode="auto">
          <a:xfrm>
            <a:off x="4716463" y="2564904"/>
            <a:ext cx="4140000" cy="3689864"/>
          </a:xfrm>
          <a:prstGeom prst="rect">
            <a:avLst/>
          </a:prstGeom>
        </p:spPr>
        <p:txBody>
          <a:bodyPr lIns="0" tIns="0" rIns="0" bIns="0"/>
          <a:lstStyle>
            <a:lvl1pPr marL="0" indent="0" defTabSz="270000">
              <a:spcAft>
                <a:spcPts val="900"/>
              </a:spcAft>
              <a:defRPr sz="2000" b="1" baseline="0">
                <a:latin typeface="Arial"/>
                <a:cs typeface="Arial"/>
              </a:defRPr>
            </a:lvl1pPr>
            <a:lvl2pPr marL="270000" indent="-270000" defTabSz="270000">
              <a:spcAft>
                <a:spcPts val="900"/>
              </a:spcAft>
              <a:buClr>
                <a:srgbClr val="3C6380"/>
              </a:buClr>
              <a:buFont typeface="Arial"/>
              <a:buChar char="•"/>
              <a:defRPr sz="2000" baseline="0">
                <a:latin typeface="Arial"/>
                <a:cs typeface="Arial"/>
              </a:defRPr>
            </a:lvl2pPr>
            <a:lvl3pPr marL="540000" indent="-270000" defTabSz="270000">
              <a:spcAft>
                <a:spcPts val="900"/>
              </a:spcAft>
              <a:buFont typeface="Courier New" panose="02070309020205020404" pitchFamily="49" charset="0"/>
              <a:buChar char="o"/>
              <a:defRPr sz="1600" baseline="0">
                <a:latin typeface="Arial"/>
                <a:cs typeface="Arial"/>
              </a:defRPr>
            </a:lvl3pPr>
            <a:lvl4pPr marL="810000" indent="-270000" defTabSz="270000">
              <a:spcAft>
                <a:spcPts val="900"/>
              </a:spcAft>
              <a:buClr>
                <a:srgbClr val="FFCC00"/>
              </a:buClr>
              <a:buFont typeface="Arial"/>
              <a:buChar char="•"/>
              <a:defRPr sz="1200" baseline="0">
                <a:latin typeface="Arial"/>
                <a:cs typeface="Arial"/>
              </a:defRPr>
            </a:lvl4pPr>
            <a:lvl5pPr marL="108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 baseline="0">
                <a:latin typeface="+mn-lt"/>
              </a:defRPr>
            </a:lvl5pPr>
          </a:lstStyle>
          <a:p>
            <a:pPr lvl="0"/>
            <a:r>
              <a:rPr lang="fr-CH" noProof="0" dirty="0"/>
              <a:t>Deuxième colonne de texte</a:t>
            </a:r>
          </a:p>
          <a:p>
            <a:pPr lvl="1"/>
            <a:r>
              <a:rPr lang="fr-CH" noProof="0" dirty="0"/>
              <a:t>Deuxième niveau</a:t>
            </a:r>
          </a:p>
          <a:p>
            <a:pPr lvl="2"/>
            <a:r>
              <a:rPr lang="fr-CH" noProof="0" dirty="0"/>
              <a:t>Troisième niveau</a:t>
            </a:r>
          </a:p>
          <a:p>
            <a:pPr lvl="3"/>
            <a:r>
              <a:rPr lang="fr-CH" noProof="0" dirty="0"/>
              <a:t>Quatrième niveau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Diapositive de texte, 2 colonnes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CH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2123FEC-B061-BC4F-9523-E2FE1B256E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7461" y="0"/>
            <a:ext cx="1366539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04F30E-320D-8B4A-980F-29D41835E5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1984" y="4615101"/>
            <a:ext cx="1246520" cy="16501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A4814C-97B7-354C-BEBA-6358E5310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C9C2A5-C34B-6448-80E1-9F430966F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991DB0C-1352-354A-ABA3-3E882A498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9E0C47-6BB6-6E4C-8204-5831BF2D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20/01/2020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E6DD49-C883-6D43-8D38-F9FEDEF0E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AA4EED-33E0-C443-AB85-E7F92227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4820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B5612B-14E5-1B41-822D-BF59325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520A93-0D2C-2345-8030-DEACA78B2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3DF6D7-9A16-BD4B-8FE3-9FEEC7146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8B5639E-B7D8-294C-BAA3-40C91F309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692BE52-1F24-5B47-A6DF-B03BC2179B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9CED62E-1913-264C-877E-E16358B34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20/01/2020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E274F5-6BD0-1A4B-BA78-B96CC3C89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9E7DEA1-4AF5-5C4E-AADF-2A8A9F2C9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1113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D42018-F79E-7A4A-BA8B-986B2F3B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98B416-E63A-7940-A02D-68D0DEDCA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20/01/2020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2DBDDE-7896-BF48-81D6-52F2BB434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E34E0B8-DFBE-3C46-8BB1-C51B6920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2293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9B61EB-6C7C-5D4C-986A-E55686713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20/01/2020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D221D98-568D-224D-B16B-BC41F751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C57AC5-0463-4848-88AA-F050D3F0C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0419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8A23C1-9E31-9F40-BCB1-9491B140C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8D01CC-7C4A-4045-9F0E-449098360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1C4649-8CA7-2443-9507-BEF7CFE18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8992DB-6412-2349-AC6F-1513DA8EA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20/01/2020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780E90-6966-AF42-A747-0C9FFF7B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601DC7-A6AD-7044-8BAA-23E6AB215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9709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8199E-ABC4-9A41-A750-7F5A430CD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CBA4640-F045-F443-BE48-092B9FD2CA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0DC86C-AC2B-5146-BF7E-477B122D4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0CC59E-835E-FE4F-8C7C-907245420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20/01/2020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CBA03A-13EB-0945-9540-38ABD38AF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796EE8-9D7E-2D40-9313-87C064E4D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5274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94D2AB-7647-A042-8008-EC8288966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3B56485-E455-F54C-80A7-509BD0298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718790-0476-9D43-9BE6-34A21C5A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20/01/2020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8A9F66-BE2A-9440-B1D0-EF5EA1CC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7831D0-5A8D-B143-9A22-2996F59E7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2028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7D51737-4A0E-974E-84FF-D5B561BD3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46571B9-6171-F142-A2B5-D11DD8717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475AE0-9A67-884B-BE6A-D064913C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20/01/2020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25248B-4C1C-4842-A30B-F66535F19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F4706E-F3E7-2548-AD64-03EE026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8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exte, 2 col. var.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9"/>
          <p:cNvSpPr>
            <a:spLocks noGrp="1"/>
          </p:cNvSpPr>
          <p:nvPr>
            <p:ph sz="quarter" idx="20" hasCustomPrompt="1"/>
          </p:nvPr>
        </p:nvSpPr>
        <p:spPr bwMode="auto">
          <a:xfrm>
            <a:off x="6192837" y="2564904"/>
            <a:ext cx="2663625" cy="3672408"/>
          </a:xfrm>
          <a:prstGeom prst="rect">
            <a:avLst/>
          </a:prstGeom>
        </p:spPr>
        <p:txBody>
          <a:bodyPr lIns="0" tIns="0" rIns="0" bIns="0"/>
          <a:lstStyle>
            <a:lvl1pPr marL="0" indent="0" defTabSz="270000">
              <a:spcAft>
                <a:spcPts val="800"/>
              </a:spcAft>
              <a:defRPr sz="1600" b="0" baseline="0">
                <a:latin typeface="Arial"/>
                <a:cs typeface="Arial"/>
              </a:defRPr>
            </a:lvl1pPr>
            <a:lvl2pPr marL="270000" indent="-270000" defTabSz="270000">
              <a:spcAft>
                <a:spcPts val="800"/>
              </a:spcAft>
              <a:buClr>
                <a:srgbClr val="3C6380"/>
              </a:buClr>
              <a:buFont typeface="Arial"/>
              <a:buChar char="•"/>
              <a:defRPr sz="1600" baseline="0">
                <a:latin typeface="Arial"/>
                <a:cs typeface="Arial"/>
              </a:defRPr>
            </a:lvl2pPr>
            <a:lvl3pPr marL="540000" indent="-270000" defTabSz="270000">
              <a:spcAft>
                <a:spcPts val="800"/>
              </a:spcAft>
              <a:buFont typeface="Frutiger 45 Light" pitchFamily="34" charset="0"/>
              <a:buChar char="–"/>
              <a:defRPr sz="1600" baseline="0">
                <a:latin typeface="Arial"/>
                <a:cs typeface="Arial"/>
              </a:defRPr>
            </a:lvl3pPr>
            <a:lvl4pPr marL="810000" indent="-270000" defTabSz="270000">
              <a:spcAft>
                <a:spcPts val="800"/>
              </a:spcAft>
              <a:buClr>
                <a:srgbClr val="FFCC00"/>
              </a:buClr>
              <a:buFont typeface="Arial"/>
              <a:buChar char="•"/>
              <a:defRPr sz="1600" baseline="0">
                <a:latin typeface="Arial"/>
                <a:cs typeface="Arial"/>
              </a:defRPr>
            </a:lvl4pPr>
            <a:lvl5pPr marL="108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 baseline="0">
                <a:latin typeface="+mn-lt"/>
              </a:defRPr>
            </a:lvl5pPr>
          </a:lstStyle>
          <a:p>
            <a:pPr lvl="0"/>
            <a:r>
              <a:rPr lang="fr-CH" noProof="0" dirty="0"/>
              <a:t>Deuxième colonne de texte</a:t>
            </a:r>
          </a:p>
          <a:p>
            <a:pPr lvl="1"/>
            <a:r>
              <a:rPr lang="fr-CH" noProof="0" dirty="0"/>
              <a:t>Deuxième niveau</a:t>
            </a:r>
          </a:p>
          <a:p>
            <a:pPr lvl="2"/>
            <a:r>
              <a:rPr lang="fr-CH" noProof="0" dirty="0"/>
              <a:t>Troisième niveau</a:t>
            </a:r>
          </a:p>
          <a:p>
            <a:pPr lvl="3"/>
            <a:r>
              <a:rPr lang="fr-CH" noProof="0" dirty="0"/>
              <a:t>Quatrième niveau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noProof="0" dirty="0"/>
              <a:t>Diapositive de texte, 2 colonnes, variante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287338" y="2564904"/>
            <a:ext cx="5616000" cy="3672408"/>
          </a:xfrm>
          <a:prstGeom prst="rect">
            <a:avLst/>
          </a:prstGeom>
        </p:spPr>
        <p:txBody>
          <a:bodyPr lIns="0" tIns="0" rIns="0" bIns="0"/>
          <a:lstStyle>
            <a:lvl1pPr marL="396000" indent="-396000" defTabSz="270000">
              <a:spcAft>
                <a:spcPts val="1000"/>
              </a:spcAft>
              <a:buFont typeface="+mj-lt"/>
              <a:buAutoNum type="arabicPeriod"/>
              <a:defRPr sz="2000" b="1">
                <a:latin typeface="Arial"/>
                <a:cs typeface="Arial"/>
              </a:defRPr>
            </a:lvl1pPr>
            <a:lvl2pPr marL="666000" indent="-270000" defTabSz="270000">
              <a:spcAft>
                <a:spcPts val="1000"/>
              </a:spcAft>
              <a:buClr>
                <a:srgbClr val="3C6380"/>
              </a:buClr>
              <a:buFont typeface="Arial"/>
              <a:buChar char="•"/>
              <a:defRPr sz="2000">
                <a:latin typeface="Arial"/>
                <a:cs typeface="Arial"/>
              </a:defRPr>
            </a:lvl2pPr>
            <a:lvl3pPr marL="936000" indent="-270000" defTabSz="270000">
              <a:spcAft>
                <a:spcPts val="1000"/>
              </a:spcAft>
              <a:buClrTx/>
              <a:buFont typeface="Courier New" panose="02070309020205020404" pitchFamily="49" charset="0"/>
              <a:buChar char="o"/>
              <a:defRPr sz="1600">
                <a:latin typeface="Arial"/>
                <a:cs typeface="Arial"/>
              </a:defRPr>
            </a:lvl3pPr>
            <a:lvl4pPr marL="1206000" indent="-270000" defTabSz="270000">
              <a:spcAft>
                <a:spcPts val="1000"/>
              </a:spcAft>
              <a:buClr>
                <a:srgbClr val="FFCC00"/>
              </a:buClr>
              <a:buFont typeface="Arial"/>
              <a:buChar char="•"/>
              <a:defRPr sz="1200">
                <a:latin typeface="Arial"/>
                <a:cs typeface="Arial"/>
              </a:defRPr>
            </a:lvl4pPr>
            <a:lvl5pPr>
              <a:buFont typeface="Frutiger 45 Light" pitchFamily="34" charset="0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fr-CH" noProof="0" dirty="0"/>
              <a:t>Numérotation</a:t>
            </a:r>
          </a:p>
          <a:p>
            <a:pPr lvl="1"/>
            <a:r>
              <a:rPr lang="fr-CH" noProof="0" dirty="0"/>
              <a:t>Deuxième niveau</a:t>
            </a:r>
          </a:p>
          <a:p>
            <a:pPr lvl="2"/>
            <a:r>
              <a:rPr lang="fr-CH" noProof="0" dirty="0"/>
              <a:t>Troisième niveau</a:t>
            </a:r>
          </a:p>
          <a:p>
            <a:pPr lvl="3"/>
            <a:r>
              <a:rPr lang="fr-CH" noProof="0" dirty="0"/>
              <a:t>Quatrième niveau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CH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BEEE3F-FAC1-B744-AD27-5EBA7C029B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7461" y="0"/>
            <a:ext cx="1366539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48769B4-EECC-B640-AD3E-C57BEFD96B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1984" y="5091189"/>
            <a:ext cx="1246520" cy="165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7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C3B1FC-5E4E-6847-B81D-21ED83BBA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8DDC06A-6746-6B43-B9B5-503030480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F039CA-3737-EA47-8ADE-ED36C190A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20/01/2020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EB23AA-A1F6-194C-A64F-9051F456A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143FBE-5060-CE42-A9CF-6238913C6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641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06387B-661B-2048-9517-20E156A2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C7F3D5-EACC-C140-B836-143044CC8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CA5EA7-63E4-5F41-8F1F-AFC6DD68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20/01/2020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2AA7E8-F983-824C-BCF9-109D4ED5A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408A30-7AFC-D04C-B0DF-9B3EEED84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806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946F6-42C5-DF42-A97B-D06687B1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C37BA2-70E2-C24D-93A1-34857743A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74C80F-AB43-D74F-93F4-23CDF44C5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20/01/2020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5C6D52-5DB9-A242-8EE7-83117F58B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B14C34-5CE2-2747-8B76-04B3C7AD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781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40C34A-B57C-A04A-8FDF-8F2DFC687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A327BC-226F-DD42-AE77-AA0A053EAD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0331E64-26FA-9040-BB83-AB8BBE168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2D5B3E-BC2B-B344-BE2C-32CC7BBAD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20/01/2020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571EE4-AA6D-DE43-A85A-BFE276C47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27257B-29E9-604A-AD40-6035882D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18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D1D4D6-0528-1546-BF0F-DCCCDA82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C0FB4D-4356-8245-9E1C-56CBE639D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ABCD6F6-F84B-6E48-A22B-C3FEE66E4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F0377AE-23D0-6C40-AC0E-1D17EE010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4A8C8C9-F0A8-374E-ABFC-1F22BEB559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E4F26FF-BFBC-1D44-9EE0-B091205D9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20/01/2020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3037219-DA2B-2849-9FA4-772C52ADB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C435CE0-DED9-3543-AFE3-E585163F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423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sterTitel"/>
          <p:cNvSpPr>
            <a:spLocks noGrp="1"/>
          </p:cNvSpPr>
          <p:nvPr>
            <p:ph type="title"/>
          </p:nvPr>
        </p:nvSpPr>
        <p:spPr bwMode="auto">
          <a:xfrm>
            <a:off x="288000" y="1628800"/>
            <a:ext cx="74880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CH" noProof="0" dirty="0" err="1"/>
              <a:t>Titel</a:t>
            </a:r>
            <a:r>
              <a:rPr lang="fr-CH" noProof="0" dirty="0"/>
              <a:t> </a:t>
            </a:r>
            <a:r>
              <a:rPr lang="fr-CH" noProof="0" dirty="0" err="1"/>
              <a:t>durch</a:t>
            </a:r>
            <a:r>
              <a:rPr lang="fr-CH" noProof="0" dirty="0"/>
              <a:t> </a:t>
            </a:r>
            <a:r>
              <a:rPr lang="fr-CH" noProof="0" dirty="0" err="1"/>
              <a:t>Klicken</a:t>
            </a:r>
            <a:r>
              <a:rPr lang="fr-CH" noProof="0" dirty="0"/>
              <a:t> </a:t>
            </a:r>
            <a:r>
              <a:rPr lang="fr-CH" noProof="0" dirty="0" err="1"/>
              <a:t>hinzufügen</a:t>
            </a:r>
            <a:endParaRPr lang="fr-CH" noProof="0" dirty="0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352000" y="6660000"/>
            <a:ext cx="504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5" r:id="rId2"/>
    <p:sldLayoutId id="2147483686" r:id="rId3"/>
    <p:sldLayoutId id="2147483700" r:id="rId4"/>
  </p:sldLayoutIdLst>
  <p:hf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lang="de-CH" sz="2400" b="1" i="0">
          <a:solidFill>
            <a:srgbClr val="3C6380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45 Light" pitchFamily="34" charset="-128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45 Light" pitchFamily="34" charset="-128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45 Light" pitchFamily="34" charset="-128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45 Light" pitchFamily="34" charset="-128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defRPr sz="2100">
          <a:solidFill>
            <a:srgbClr val="000000"/>
          </a:solidFill>
          <a:latin typeface="Arial" pitchFamily="-123" charset="0"/>
          <a:ea typeface="+mn-ea"/>
          <a:cs typeface="+mn-cs"/>
        </a:defRPr>
      </a:lvl1pPr>
      <a:lvl2pPr marL="266700" indent="-265113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buChar char="–"/>
        <a:defRPr sz="2100">
          <a:solidFill>
            <a:srgbClr val="000000"/>
          </a:solidFill>
          <a:latin typeface="Arial" pitchFamily="-123" charset="0"/>
          <a:ea typeface="+mn-ea"/>
        </a:defRPr>
      </a:lvl2pPr>
      <a:lvl3pPr marL="533400" indent="-265113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buChar char="–"/>
        <a:defRPr sz="2100">
          <a:solidFill>
            <a:srgbClr val="000000"/>
          </a:solidFill>
          <a:latin typeface="Arial" pitchFamily="-123" charset="0"/>
          <a:ea typeface="+mn-ea"/>
        </a:defRPr>
      </a:lvl3pPr>
      <a:lvl4pPr marL="815975" indent="-280988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buChar char="–"/>
        <a:defRPr sz="2100">
          <a:solidFill>
            <a:srgbClr val="000000"/>
          </a:solidFill>
          <a:latin typeface="Arial" pitchFamily="-123" charset="0"/>
          <a:ea typeface="+mn-ea"/>
        </a:defRPr>
      </a:lvl4pPr>
      <a:lvl5pPr marL="10747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buChar char="–"/>
        <a:defRPr sz="2100">
          <a:solidFill>
            <a:srgbClr val="000000"/>
          </a:solidFill>
          <a:latin typeface="Arial" pitchFamily="-123" charset="0"/>
          <a:ea typeface="+mn-ea"/>
        </a:defRPr>
      </a:lvl5pPr>
      <a:lvl6pPr marL="15319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-128"/>
        <a:buChar char="–"/>
        <a:defRPr sz="2100">
          <a:solidFill>
            <a:srgbClr val="000000"/>
          </a:solidFill>
          <a:latin typeface="+mn-lt"/>
        </a:defRPr>
      </a:lvl6pPr>
      <a:lvl7pPr marL="19891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-128"/>
        <a:buChar char="–"/>
        <a:defRPr sz="2100">
          <a:solidFill>
            <a:srgbClr val="000000"/>
          </a:solidFill>
          <a:latin typeface="+mn-lt"/>
        </a:defRPr>
      </a:lvl7pPr>
      <a:lvl8pPr marL="24463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-128"/>
        <a:buChar char="–"/>
        <a:defRPr sz="2100">
          <a:solidFill>
            <a:srgbClr val="000000"/>
          </a:solidFill>
          <a:latin typeface="+mn-lt"/>
        </a:defRPr>
      </a:lvl8pPr>
      <a:lvl9pPr marL="29035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-128"/>
        <a:buChar char="–"/>
        <a:defRPr sz="21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BB15BC0-E187-DD43-A3D6-222752ADB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E5C8DE-A840-D840-8925-9C45AE252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87F58E-1ECA-A74D-B1D1-88CDE8EACF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E8BF5-FE87-944F-A940-E1235DB15FC5}" type="datetimeFigureOut">
              <a:rPr lang="fr-FR" smtClean="0"/>
              <a:t>20/01/2020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370F8F-C482-0247-82D2-255D80583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2B562F-56B8-3F4D-8041-D1736D9DF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60492-6B49-E54C-A7F3-E9D8EA8ADD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574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4D060A7-23ED-6143-8533-796A463E9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368CD3-E77D-DB4F-B72C-715ED6EE1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BF756F-68B5-534F-B1C8-2AEB32AEA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57E9B-B1E7-0448-8F6C-6725B4BF6A45}" type="datetimeFigureOut">
              <a:rPr lang="fr-FR" smtClean="0"/>
              <a:t>20/01/2020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B9FEE6-377C-874C-A0E3-73EFFDAB5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FEA5DC-F54C-A84E-AAF2-43FAA4AF0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74C9B-3E9E-BA42-B70E-701B00EC8FF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909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070A157-2F06-0C48-9FEE-5A443B73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6DE620-090D-364F-B4EC-8C3357594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0AE9A2-9A30-9B45-BE14-C9E5DE8384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22E0D-0242-0349-AF50-D8890BA0D9C1}" type="datetimeFigureOut">
              <a:rPr lang="fr-FR" smtClean="0"/>
              <a:t>20/01/2020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5CD262-5B91-B143-AF57-BC798FA0AE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ED91B6-EB5C-4546-8921-019180C9A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4B251-F43B-0946-AAE1-3AE8282E63C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077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/,%20https/::www.ramsar.org:news:wetlands-worlds-most-valuable-ecosystem-disappearing-three-times-faster-than-forests-warns-new" TargetMode="External"/><Relationship Id="rId13" Type="http://schemas.openxmlformats.org/officeDocument/2006/relationships/hyperlink" Target="https://www.ramsar.org/" TargetMode="External"/><Relationship Id="rId3" Type="http://schemas.openxmlformats.org/officeDocument/2006/relationships/hyperlink" Target="https://www.ramsar.org/resources/ramsar-fact-sheets" TargetMode="External"/><Relationship Id="rId7" Type="http://schemas.openxmlformats.org/officeDocument/2006/relationships/hyperlink" Target="https://www.ramsar.org/news/the-worth-of-wetlands-understanding-the-monetary-value-of-global-wetlands" TargetMode="External"/><Relationship Id="rId12" Type="http://schemas.openxmlformats.org/officeDocument/2006/relationships/hyperlink" Target="https://ipbes.net/global-assessment" TargetMode="External"/><Relationship Id="rId2" Type="http://schemas.openxmlformats.org/officeDocument/2006/relationships/hyperlink" Target="https://www.cbd.int/convention/articles/?a=cbd-02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outube.com/watch?v=CyuEbc3t2XI&amp;list=PLhmlOkoIje7Mk4bus25eSIxXAxTPqXAyi&amp;index=3" TargetMode="External"/><Relationship Id="rId11" Type="http://schemas.openxmlformats.org/officeDocument/2006/relationships/hyperlink" Target="https://www.un.org/sustainabledevelopment/blog/2019/05/nature-decline-unprecedented-report/" TargetMode="External"/><Relationship Id="rId5" Type="http://schemas.openxmlformats.org/officeDocument/2006/relationships/hyperlink" Target="https://www.ramsar.org/news/wetlands-worlds-most-valuable-ecosystem-disappearing-three-times-faster-than-forests-warns-new" TargetMode="External"/><Relationship Id="rId10" Type="http://schemas.openxmlformats.org/officeDocument/2006/relationships/hyperlink" Target="https://www.global-wetland-outlook.ramsar.org/outlook" TargetMode="External"/><Relationship Id="rId4" Type="http://schemas.openxmlformats.org/officeDocument/2006/relationships/hyperlink" Target="https://www.global-wetland-outlook.ramsar.org/" TargetMode="External"/><Relationship Id="rId9" Type="http://schemas.openxmlformats.org/officeDocument/2006/relationships/hyperlink" Target="https://wwf.panda.org/wwf_news/?282370/Living-Planet-Report-2016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0040" y="260648"/>
            <a:ext cx="5580112" cy="2304256"/>
          </a:xfrm>
        </p:spPr>
        <p:txBody>
          <a:bodyPr/>
          <a:lstStyle/>
          <a:p>
            <a:r>
              <a:rPr lang="fr-CH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fr-CH" dirty="0">
                <a:latin typeface="Arial" charset="0"/>
                <a:ea typeface="Arial" charset="0"/>
                <a:cs typeface="Arial" charset="0"/>
              </a:rPr>
            </a:br>
            <a:r>
              <a:rPr lang="bg-BG" sz="4400" dirty="0" smtClean="0">
                <a:latin typeface="Arial" charset="0"/>
                <a:ea typeface="Arial" charset="0"/>
                <a:cs typeface="Arial" charset="0"/>
              </a:rPr>
              <a:t>Биоразнообразието на влажните зони</a:t>
            </a:r>
            <a:r>
              <a:rPr lang="fr-CH" sz="40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fr-CH" sz="4000" dirty="0">
                <a:latin typeface="Arial" charset="0"/>
                <a:ea typeface="Arial" charset="0"/>
                <a:cs typeface="Arial" charset="0"/>
              </a:rPr>
            </a:br>
            <a:r>
              <a:rPr lang="bg-BG" sz="4000" dirty="0" smtClean="0">
                <a:solidFill>
                  <a:srgbClr val="005851"/>
                </a:solidFill>
                <a:latin typeface="Arial" charset="0"/>
                <a:ea typeface="Arial" charset="0"/>
                <a:cs typeface="Arial" charset="0"/>
              </a:rPr>
              <a:t>Защо е важно</a:t>
            </a:r>
            <a:r>
              <a:rPr lang="en-US" sz="4000" dirty="0" smtClean="0">
                <a:solidFill>
                  <a:srgbClr val="005851"/>
                </a:solidFill>
                <a:latin typeface="Arial" charset="0"/>
                <a:ea typeface="Arial" charset="0"/>
                <a:cs typeface="Arial" charset="0"/>
              </a:rPr>
              <a:t> ?</a:t>
            </a:r>
            <a:r>
              <a:rPr lang="bg-BG" sz="4000" dirty="0" smtClean="0">
                <a:solidFill>
                  <a:srgbClr val="00585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fr-CH" sz="4000" dirty="0">
              <a:solidFill>
                <a:srgbClr val="00585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05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C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1043608" y="763220"/>
            <a:ext cx="62452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bg-BG" kern="0" dirty="0" smtClean="0">
                <a:solidFill>
                  <a:srgbClr val="028979"/>
                </a:solidFill>
              </a:rPr>
              <a:t>Да спрем загубата на биоразнообразие</a:t>
            </a:r>
            <a:endParaRPr lang="en-US" kern="0" dirty="0">
              <a:solidFill>
                <a:srgbClr val="028979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1012546" y="1414374"/>
            <a:ext cx="6245284" cy="304174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Font typeface="Arial"/>
              <a:buChar char="•"/>
            </a:pPr>
            <a:r>
              <a:rPr lang="ru-RU" b="1" dirty="0">
                <a:solidFill>
                  <a:srgbClr val="005851"/>
                </a:solidFill>
              </a:rPr>
              <a:t>Възстановяване, опазване </a:t>
            </a:r>
            <a:r>
              <a:rPr lang="ru-RU" dirty="0">
                <a:solidFill>
                  <a:srgbClr val="005851"/>
                </a:solidFill>
              </a:rPr>
              <a:t>и насърчаване на</a:t>
            </a:r>
            <a:r>
              <a:rPr lang="ru-RU" b="1" dirty="0">
                <a:solidFill>
                  <a:srgbClr val="005851"/>
                </a:solidFill>
              </a:rPr>
              <a:t> разумното </a:t>
            </a:r>
            <a:r>
              <a:rPr lang="ru-RU" b="1" dirty="0" smtClean="0">
                <a:solidFill>
                  <a:srgbClr val="005851"/>
                </a:solidFill>
              </a:rPr>
              <a:t>ползване </a:t>
            </a:r>
            <a:r>
              <a:rPr lang="ru-RU" dirty="0">
                <a:solidFill>
                  <a:srgbClr val="005851"/>
                </a:solidFill>
              </a:rPr>
              <a:t>на всички влажни </a:t>
            </a:r>
            <a:r>
              <a:rPr lang="ru-RU" dirty="0" smtClean="0">
                <a:solidFill>
                  <a:srgbClr val="005851"/>
                </a:solidFill>
              </a:rPr>
              <a:t>зони</a:t>
            </a:r>
          </a:p>
          <a:p>
            <a:pPr lvl="3">
              <a:buFont typeface="Arial"/>
              <a:buChar char="•"/>
            </a:pPr>
            <a:r>
              <a:rPr lang="bg-BG" dirty="0" smtClean="0">
                <a:solidFill>
                  <a:srgbClr val="005851"/>
                </a:solidFill>
              </a:rPr>
              <a:t>Не пресушавай</a:t>
            </a:r>
            <a:endParaRPr lang="en-US" dirty="0">
              <a:solidFill>
                <a:srgbClr val="005851"/>
              </a:solidFill>
            </a:endParaRPr>
          </a:p>
          <a:p>
            <a:pPr lvl="3">
              <a:buFont typeface="Arial"/>
              <a:buChar char="•"/>
            </a:pPr>
            <a:r>
              <a:rPr lang="bg-BG" dirty="0" smtClean="0">
                <a:solidFill>
                  <a:srgbClr val="005851"/>
                </a:solidFill>
              </a:rPr>
              <a:t>Не </a:t>
            </a:r>
            <a:r>
              <a:rPr lang="bg-BG" dirty="0" err="1" smtClean="0">
                <a:solidFill>
                  <a:srgbClr val="005851"/>
                </a:solidFill>
              </a:rPr>
              <a:t>презастроявай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endParaRPr lang="en-US" dirty="0">
              <a:solidFill>
                <a:srgbClr val="005851"/>
              </a:solidFill>
            </a:endParaRPr>
          </a:p>
          <a:p>
            <a:pPr lvl="3">
              <a:buFont typeface="Arial"/>
              <a:buChar char="•"/>
            </a:pPr>
            <a:r>
              <a:rPr lang="bg-BG" dirty="0" smtClean="0">
                <a:solidFill>
                  <a:srgbClr val="005851"/>
                </a:solidFill>
              </a:rPr>
              <a:t>Не разрушавай</a:t>
            </a:r>
            <a:endParaRPr lang="en-US" dirty="0">
              <a:solidFill>
                <a:srgbClr val="005851"/>
              </a:solidFill>
            </a:endParaRP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005851"/>
                </a:solidFill>
              </a:rPr>
              <a:t>Оценка на реалната </a:t>
            </a:r>
            <a:r>
              <a:rPr lang="ru-RU" b="1" dirty="0">
                <a:solidFill>
                  <a:srgbClr val="005851"/>
                </a:solidFill>
              </a:rPr>
              <a:t>стойност</a:t>
            </a:r>
            <a:r>
              <a:rPr lang="ru-RU" dirty="0">
                <a:solidFill>
                  <a:srgbClr val="005851"/>
                </a:solidFill>
              </a:rPr>
              <a:t> на влажните зони</a:t>
            </a:r>
            <a:r>
              <a:rPr lang="en-US" dirty="0">
                <a:solidFill>
                  <a:srgbClr val="005851"/>
                </a:solidFill>
              </a:rPr>
              <a:t> </a:t>
            </a:r>
            <a:endParaRPr lang="en-GB" dirty="0">
              <a:solidFill>
                <a:srgbClr val="005851"/>
              </a:solidFill>
            </a:endParaRPr>
          </a:p>
          <a:p>
            <a:r>
              <a:rPr lang="en-US" dirty="0"/>
              <a:t> </a:t>
            </a:r>
            <a:endParaRPr lang="en-GB" dirty="0"/>
          </a:p>
          <a:p>
            <a:pPr marL="0" indent="0"/>
            <a:endParaRPr lang="en-US" sz="2000" kern="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69DB554-9642-254A-92B4-6DC7CF73C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5517232"/>
            <a:ext cx="1227549" cy="6001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1043608" y="4460377"/>
            <a:ext cx="5733122" cy="701731"/>
          </a:xfrm>
          <a:prstGeom prst="rect">
            <a:avLst/>
          </a:prstGeom>
          <a:solidFill>
            <a:srgbClr val="005851"/>
          </a:solidFill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Arial"/>
                <a:cs typeface="Arial"/>
              </a:rPr>
              <a:t>Влажните </a:t>
            </a:r>
            <a:r>
              <a:rPr lang="ru-RU" sz="2400" b="1" dirty="0">
                <a:solidFill>
                  <a:schemeClr val="bg1"/>
                </a:solidFill>
                <a:latin typeface="Arial"/>
                <a:cs typeface="Arial"/>
              </a:rPr>
              <a:t>зони са богати на биоразнообразие</a:t>
            </a:r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GB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586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C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924832" y="476672"/>
            <a:ext cx="6599496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bg-BG" kern="0" dirty="0" smtClean="0">
                <a:solidFill>
                  <a:srgbClr val="028979"/>
                </a:solidFill>
              </a:rPr>
              <a:t>Световен ден на влажните зони</a:t>
            </a:r>
            <a:r>
              <a:rPr lang="en-US" kern="0" dirty="0" smtClean="0">
                <a:solidFill>
                  <a:srgbClr val="028979"/>
                </a:solidFill>
              </a:rPr>
              <a:t>: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endParaRPr lang="bg-BG" dirty="0" smtClean="0">
              <a:solidFill>
                <a:srgbClr val="005851"/>
              </a:solidFill>
            </a:endParaRPr>
          </a:p>
          <a:p>
            <a:r>
              <a:rPr lang="bg-BG" dirty="0" smtClean="0">
                <a:solidFill>
                  <a:srgbClr val="005851"/>
                </a:solidFill>
              </a:rPr>
              <a:t>2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bg-BG" dirty="0" smtClean="0">
                <a:solidFill>
                  <a:srgbClr val="005851"/>
                </a:solidFill>
              </a:rPr>
              <a:t>Февруари</a:t>
            </a:r>
            <a:endParaRPr lang="en-US" kern="0" dirty="0">
              <a:solidFill>
                <a:srgbClr val="028979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647634" y="1412776"/>
            <a:ext cx="6840760" cy="50415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marL="0" lvl="0" indent="0"/>
            <a:r>
              <a:rPr lang="ru-RU" dirty="0" smtClean="0">
                <a:solidFill>
                  <a:srgbClr val="005851"/>
                </a:solidFill>
              </a:rPr>
              <a:t>Отбелязва се ежегодно, с цел повишаване </a:t>
            </a:r>
            <a:r>
              <a:rPr lang="ru-RU" dirty="0">
                <a:solidFill>
                  <a:srgbClr val="005851"/>
                </a:solidFill>
              </a:rPr>
              <a:t>на глобалната осведоменост за </a:t>
            </a:r>
            <a:r>
              <a:rPr lang="ru-RU" b="1" dirty="0" smtClean="0">
                <a:solidFill>
                  <a:srgbClr val="005851"/>
                </a:solidFill>
              </a:rPr>
              <a:t>значението </a:t>
            </a:r>
            <a:r>
              <a:rPr lang="ru-RU" b="1" dirty="0">
                <a:solidFill>
                  <a:srgbClr val="005851"/>
                </a:solidFill>
              </a:rPr>
              <a:t>на влажните </a:t>
            </a:r>
            <a:r>
              <a:rPr lang="ru-RU" b="1" dirty="0" smtClean="0">
                <a:solidFill>
                  <a:srgbClr val="005851"/>
                </a:solidFill>
              </a:rPr>
              <a:t>зони</a:t>
            </a:r>
          </a:p>
          <a:p>
            <a:pPr marL="0" lvl="0" indent="0"/>
            <a:r>
              <a:rPr lang="bg-BG" b="1" dirty="0" smtClean="0">
                <a:solidFill>
                  <a:srgbClr val="005851"/>
                </a:solidFill>
              </a:rPr>
              <a:t>Влажни зони и биоразнообразие</a:t>
            </a:r>
            <a:r>
              <a:rPr lang="en-US" b="1" dirty="0" smtClean="0">
                <a:solidFill>
                  <a:srgbClr val="005851"/>
                </a:solidFill>
              </a:rPr>
              <a:t>,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bg-BG" dirty="0" smtClean="0">
                <a:solidFill>
                  <a:srgbClr val="005851"/>
                </a:solidFill>
              </a:rPr>
              <a:t>темата за 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en-US" dirty="0">
                <a:solidFill>
                  <a:srgbClr val="005851"/>
                </a:solidFill>
              </a:rPr>
              <a:t>2020</a:t>
            </a:r>
            <a:endParaRPr lang="en-US" b="1" dirty="0">
              <a:solidFill>
                <a:srgbClr val="005851"/>
              </a:solidFill>
            </a:endParaRPr>
          </a:p>
          <a:p>
            <a:pPr marL="0" lvl="0" indent="0"/>
            <a:r>
              <a:rPr lang="bg-BG" b="1" kern="0" dirty="0" smtClean="0">
                <a:solidFill>
                  <a:srgbClr val="028979"/>
                </a:solidFill>
              </a:rPr>
              <a:t>Включете се </a:t>
            </a:r>
            <a:endParaRPr lang="en-US" b="1" dirty="0">
              <a:solidFill>
                <a:srgbClr val="00585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5851"/>
                </a:solidFill>
              </a:rPr>
              <a:t>Организирайте събитие </a:t>
            </a:r>
            <a:r>
              <a:rPr lang="ru-RU" dirty="0">
                <a:solidFill>
                  <a:srgbClr val="005851"/>
                </a:solidFill>
              </a:rPr>
              <a:t>за повишаване на осведомеността за значението на биоразнообразието на влажните зони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endParaRPr lang="bg-BG" dirty="0" smtClean="0">
              <a:solidFill>
                <a:srgbClr val="005851"/>
              </a:solidFill>
            </a:endParaRPr>
          </a:p>
          <a:p>
            <a:pPr marL="1044000" lvl="2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rgbClr val="005851"/>
                </a:solidFill>
              </a:rPr>
              <a:t>Регистрирайте и споделете вашето събитие на </a:t>
            </a:r>
            <a:r>
              <a:rPr lang="en-US" dirty="0" smtClean="0">
                <a:solidFill>
                  <a:srgbClr val="005851"/>
                </a:solidFill>
              </a:rPr>
              <a:t>worldwetlandsday.org </a:t>
            </a:r>
            <a:endParaRPr lang="en-US" dirty="0">
              <a:solidFill>
                <a:srgbClr val="00585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bg-BG" b="1" dirty="0" smtClean="0">
                <a:solidFill>
                  <a:srgbClr val="005851"/>
                </a:solidFill>
              </a:rPr>
              <a:t>Посетете</a:t>
            </a:r>
            <a:r>
              <a:rPr lang="en-US" b="1" dirty="0" smtClean="0">
                <a:solidFill>
                  <a:srgbClr val="005851"/>
                </a:solidFill>
              </a:rPr>
              <a:t> </a:t>
            </a:r>
            <a:r>
              <a:rPr lang="en-US" u="sng" dirty="0">
                <a:solidFill>
                  <a:srgbClr val="005851"/>
                </a:solidFill>
              </a:rPr>
              <a:t>worldwetlandsday.org</a:t>
            </a:r>
            <a:r>
              <a:rPr lang="en-US" b="1" dirty="0">
                <a:solidFill>
                  <a:srgbClr val="005851"/>
                </a:solidFill>
              </a:rPr>
              <a:t> </a:t>
            </a:r>
            <a:r>
              <a:rPr lang="bg-BG" dirty="0" smtClean="0">
                <a:solidFill>
                  <a:srgbClr val="005851"/>
                </a:solidFill>
              </a:rPr>
              <a:t>за информационни материали </a:t>
            </a:r>
            <a:endParaRPr lang="en-US" dirty="0">
              <a:solidFill>
                <a:srgbClr val="00585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bg-BG" b="1" dirty="0" smtClean="0">
                <a:solidFill>
                  <a:srgbClr val="005851"/>
                </a:solidFill>
              </a:rPr>
              <a:t>Научете за типовете влажни зони </a:t>
            </a:r>
            <a:r>
              <a:rPr lang="bg-BG" dirty="0" smtClean="0">
                <a:solidFill>
                  <a:srgbClr val="005851"/>
                </a:solidFill>
              </a:rPr>
              <a:t>във вашата страна</a:t>
            </a:r>
            <a:r>
              <a:rPr lang="en-US" dirty="0"/>
              <a:t> </a:t>
            </a:r>
            <a:endParaRPr lang="en-GB" dirty="0"/>
          </a:p>
          <a:p>
            <a:pPr marL="0" indent="0"/>
            <a:endParaRPr lang="en-US" sz="2000" kern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CAFACE-5C2D-D64C-BD78-882BA28C8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2" y="6056447"/>
            <a:ext cx="721766" cy="61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C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1043608" y="631356"/>
            <a:ext cx="6984776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bg-BG" kern="0" dirty="0" smtClean="0">
                <a:solidFill>
                  <a:srgbClr val="028979"/>
                </a:solidFill>
              </a:rPr>
              <a:t>Конвенция за влажните зони</a:t>
            </a:r>
            <a:endParaRPr lang="en-US" kern="0" dirty="0">
              <a:solidFill>
                <a:srgbClr val="028979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1024893" y="1189210"/>
            <a:ext cx="6510186" cy="519211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marL="0" lvl="0" indent="0"/>
            <a:r>
              <a:rPr lang="bg-BG" dirty="0" smtClean="0">
                <a:solidFill>
                  <a:srgbClr val="005851"/>
                </a:solidFill>
              </a:rPr>
              <a:t>Единствено </a:t>
            </a:r>
            <a:r>
              <a:rPr lang="bg-BG" b="1" dirty="0" smtClean="0">
                <a:solidFill>
                  <a:srgbClr val="005851"/>
                </a:solidFill>
              </a:rPr>
              <a:t>глобално споразумение</a:t>
            </a:r>
            <a:r>
              <a:rPr lang="bg-BG" dirty="0" smtClean="0">
                <a:solidFill>
                  <a:srgbClr val="005851"/>
                </a:solidFill>
              </a:rPr>
              <a:t>, насочено към специфичен тип екосистеми </a:t>
            </a:r>
            <a:endParaRPr lang="en-US" dirty="0">
              <a:solidFill>
                <a:srgbClr val="00585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rgbClr val="005851"/>
                </a:solidFill>
              </a:rPr>
              <a:t>Приета в гр. </a:t>
            </a:r>
            <a:r>
              <a:rPr lang="bg-BG" dirty="0" err="1" smtClean="0">
                <a:solidFill>
                  <a:srgbClr val="005851"/>
                </a:solidFill>
              </a:rPr>
              <a:t>Рамсар</a:t>
            </a:r>
            <a:r>
              <a:rPr lang="en-US" dirty="0" smtClean="0">
                <a:solidFill>
                  <a:srgbClr val="005851"/>
                </a:solidFill>
              </a:rPr>
              <a:t>, </a:t>
            </a:r>
            <a:r>
              <a:rPr lang="bg-BG" dirty="0" smtClean="0">
                <a:solidFill>
                  <a:srgbClr val="005851"/>
                </a:solidFill>
              </a:rPr>
              <a:t>Иран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bg-BG" dirty="0" smtClean="0">
                <a:solidFill>
                  <a:srgbClr val="005851"/>
                </a:solidFill>
              </a:rPr>
              <a:t>през</a:t>
            </a:r>
            <a:r>
              <a:rPr lang="en-US" dirty="0" smtClean="0">
                <a:solidFill>
                  <a:srgbClr val="005851"/>
                </a:solidFill>
              </a:rPr>
              <a:t> 1971</a:t>
            </a:r>
            <a:r>
              <a:rPr lang="bg-BG" dirty="0" smtClean="0">
                <a:solidFill>
                  <a:srgbClr val="005851"/>
                </a:solidFill>
              </a:rPr>
              <a:t> г. </a:t>
            </a:r>
            <a:endParaRPr lang="en-US" dirty="0">
              <a:solidFill>
                <a:srgbClr val="00585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851"/>
                </a:solidFill>
              </a:rPr>
              <a:t>171 </a:t>
            </a:r>
            <a:r>
              <a:rPr lang="bg-BG" dirty="0" smtClean="0">
                <a:solidFill>
                  <a:srgbClr val="005851"/>
                </a:solidFill>
              </a:rPr>
              <a:t>Страни членки </a:t>
            </a:r>
            <a:endParaRPr lang="en-US" dirty="0">
              <a:solidFill>
                <a:srgbClr val="005851"/>
              </a:solidFill>
            </a:endParaRPr>
          </a:p>
          <a:p>
            <a:pPr marL="0" lvl="0" indent="0"/>
            <a:r>
              <a:rPr lang="bg-BG" dirty="0" smtClean="0">
                <a:solidFill>
                  <a:srgbClr val="005851"/>
                </a:solidFill>
              </a:rPr>
              <a:t>Договарящите се страни се задължават</a:t>
            </a:r>
            <a:r>
              <a:rPr lang="en-US" dirty="0" smtClean="0">
                <a:solidFill>
                  <a:srgbClr val="005851"/>
                </a:solidFill>
              </a:rPr>
              <a:t>:</a:t>
            </a:r>
            <a:endParaRPr lang="en-US" dirty="0">
              <a:solidFill>
                <a:srgbClr val="00585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rgbClr val="005851"/>
                </a:solidFill>
              </a:rPr>
              <a:t>Да определят представителни влажни зони за включване в Списъка на Конвенцията за влажните зони с международно значение</a:t>
            </a:r>
            <a:endParaRPr lang="en-US" dirty="0">
              <a:solidFill>
                <a:srgbClr val="00585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5851"/>
                </a:solidFill>
              </a:rPr>
              <a:t>Да ползват </a:t>
            </a:r>
            <a:r>
              <a:rPr lang="ru-RU" dirty="0">
                <a:solidFill>
                  <a:srgbClr val="005851"/>
                </a:solidFill>
              </a:rPr>
              <a:t>разумно всички влажни зони и </a:t>
            </a:r>
            <a:r>
              <a:rPr lang="ru-RU" dirty="0" smtClean="0">
                <a:solidFill>
                  <a:srgbClr val="005851"/>
                </a:solidFill>
              </a:rPr>
              <a:t>да си сътрудничат </a:t>
            </a:r>
            <a:r>
              <a:rPr lang="ru-RU" dirty="0">
                <a:solidFill>
                  <a:srgbClr val="005851"/>
                </a:solidFill>
              </a:rPr>
              <a:t>по трансгранични </a:t>
            </a:r>
            <a:r>
              <a:rPr lang="ru-RU" dirty="0" smtClean="0">
                <a:solidFill>
                  <a:srgbClr val="005851"/>
                </a:solidFill>
              </a:rPr>
              <a:t>въпроси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rgbClr val="005851"/>
                </a:solidFill>
              </a:rPr>
              <a:t>Брой на </a:t>
            </a:r>
            <a:r>
              <a:rPr lang="bg-BG" dirty="0" err="1" smtClean="0">
                <a:solidFill>
                  <a:srgbClr val="005851"/>
                </a:solidFill>
              </a:rPr>
              <a:t>Рамсарските</a:t>
            </a:r>
            <a:r>
              <a:rPr lang="bg-BG" dirty="0" smtClean="0">
                <a:solidFill>
                  <a:srgbClr val="005851"/>
                </a:solidFill>
              </a:rPr>
              <a:t> места</a:t>
            </a:r>
            <a:r>
              <a:rPr lang="en-US" dirty="0" smtClean="0">
                <a:solidFill>
                  <a:srgbClr val="005851"/>
                </a:solidFill>
              </a:rPr>
              <a:t>: 2</a:t>
            </a:r>
            <a:r>
              <a:rPr lang="bg-BG" dirty="0" smtClean="0">
                <a:solidFill>
                  <a:srgbClr val="005851"/>
                </a:solidFill>
              </a:rPr>
              <a:t> </a:t>
            </a:r>
            <a:r>
              <a:rPr lang="en-US" dirty="0" smtClean="0">
                <a:solidFill>
                  <a:srgbClr val="005851"/>
                </a:solidFill>
              </a:rPr>
              <a:t>300</a:t>
            </a:r>
            <a:r>
              <a:rPr lang="en-US" dirty="0">
                <a:solidFill>
                  <a:srgbClr val="005851"/>
                </a:solidFill>
              </a:rPr>
              <a:t>,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rgbClr val="005851"/>
                </a:solidFill>
              </a:rPr>
              <a:t>Обща площ на </a:t>
            </a:r>
            <a:r>
              <a:rPr lang="bg-BG" dirty="0" err="1" smtClean="0">
                <a:solidFill>
                  <a:srgbClr val="005851"/>
                </a:solidFill>
              </a:rPr>
              <a:t>Рамсарските</a:t>
            </a:r>
            <a:r>
              <a:rPr lang="bg-BG" dirty="0" smtClean="0">
                <a:solidFill>
                  <a:srgbClr val="005851"/>
                </a:solidFill>
              </a:rPr>
              <a:t> места</a:t>
            </a:r>
            <a:r>
              <a:rPr lang="en-US" dirty="0" smtClean="0">
                <a:solidFill>
                  <a:srgbClr val="005851"/>
                </a:solidFill>
              </a:rPr>
              <a:t>: </a:t>
            </a:r>
            <a:r>
              <a:rPr lang="en-US" dirty="0">
                <a:solidFill>
                  <a:srgbClr val="005851"/>
                </a:solidFill>
              </a:rPr>
              <a:t>249,579,562 </a:t>
            </a:r>
            <a:r>
              <a:rPr lang="bg-BG" dirty="0" smtClean="0">
                <a:solidFill>
                  <a:srgbClr val="005851"/>
                </a:solidFill>
              </a:rPr>
              <a:t>млн. ха</a:t>
            </a:r>
            <a:r>
              <a:rPr lang="en-US" dirty="0" smtClean="0">
                <a:solidFill>
                  <a:srgbClr val="005851"/>
                </a:solidFill>
              </a:rPr>
              <a:t> (</a:t>
            </a:r>
            <a:r>
              <a:rPr lang="bg-BG" dirty="0" smtClean="0">
                <a:solidFill>
                  <a:srgbClr val="005851"/>
                </a:solidFill>
              </a:rPr>
              <a:t>малко по-голяма от площта на Мексико</a:t>
            </a:r>
            <a:r>
              <a:rPr lang="en-US" dirty="0" smtClean="0">
                <a:solidFill>
                  <a:srgbClr val="005851"/>
                </a:solidFill>
              </a:rPr>
              <a:t>)</a:t>
            </a:r>
            <a:endParaRPr lang="en-US" dirty="0">
              <a:solidFill>
                <a:srgbClr val="005851"/>
              </a:solidFill>
            </a:endParaRPr>
          </a:p>
          <a:p>
            <a:pPr marL="268287" lvl="2" indent="0">
              <a:buNone/>
            </a:pPr>
            <a:endParaRPr lang="en-US" dirty="0">
              <a:solidFill>
                <a:srgbClr val="005851"/>
              </a:solidFill>
            </a:endParaRPr>
          </a:p>
          <a:p>
            <a:pPr marL="0" lvl="0" indent="0"/>
            <a:r>
              <a:rPr lang="en-US" dirty="0">
                <a:solidFill>
                  <a:srgbClr val="005851"/>
                </a:solidFill>
              </a:rPr>
              <a:t> </a:t>
            </a:r>
          </a:p>
          <a:p>
            <a:pPr marL="0" lvl="0" indent="0"/>
            <a:endParaRPr lang="en-US" dirty="0">
              <a:solidFill>
                <a:srgbClr val="005851"/>
              </a:solidFill>
            </a:endParaRPr>
          </a:p>
          <a:p>
            <a:r>
              <a:rPr lang="en-US" dirty="0"/>
              <a:t> </a:t>
            </a:r>
            <a:endParaRPr lang="en-GB" dirty="0"/>
          </a:p>
          <a:p>
            <a:pPr marL="0" indent="0"/>
            <a:endParaRPr lang="en-US" sz="2000" kern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16400FA-6685-2B47-8303-94A6BAE03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6156268"/>
            <a:ext cx="1761958" cy="70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886700" cy="301372"/>
          </a:xfrm>
        </p:spPr>
        <p:txBody>
          <a:bodyPr>
            <a:normAutofit/>
          </a:bodyPr>
          <a:lstStyle/>
          <a:p>
            <a:r>
              <a:rPr lang="bg-BG" sz="1400" b="1" u="sng" dirty="0" smtClean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Източници</a:t>
            </a:r>
            <a:r>
              <a:rPr lang="en-GB" sz="1400" b="1" u="sng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b="1" u="sng" dirty="0">
              <a:solidFill>
                <a:srgbClr val="0289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692696"/>
            <a:ext cx="8640960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50" b="1" u="sng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</a:t>
            </a:r>
            <a:r>
              <a:rPr lang="en-US" sz="1050" b="1" u="sng" dirty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050" b="1" u="sng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biodiversity</a:t>
            </a:r>
            <a:r>
              <a:rPr lang="en-US" sz="1050" b="1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Convention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on Biodiversity, Article 2, “Use of Terms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,”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://www.cbd.int/convention/articles/?</a:t>
            </a:r>
            <a:r>
              <a:rPr lang="en-US" sz="105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a=cbd-02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b="1" u="sng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</a:t>
            </a:r>
            <a:r>
              <a:rPr lang="en-US" sz="1050" b="1" u="sng" dirty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050" b="1" u="sng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wetlands</a:t>
            </a:r>
            <a:r>
              <a:rPr lang="en-US" sz="1050" b="1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Ramsar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fact sheet, 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Wetlands: Why Should I Care?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, p.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sz="1050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105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www.ramsar.org/resources/ramsar-fact-sheets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050" b="1" u="sng" dirty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050" b="1" u="sng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 </a:t>
            </a:r>
            <a:r>
              <a:rPr lang="en-US" sz="1050" b="1" u="sng" dirty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wetlands and </a:t>
            </a:r>
            <a:r>
              <a:rPr lang="en-US" sz="1050" b="1" u="sng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biodiversity</a:t>
            </a:r>
            <a:r>
              <a:rPr lang="en-US" sz="1050" b="1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Ramsar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fact sheet, 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Reservoirs of Biodiversity, pp. 1 and </a:t>
            </a:r>
            <a:r>
              <a:rPr lang="en-US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://www.cbd.int/convention/articles/?</a:t>
            </a:r>
            <a:r>
              <a:rPr lang="en-US" sz="105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a=cbd-02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Global Wetland Outlook,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Ramsar, September 2018, pp.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25-30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1050" b="1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://www.global-wetland-outlook.ramsar.org/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Ramsar news release, “World’s Most Valuable Ecosystem Disappearing Three Times Faster Than Forests, Warns New Report,” 27 September 2018, </a:t>
            </a:r>
            <a:r>
              <a:rPr lang="en-US" sz="105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1050" u="sng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www.ramsar.org/news/wetlands-worlds-most-valuable-ecosystem-disappearing-three-times-faster-than-forests-warns-new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Wetlands Are Critical for Biodiversity,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Ramsar, 9 May 2017, </a:t>
            </a:r>
            <a:r>
              <a:rPr lang="en-US" sz="1050" u="sng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</a:t>
            </a:r>
            <a:r>
              <a:rPr lang="en-US" sz="105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://www.youtube.com/watch?v=CyuEbc3t2XI&amp;list=PLhmlOkoIje7Mk4bus25eSIxXAxTPqXAyi&amp;index=3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b="1" u="sng" dirty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050" b="1" u="sng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etland </a:t>
            </a:r>
            <a:r>
              <a:rPr lang="en-US" sz="1050" b="1" u="sng" dirty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ecological </a:t>
            </a:r>
            <a:r>
              <a:rPr lang="en-US" sz="1050" b="1" u="sng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en-US" sz="1050" b="1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Ramsar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fact sheet, 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Wetlands: Why Should I </a:t>
            </a:r>
            <a:r>
              <a:rPr lang="en-US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Care?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sz="1050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://www.ramsar.org/resources/ramsar-fact-sheets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The Global Wetland Outlook Executive Summary,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p. 5,  And 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The Global Wetland Outlook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, pp. 38-42, Ramsar, September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1050" b="1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US" sz="105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www.global-wetland-outlook.ramsar.org/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b="1" u="sng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Monetary </a:t>
            </a:r>
            <a:r>
              <a:rPr lang="en-US" sz="1050" b="1" u="sng" dirty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of </a:t>
            </a:r>
            <a:r>
              <a:rPr lang="en-US" sz="1050" b="1" u="sng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wetlands</a:t>
            </a:r>
            <a:r>
              <a:rPr lang="en-US" sz="1050" b="1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u="sng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</a:t>
            </a:r>
            <a:r>
              <a:rPr lang="en-US" sz="105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://www.ramsar.org/news/the-worth-of-wetlands-understanding-the-monetary-value-of-global-wetlands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b="1" u="sng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Wetlands </a:t>
            </a:r>
            <a:r>
              <a:rPr lang="en-US" sz="1050" b="1" u="sng" dirty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and </a:t>
            </a:r>
            <a:r>
              <a:rPr lang="en-US" sz="1050" b="1" u="sng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  <a:r>
              <a:rPr lang="en-US" sz="1050" b="1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Ramsar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news release, “World’s Most Valuable Ecosystem Disappearing Three Times Faster Than Forests, Warns New </a:t>
            </a:r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,” 27 September 2018</a:t>
            </a:r>
            <a:r>
              <a:rPr lang="en-US" sz="1050" u="sng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file://localhost/, https/::www.ramsar.org:news:wetlands-worlds-most-valuable-ecosystem-disappearing-three-times-faster-than-forests-warns-new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The Global Wetland Outlook Executive Summary,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p. 4,  And 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The Global Wetland Outlook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, pp. 19-23, Ramsar, September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105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US" sz="1050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www.global-wetland-outlook.ramsar.org/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b="1" u="sng" dirty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050" b="1" u="sng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</a:t>
            </a:r>
            <a:r>
              <a:rPr lang="en-US" sz="1050" b="1" u="sng" dirty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scale, and urgency of biodiversity </a:t>
            </a:r>
            <a:r>
              <a:rPr lang="en-US" sz="1050" b="1" u="sng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en-US" sz="1050" b="1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Living Planet Report 2016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Summary,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WWF, 2018,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p.6</a:t>
            </a:r>
            <a:r>
              <a:rPr lang="en-US" sz="105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050" u="sng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</a:t>
            </a:r>
            <a:r>
              <a:rPr lang="en-US" sz="1050" u="sng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://wwf.panda.org/wwf_news/?</a:t>
            </a:r>
            <a:r>
              <a:rPr lang="en-US" sz="1050" u="sng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282370/Living-Planet-Report-2016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Global Wetland Outlook, Summary, Ramsar, 2018, p.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sz="1050" u="sng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</a:t>
            </a:r>
            <a:r>
              <a:rPr lang="en-US" sz="1050" u="sng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://www.global-wetland-outlook.ramsar.org/outlook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“U.N. Report: Nature’s Dangerous Decline ‘Unprecedented,’ Species Extinction Rates ‘Accelerating’, United Nations, May 6,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u="sng" dirty="0" smtClean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</a:t>
            </a:r>
            <a:r>
              <a:rPr lang="en-US" sz="1050" u="sng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://</a:t>
            </a:r>
            <a:r>
              <a:rPr lang="en-US" sz="1050" u="sng" dirty="0" smtClean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www.un.org/sustainabledevelopment/blog/2019/05/nature-decline-unprecedented-report/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u="sng" dirty="0" smtClean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</a:t>
            </a:r>
            <a:r>
              <a:rPr lang="en-US" sz="1050" u="sng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://</a:t>
            </a:r>
            <a:r>
              <a:rPr lang="en-US" sz="1050" u="sng" dirty="0" smtClean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ipbes.net/global-assessment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50" b="1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nformation </a:t>
            </a:r>
            <a:r>
              <a:rPr lang="en-US" sz="1050" b="1" dirty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sz="1050" b="1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Convention on Wetlands</a:t>
            </a:r>
            <a:r>
              <a:rPr lang="en-GB" sz="1050" dirty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u="sng" dirty="0" smtClean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https</a:t>
            </a:r>
            <a:r>
              <a:rPr lang="en-US" sz="1050" u="sng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://www.ramsar.org/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9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C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1043608" y="2348880"/>
            <a:ext cx="6023432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bg-BG" sz="3200" kern="0" dirty="0" smtClean="0">
                <a:solidFill>
                  <a:srgbClr val="028979"/>
                </a:solidFill>
              </a:rPr>
              <a:t>Благодаря</a:t>
            </a:r>
            <a:r>
              <a:rPr lang="en-US" sz="3200" kern="0" dirty="0" smtClean="0">
                <a:solidFill>
                  <a:srgbClr val="028979"/>
                </a:solidFill>
              </a:rPr>
              <a:t>.</a:t>
            </a:r>
            <a:endParaRPr lang="en-US" sz="3200" kern="0" dirty="0">
              <a:solidFill>
                <a:srgbClr val="028979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1043608" y="2780928"/>
            <a:ext cx="6366170" cy="43204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marL="0" lvl="0" indent="0"/>
            <a:r>
              <a:rPr lang="en-US" dirty="0">
                <a:solidFill>
                  <a:srgbClr val="005851"/>
                </a:solidFill>
              </a:rPr>
              <a:t/>
            </a:r>
            <a:br>
              <a:rPr lang="en-US" dirty="0">
                <a:solidFill>
                  <a:srgbClr val="005851"/>
                </a:solidFill>
              </a:rPr>
            </a:br>
            <a:r>
              <a:rPr lang="en-US" dirty="0">
                <a:solidFill>
                  <a:srgbClr val="005851"/>
                </a:solidFill>
              </a:rPr>
              <a:t>www.worldwetlandsday.org</a:t>
            </a:r>
          </a:p>
          <a:p>
            <a:pPr marL="0" lvl="0" indent="0"/>
            <a:r>
              <a:rPr lang="en-US" dirty="0">
                <a:solidFill>
                  <a:srgbClr val="005851"/>
                </a:solidFill>
              </a:rPr>
              <a:t> </a:t>
            </a:r>
          </a:p>
          <a:p>
            <a:pPr marL="0" lvl="0" indent="0"/>
            <a:endParaRPr lang="en-US" dirty="0">
              <a:solidFill>
                <a:srgbClr val="005851"/>
              </a:solidFill>
            </a:endParaRPr>
          </a:p>
          <a:p>
            <a:r>
              <a:rPr lang="en-US" dirty="0"/>
              <a:t> </a:t>
            </a:r>
            <a:endParaRPr lang="en-GB" dirty="0"/>
          </a:p>
          <a:p>
            <a:pPr marL="0" indent="0"/>
            <a:endParaRPr lang="en-US" sz="2000" kern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AF39D1B-BEAA-CA42-AAB7-447CE0DA2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68760"/>
            <a:ext cx="1080120" cy="91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5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CH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87624" y="1259584"/>
            <a:ext cx="5832648" cy="2817487"/>
          </a:xfrm>
          <a:prstGeom prst="rect">
            <a:avLst/>
          </a:prstGeom>
        </p:spPr>
        <p:txBody>
          <a:bodyPr/>
          <a:lstStyle/>
          <a:p>
            <a:pPr marL="0">
              <a:spcAft>
                <a:spcPct val="0"/>
              </a:spcAft>
            </a:pPr>
            <a:endParaRPr lang="en-GB" sz="2400" b="1" kern="1200" dirty="0">
              <a:solidFill>
                <a:srgbClr val="028979"/>
              </a:solidFill>
              <a:latin typeface="Arial"/>
              <a:ea typeface="+mj-ea"/>
              <a:cs typeface="Arial"/>
            </a:endParaRPr>
          </a:p>
          <a:p>
            <a:r>
              <a:rPr lang="en-GB" kern="1200" dirty="0" smtClean="0">
                <a:solidFill>
                  <a:srgbClr val="005851"/>
                </a:solidFill>
              </a:rPr>
              <a:t>    </a:t>
            </a:r>
            <a:r>
              <a:rPr lang="ru-RU" b="1" kern="1200" dirty="0">
                <a:solidFill>
                  <a:srgbClr val="005851"/>
                </a:solidFill>
              </a:rPr>
              <a:t>многообразието между живите организми</a:t>
            </a:r>
            <a:r>
              <a:rPr lang="ru-RU" kern="1200" dirty="0">
                <a:solidFill>
                  <a:srgbClr val="005851"/>
                </a:solidFill>
              </a:rPr>
              <a:t> от всички източници, включително сухоземни, морски и други водни екосистеми, и екологичните комплекси, към които принадлежат;  това включва разнообразие в рамките на отделния вид, между видовете и в екосистемите</a:t>
            </a:r>
            <a:r>
              <a:rPr lang="en-GB" kern="1200" dirty="0">
                <a:solidFill>
                  <a:srgbClr val="005851"/>
                </a:solidFill>
              </a:rPr>
              <a:t>. </a:t>
            </a:r>
          </a:p>
          <a:p>
            <a:r>
              <a:rPr lang="en-GB" kern="1200" dirty="0">
                <a:solidFill>
                  <a:srgbClr val="005851"/>
                </a:solidFill>
              </a:rPr>
              <a:t> </a:t>
            </a:r>
          </a:p>
          <a:p>
            <a:endParaRPr lang="en-GB" b="0" dirty="0">
              <a:solidFill>
                <a:srgbClr val="00585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1403648" y="908720"/>
            <a:ext cx="648072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bg-BG" dirty="0" smtClean="0">
                <a:solidFill>
                  <a:srgbClr val="028979"/>
                </a:solidFill>
              </a:rPr>
              <a:t>Биоразнообразието е</a:t>
            </a:r>
            <a:r>
              <a:rPr lang="en-US" dirty="0" smtClean="0">
                <a:solidFill>
                  <a:srgbClr val="028979"/>
                </a:solidFill>
              </a:rPr>
              <a:t>: </a:t>
            </a:r>
            <a:r>
              <a:rPr lang="en-GB" kern="0" dirty="0">
                <a:solidFill>
                  <a:srgbClr val="028979"/>
                </a:solidFill>
              </a:rPr>
              <a:t/>
            </a:r>
            <a:br>
              <a:rPr lang="en-GB" kern="0" dirty="0">
                <a:solidFill>
                  <a:srgbClr val="028979"/>
                </a:solidFill>
              </a:rPr>
            </a:br>
            <a:endParaRPr lang="en-US" kern="0" dirty="0">
              <a:solidFill>
                <a:srgbClr val="028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0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885442" y="1412776"/>
            <a:ext cx="5791608" cy="3312368"/>
          </a:xfrm>
        </p:spPr>
        <p:txBody>
          <a:bodyPr/>
          <a:lstStyle/>
          <a:p>
            <a:r>
              <a:rPr lang="bg-BG" dirty="0" smtClean="0">
                <a:solidFill>
                  <a:srgbClr val="005851"/>
                </a:solidFill>
              </a:rPr>
              <a:t>Поземлени площи, покрити или </a:t>
            </a:r>
            <a:r>
              <a:rPr lang="bg-BG" dirty="0" err="1" smtClean="0">
                <a:solidFill>
                  <a:srgbClr val="005851"/>
                </a:solidFill>
              </a:rPr>
              <a:t>заливаеми</a:t>
            </a:r>
            <a:r>
              <a:rPr lang="bg-BG" dirty="0" smtClean="0">
                <a:solidFill>
                  <a:srgbClr val="005851"/>
                </a:solidFill>
              </a:rPr>
              <a:t> с вода, постоянно или сезонно </a:t>
            </a:r>
            <a:endParaRPr lang="en-US" dirty="0">
              <a:solidFill>
                <a:srgbClr val="00585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rgbClr val="005851"/>
                </a:solidFill>
              </a:rPr>
              <a:t>Вътрешноконтинентални влажни зони</a:t>
            </a:r>
            <a:r>
              <a:rPr lang="en-US" dirty="0" smtClean="0">
                <a:solidFill>
                  <a:srgbClr val="005851"/>
                </a:solidFill>
              </a:rPr>
              <a:t>: </a:t>
            </a:r>
            <a:r>
              <a:rPr lang="bg-BG" b="0" dirty="0" smtClean="0">
                <a:solidFill>
                  <a:srgbClr val="005851"/>
                </a:solidFill>
              </a:rPr>
              <a:t>блата</a:t>
            </a:r>
            <a:r>
              <a:rPr lang="en-US" b="0" dirty="0" smtClean="0">
                <a:solidFill>
                  <a:srgbClr val="005851"/>
                </a:solidFill>
              </a:rPr>
              <a:t>, </a:t>
            </a:r>
            <a:r>
              <a:rPr lang="bg-BG" b="0" dirty="0" smtClean="0">
                <a:solidFill>
                  <a:srgbClr val="005851"/>
                </a:solidFill>
              </a:rPr>
              <a:t>торфища</a:t>
            </a:r>
            <a:r>
              <a:rPr lang="en-US" b="0" dirty="0" smtClean="0">
                <a:solidFill>
                  <a:srgbClr val="005851"/>
                </a:solidFill>
              </a:rPr>
              <a:t>, </a:t>
            </a:r>
            <a:r>
              <a:rPr lang="bg-BG" b="0" dirty="0" smtClean="0">
                <a:solidFill>
                  <a:srgbClr val="005851"/>
                </a:solidFill>
              </a:rPr>
              <a:t>мочурища, езера</a:t>
            </a:r>
            <a:r>
              <a:rPr lang="en-US" b="0" dirty="0" smtClean="0">
                <a:solidFill>
                  <a:srgbClr val="005851"/>
                </a:solidFill>
              </a:rPr>
              <a:t>, </a:t>
            </a:r>
            <a:r>
              <a:rPr lang="bg-BG" b="0" dirty="0" smtClean="0">
                <a:solidFill>
                  <a:srgbClr val="005851"/>
                </a:solidFill>
              </a:rPr>
              <a:t>реки</a:t>
            </a:r>
            <a:r>
              <a:rPr lang="en-US" b="0" dirty="0" smtClean="0">
                <a:solidFill>
                  <a:srgbClr val="005851"/>
                </a:solidFill>
              </a:rPr>
              <a:t>, </a:t>
            </a:r>
            <a:r>
              <a:rPr lang="bg-BG" b="0" dirty="0" smtClean="0">
                <a:solidFill>
                  <a:srgbClr val="005851"/>
                </a:solidFill>
              </a:rPr>
              <a:t>заливни равнини</a:t>
            </a:r>
            <a:endParaRPr lang="en-US" b="0" dirty="0">
              <a:solidFill>
                <a:srgbClr val="00585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rgbClr val="005851"/>
                </a:solidFill>
              </a:rPr>
              <a:t>Крайбрежни влажни зони</a:t>
            </a:r>
            <a:r>
              <a:rPr lang="en-US" b="0" dirty="0" smtClean="0">
                <a:solidFill>
                  <a:srgbClr val="005851"/>
                </a:solidFill>
              </a:rPr>
              <a:t>: </a:t>
            </a:r>
            <a:r>
              <a:rPr lang="bg-BG" b="0" dirty="0" smtClean="0">
                <a:solidFill>
                  <a:srgbClr val="005851"/>
                </a:solidFill>
              </a:rPr>
              <a:t>солени блата</a:t>
            </a:r>
            <a:r>
              <a:rPr lang="en-US" b="0" dirty="0" smtClean="0">
                <a:solidFill>
                  <a:srgbClr val="005851"/>
                </a:solidFill>
              </a:rPr>
              <a:t>, </a:t>
            </a:r>
            <a:r>
              <a:rPr lang="bg-BG" b="0" dirty="0" smtClean="0">
                <a:solidFill>
                  <a:srgbClr val="005851"/>
                </a:solidFill>
              </a:rPr>
              <a:t>естуари</a:t>
            </a:r>
            <a:r>
              <a:rPr lang="en-US" b="0" dirty="0" smtClean="0">
                <a:solidFill>
                  <a:srgbClr val="005851"/>
                </a:solidFill>
              </a:rPr>
              <a:t>, </a:t>
            </a:r>
            <a:r>
              <a:rPr lang="bg-BG" b="0" dirty="0" smtClean="0">
                <a:solidFill>
                  <a:srgbClr val="005851"/>
                </a:solidFill>
              </a:rPr>
              <a:t>лагуни</a:t>
            </a:r>
            <a:r>
              <a:rPr lang="en-US" b="0" dirty="0" smtClean="0">
                <a:solidFill>
                  <a:srgbClr val="005851"/>
                </a:solidFill>
              </a:rPr>
              <a:t>,</a:t>
            </a:r>
            <a:r>
              <a:rPr lang="bg-BG" b="0" dirty="0" smtClean="0">
                <a:solidFill>
                  <a:srgbClr val="005851"/>
                </a:solidFill>
              </a:rPr>
              <a:t> </a:t>
            </a:r>
            <a:r>
              <a:rPr lang="bg-BG" b="0" dirty="0" err="1" smtClean="0">
                <a:solidFill>
                  <a:srgbClr val="005851"/>
                </a:solidFill>
              </a:rPr>
              <a:t>мангрови</a:t>
            </a:r>
            <a:r>
              <a:rPr lang="bg-BG" b="0" dirty="0" smtClean="0">
                <a:solidFill>
                  <a:srgbClr val="005851"/>
                </a:solidFill>
              </a:rPr>
              <a:t> гори,</a:t>
            </a:r>
            <a:r>
              <a:rPr lang="en-US" b="0" dirty="0" smtClean="0">
                <a:solidFill>
                  <a:srgbClr val="005851"/>
                </a:solidFill>
              </a:rPr>
              <a:t> </a:t>
            </a:r>
            <a:r>
              <a:rPr lang="bg-BG" b="0" dirty="0" smtClean="0">
                <a:solidFill>
                  <a:srgbClr val="005851"/>
                </a:solidFill>
              </a:rPr>
              <a:t>коралови рифове</a:t>
            </a:r>
            <a:endParaRPr lang="en-US" b="0" dirty="0">
              <a:solidFill>
                <a:srgbClr val="00585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rgbClr val="005851"/>
                </a:solidFill>
              </a:rPr>
              <a:t>Изкуствени влажни зони</a:t>
            </a:r>
            <a:r>
              <a:rPr lang="en-US" dirty="0" smtClean="0">
                <a:solidFill>
                  <a:srgbClr val="005851"/>
                </a:solidFill>
              </a:rPr>
              <a:t>: </a:t>
            </a:r>
            <a:r>
              <a:rPr lang="bg-BG" b="0" dirty="0" smtClean="0">
                <a:solidFill>
                  <a:srgbClr val="005851"/>
                </a:solidFill>
              </a:rPr>
              <a:t>рибарници</a:t>
            </a:r>
            <a:r>
              <a:rPr lang="en-US" b="0" dirty="0" smtClean="0">
                <a:solidFill>
                  <a:srgbClr val="005851"/>
                </a:solidFill>
              </a:rPr>
              <a:t>, </a:t>
            </a:r>
            <a:r>
              <a:rPr lang="bg-BG" b="0" dirty="0" smtClean="0">
                <a:solidFill>
                  <a:srgbClr val="005851"/>
                </a:solidFill>
              </a:rPr>
              <a:t>оризища</a:t>
            </a:r>
            <a:r>
              <a:rPr lang="en-US" b="0" dirty="0" smtClean="0">
                <a:solidFill>
                  <a:srgbClr val="005851"/>
                </a:solidFill>
              </a:rPr>
              <a:t>, </a:t>
            </a:r>
            <a:r>
              <a:rPr lang="bg-BG" b="0" dirty="0" smtClean="0">
                <a:solidFill>
                  <a:srgbClr val="005851"/>
                </a:solidFill>
              </a:rPr>
              <a:t>язовири</a:t>
            </a:r>
            <a:r>
              <a:rPr lang="en-US" b="0" dirty="0" smtClean="0">
                <a:solidFill>
                  <a:srgbClr val="005851"/>
                </a:solidFill>
              </a:rPr>
              <a:t>, </a:t>
            </a:r>
            <a:r>
              <a:rPr lang="bg-BG" b="0" dirty="0" smtClean="0">
                <a:solidFill>
                  <a:srgbClr val="005851"/>
                </a:solidFill>
              </a:rPr>
              <a:t>солници</a:t>
            </a:r>
            <a:endParaRPr lang="en-GB" b="0" dirty="0">
              <a:solidFill>
                <a:srgbClr val="005851"/>
              </a:solidFill>
            </a:endParaRPr>
          </a:p>
          <a:p>
            <a:endParaRPr lang="en-GB" dirty="0">
              <a:solidFill>
                <a:srgbClr val="02897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CH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986693" y="4821548"/>
            <a:ext cx="5589106" cy="1403461"/>
          </a:xfrm>
          <a:prstGeom prst="rect">
            <a:avLst/>
          </a:prstGeom>
          <a:solidFill>
            <a:srgbClr val="005851"/>
          </a:solidFill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endParaRPr lang="en-GB" sz="2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bg-BG" sz="2400" b="1" dirty="0" smtClean="0">
                <a:solidFill>
                  <a:schemeClr val="bg1"/>
                </a:solidFill>
                <a:latin typeface="Arial"/>
                <a:cs typeface="Arial"/>
              </a:rPr>
              <a:t>Влажните зони са богати на биоразнообразие</a:t>
            </a:r>
            <a:endParaRPr lang="en-GB" sz="2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GB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2DD953E-DDA5-7542-B40E-27344F782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5029638"/>
            <a:ext cx="438150" cy="4762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917802" y="852766"/>
            <a:ext cx="648072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bg-BG" dirty="0" smtClean="0">
                <a:solidFill>
                  <a:srgbClr val="028979"/>
                </a:solidFill>
              </a:rPr>
              <a:t>Влажните зони са</a:t>
            </a:r>
            <a:r>
              <a:rPr lang="en-US" dirty="0" smtClean="0">
                <a:solidFill>
                  <a:srgbClr val="028979"/>
                </a:solidFill>
              </a:rPr>
              <a:t>: </a:t>
            </a:r>
            <a:r>
              <a:rPr lang="en-GB" kern="0" dirty="0">
                <a:solidFill>
                  <a:srgbClr val="028979"/>
                </a:solidFill>
              </a:rPr>
              <a:t/>
            </a:r>
            <a:br>
              <a:rPr lang="en-GB" kern="0" dirty="0">
                <a:solidFill>
                  <a:srgbClr val="028979"/>
                </a:solidFill>
              </a:rPr>
            </a:br>
            <a:endParaRPr lang="en-US" kern="0" dirty="0">
              <a:solidFill>
                <a:srgbClr val="028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5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C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946596" y="790058"/>
            <a:ext cx="8197796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bg-BG" kern="0" dirty="0" smtClean="0">
                <a:solidFill>
                  <a:srgbClr val="028979"/>
                </a:solidFill>
              </a:rPr>
              <a:t>Влажните зони са</a:t>
            </a:r>
          </a:p>
          <a:p>
            <a:r>
              <a:rPr lang="bg-BG" kern="0" dirty="0">
                <a:solidFill>
                  <a:srgbClr val="028979"/>
                </a:solidFill>
              </a:rPr>
              <a:t>б</a:t>
            </a:r>
            <a:r>
              <a:rPr lang="bg-BG" kern="0" dirty="0" smtClean="0">
                <a:solidFill>
                  <a:srgbClr val="028979"/>
                </a:solidFill>
              </a:rPr>
              <a:t>огат източник на биоразнообразие</a:t>
            </a:r>
            <a:endParaRPr lang="en-US" kern="0" dirty="0">
              <a:solidFill>
                <a:srgbClr val="028979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1043608" y="1844825"/>
            <a:ext cx="5918780" cy="28803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lvl="0">
              <a:buFont typeface="Arial"/>
              <a:buChar char="•"/>
            </a:pPr>
            <a:r>
              <a:rPr lang="ru-RU" b="1" dirty="0">
                <a:solidFill>
                  <a:srgbClr val="005851"/>
                </a:solidFill>
              </a:rPr>
              <a:t>40%</a:t>
            </a:r>
            <a:r>
              <a:rPr lang="ru-RU" dirty="0">
                <a:solidFill>
                  <a:srgbClr val="005851"/>
                </a:solidFill>
              </a:rPr>
              <a:t> от растителните и животинските видове в </a:t>
            </a:r>
            <a:r>
              <a:rPr lang="ru-RU" dirty="0" smtClean="0">
                <a:solidFill>
                  <a:srgbClr val="005851"/>
                </a:solidFill>
              </a:rPr>
              <a:t>света, </a:t>
            </a:r>
            <a:r>
              <a:rPr lang="ru-RU" dirty="0">
                <a:solidFill>
                  <a:srgbClr val="005851"/>
                </a:solidFill>
              </a:rPr>
              <a:t>живеят или се размножават във влажни </a:t>
            </a:r>
            <a:r>
              <a:rPr lang="ru-RU" dirty="0" smtClean="0">
                <a:solidFill>
                  <a:srgbClr val="005851"/>
                </a:solidFill>
              </a:rPr>
              <a:t>зони</a:t>
            </a:r>
          </a:p>
          <a:p>
            <a:pPr lvl="0">
              <a:buFont typeface="Arial"/>
              <a:buChar char="•"/>
            </a:pPr>
            <a:r>
              <a:rPr lang="bg-BG" dirty="0" smtClean="0">
                <a:solidFill>
                  <a:srgbClr val="005851"/>
                </a:solidFill>
              </a:rPr>
              <a:t>Над </a:t>
            </a:r>
            <a:r>
              <a:rPr lang="en-US" b="1" dirty="0" smtClean="0">
                <a:solidFill>
                  <a:srgbClr val="005851"/>
                </a:solidFill>
              </a:rPr>
              <a:t>100</a:t>
            </a:r>
            <a:r>
              <a:rPr lang="bg-BG" b="1" dirty="0" smtClean="0">
                <a:solidFill>
                  <a:srgbClr val="005851"/>
                </a:solidFill>
              </a:rPr>
              <a:t> </a:t>
            </a:r>
            <a:r>
              <a:rPr lang="en-US" b="1" dirty="0" smtClean="0">
                <a:solidFill>
                  <a:srgbClr val="005851"/>
                </a:solidFill>
              </a:rPr>
              <a:t>000 </a:t>
            </a:r>
            <a:r>
              <a:rPr lang="bg-BG" b="1" dirty="0" smtClean="0">
                <a:solidFill>
                  <a:srgbClr val="005851"/>
                </a:solidFill>
              </a:rPr>
              <a:t>сладководни видове</a:t>
            </a:r>
            <a:r>
              <a:rPr lang="bg-BG" dirty="0">
                <a:solidFill>
                  <a:srgbClr val="005851"/>
                </a:solidFill>
              </a:rPr>
              <a:t> </a:t>
            </a:r>
            <a:r>
              <a:rPr lang="bg-BG" dirty="0" smtClean="0">
                <a:solidFill>
                  <a:srgbClr val="005851"/>
                </a:solidFill>
              </a:rPr>
              <a:t>са регистрирани във влажните зони </a:t>
            </a:r>
            <a:endParaRPr lang="en-GB" dirty="0">
              <a:solidFill>
                <a:srgbClr val="005851"/>
              </a:solidFill>
            </a:endParaRPr>
          </a:p>
          <a:p>
            <a:pPr lvl="0">
              <a:buFont typeface="Arial"/>
              <a:buChar char="•"/>
            </a:pPr>
            <a:r>
              <a:rPr lang="bg-BG" b="1" dirty="0" smtClean="0">
                <a:solidFill>
                  <a:srgbClr val="005851"/>
                </a:solidFill>
              </a:rPr>
              <a:t>Крайбрежните влажни зони</a:t>
            </a:r>
            <a:r>
              <a:rPr lang="en-US" dirty="0" smtClean="0">
                <a:solidFill>
                  <a:srgbClr val="005851"/>
                </a:solidFill>
              </a:rPr>
              <a:t>, </a:t>
            </a:r>
            <a:r>
              <a:rPr lang="bg-BG" dirty="0" smtClean="0">
                <a:solidFill>
                  <a:srgbClr val="005851"/>
                </a:solidFill>
              </a:rPr>
              <a:t>особено</a:t>
            </a:r>
            <a:r>
              <a:rPr lang="en-US" dirty="0" smtClean="0">
                <a:solidFill>
                  <a:srgbClr val="005851"/>
                </a:solidFill>
              </a:rPr>
              <a:t>, </a:t>
            </a:r>
            <a:r>
              <a:rPr lang="bg-BG" dirty="0" smtClean="0">
                <a:solidFill>
                  <a:srgbClr val="005851"/>
                </a:solidFill>
              </a:rPr>
              <a:t>са местата, най-богати на биоразнообразие</a:t>
            </a:r>
            <a:endParaRPr lang="en-GB" dirty="0">
              <a:solidFill>
                <a:srgbClr val="005851"/>
              </a:solidFill>
            </a:endParaRPr>
          </a:p>
          <a:p>
            <a:r>
              <a:rPr lang="en-US" dirty="0">
                <a:solidFill>
                  <a:srgbClr val="005851"/>
                </a:solidFill>
              </a:rPr>
              <a:t> </a:t>
            </a:r>
            <a:endParaRPr lang="en-GB" dirty="0">
              <a:solidFill>
                <a:srgbClr val="005851"/>
              </a:solidFill>
            </a:endParaRPr>
          </a:p>
          <a:p>
            <a:r>
              <a:rPr lang="en-US" dirty="0"/>
              <a:t> </a:t>
            </a:r>
            <a:endParaRPr lang="en-GB" dirty="0"/>
          </a:p>
          <a:p>
            <a:pPr marL="0" indent="0"/>
            <a:endParaRPr lang="en-US" sz="2000" kern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B2E0313-B507-5646-8F76-D891EAA49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97152"/>
            <a:ext cx="1010299" cy="107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1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C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1043608" y="836712"/>
            <a:ext cx="75584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ru-RU" dirty="0">
                <a:solidFill>
                  <a:srgbClr val="028979"/>
                </a:solidFill>
              </a:rPr>
              <a:t>Животът процъфтява във влажните зони</a:t>
            </a:r>
            <a:endParaRPr lang="en-US" dirty="0">
              <a:solidFill>
                <a:srgbClr val="028979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1043608" y="1412776"/>
            <a:ext cx="5976664" cy="413732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lvl="0">
              <a:buFont typeface="Arial"/>
              <a:buChar char="•"/>
            </a:pPr>
            <a:r>
              <a:rPr lang="ru-RU" b="1" dirty="0" smtClean="0">
                <a:solidFill>
                  <a:srgbClr val="005851"/>
                </a:solidFill>
              </a:rPr>
              <a:t>Всяка година </a:t>
            </a:r>
            <a:r>
              <a:rPr lang="ru-RU" dirty="0" smtClean="0">
                <a:solidFill>
                  <a:srgbClr val="005851"/>
                </a:solidFill>
              </a:rPr>
              <a:t>във влажните зони се </a:t>
            </a:r>
            <a:r>
              <a:rPr lang="ru-RU" b="1" dirty="0" smtClean="0">
                <a:solidFill>
                  <a:srgbClr val="005851"/>
                </a:solidFill>
              </a:rPr>
              <a:t>откриват 30</a:t>
            </a:r>
            <a:r>
              <a:rPr lang="ru-RU" b="1" dirty="0">
                <a:solidFill>
                  <a:srgbClr val="005851"/>
                </a:solidFill>
              </a:rPr>
              <a:t>% </a:t>
            </a:r>
            <a:r>
              <a:rPr lang="ru-RU" dirty="0">
                <a:solidFill>
                  <a:srgbClr val="005851"/>
                </a:solidFill>
              </a:rPr>
              <a:t>от известните видове </a:t>
            </a:r>
            <a:r>
              <a:rPr lang="ru-RU" dirty="0" smtClean="0">
                <a:solidFill>
                  <a:srgbClr val="005851"/>
                </a:solidFill>
              </a:rPr>
              <a:t>риби, както и </a:t>
            </a:r>
            <a:r>
              <a:rPr lang="ru-RU" b="1" dirty="0" smtClean="0">
                <a:solidFill>
                  <a:srgbClr val="005851"/>
                </a:solidFill>
              </a:rPr>
              <a:t>200 </a:t>
            </a:r>
            <a:r>
              <a:rPr lang="ru-RU" b="1" dirty="0">
                <a:solidFill>
                  <a:srgbClr val="005851"/>
                </a:solidFill>
              </a:rPr>
              <a:t>нови сладководни видове </a:t>
            </a:r>
            <a:endParaRPr lang="ru-RU" b="1" dirty="0" smtClean="0">
              <a:solidFill>
                <a:srgbClr val="005851"/>
              </a:solidFill>
            </a:endParaRPr>
          </a:p>
          <a:p>
            <a:pPr lvl="0">
              <a:buFont typeface="Arial"/>
              <a:buChar char="•"/>
            </a:pPr>
            <a:r>
              <a:rPr lang="bg-BG" b="1" dirty="0" smtClean="0">
                <a:solidFill>
                  <a:srgbClr val="005851"/>
                </a:solidFill>
              </a:rPr>
              <a:t>Земноводни</a:t>
            </a:r>
            <a:r>
              <a:rPr lang="bg-BG" dirty="0" smtClean="0">
                <a:solidFill>
                  <a:srgbClr val="005851"/>
                </a:solidFill>
              </a:rPr>
              <a:t> и </a:t>
            </a:r>
            <a:r>
              <a:rPr lang="bg-BG" b="1" dirty="0" smtClean="0">
                <a:solidFill>
                  <a:srgbClr val="005851"/>
                </a:solidFill>
              </a:rPr>
              <a:t>влечуги</a:t>
            </a:r>
            <a:r>
              <a:rPr lang="bg-BG" dirty="0" smtClean="0">
                <a:solidFill>
                  <a:srgbClr val="005851"/>
                </a:solidFill>
              </a:rPr>
              <a:t>, повечето от които са в риск</a:t>
            </a:r>
            <a:endParaRPr lang="en-US" b="1" dirty="0">
              <a:solidFill>
                <a:srgbClr val="005851"/>
              </a:solidFill>
            </a:endParaRPr>
          </a:p>
          <a:p>
            <a:pPr lvl="0">
              <a:buFont typeface="Arial"/>
              <a:buChar char="•"/>
            </a:pPr>
            <a:r>
              <a:rPr lang="bg-BG" dirty="0" smtClean="0">
                <a:solidFill>
                  <a:srgbClr val="005851"/>
                </a:solidFill>
              </a:rPr>
              <a:t>Мигриращи и постоянни </a:t>
            </a:r>
            <a:r>
              <a:rPr lang="bg-BG" b="1" dirty="0" err="1" smtClean="0">
                <a:solidFill>
                  <a:srgbClr val="005851"/>
                </a:solidFill>
              </a:rPr>
              <a:t>водолюбиви</a:t>
            </a:r>
            <a:r>
              <a:rPr lang="bg-BG" b="1" dirty="0" smtClean="0">
                <a:solidFill>
                  <a:srgbClr val="005851"/>
                </a:solidFill>
              </a:rPr>
              <a:t> птици</a:t>
            </a:r>
            <a:endParaRPr lang="en-US" b="1" dirty="0">
              <a:solidFill>
                <a:srgbClr val="005851"/>
              </a:solidFill>
            </a:endParaRPr>
          </a:p>
          <a:p>
            <a:pPr lvl="0">
              <a:buFont typeface="Arial"/>
              <a:buChar char="•"/>
            </a:pPr>
            <a:r>
              <a:rPr lang="bg-BG" dirty="0" smtClean="0">
                <a:solidFill>
                  <a:srgbClr val="005851"/>
                </a:solidFill>
              </a:rPr>
              <a:t>Хиляди </a:t>
            </a:r>
            <a:r>
              <a:rPr lang="bg-BG" b="1" dirty="0" smtClean="0">
                <a:solidFill>
                  <a:srgbClr val="005851"/>
                </a:solidFill>
              </a:rPr>
              <a:t>растителни видове </a:t>
            </a:r>
            <a:endParaRPr lang="en-US" b="1" dirty="0">
              <a:solidFill>
                <a:srgbClr val="005851"/>
              </a:solidFill>
            </a:endParaRPr>
          </a:p>
          <a:p>
            <a:pPr lvl="0">
              <a:buFont typeface="Arial"/>
              <a:buChar char="•"/>
            </a:pPr>
            <a:r>
              <a:rPr lang="bg-BG" b="1" dirty="0" smtClean="0">
                <a:solidFill>
                  <a:srgbClr val="005851"/>
                </a:solidFill>
              </a:rPr>
              <a:t>Ендемични видове </a:t>
            </a:r>
            <a:r>
              <a:rPr lang="en-US" dirty="0" smtClean="0">
                <a:solidFill>
                  <a:srgbClr val="005851"/>
                </a:solidFill>
              </a:rPr>
              <a:t>– </a:t>
            </a:r>
            <a:r>
              <a:rPr lang="bg-BG" dirty="0" smtClean="0">
                <a:solidFill>
                  <a:srgbClr val="005851"/>
                </a:solidFill>
              </a:rPr>
              <a:t>обитаващи само определени влажни зони</a:t>
            </a:r>
            <a:endParaRPr lang="en-US" dirty="0">
              <a:solidFill>
                <a:srgbClr val="00585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FD874C9-161A-A741-BF9C-6EE3A92CA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4797152"/>
            <a:ext cx="1971634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4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C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1043608" y="638265"/>
            <a:ext cx="6419614" cy="79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bg-BG" dirty="0" smtClean="0">
                <a:solidFill>
                  <a:srgbClr val="028979"/>
                </a:solidFill>
              </a:rPr>
              <a:t>Защо влажните зони са важни за биоразнообразието</a:t>
            </a:r>
            <a:r>
              <a:rPr lang="en-US" dirty="0" smtClean="0">
                <a:solidFill>
                  <a:srgbClr val="028979"/>
                </a:solidFill>
              </a:rPr>
              <a:t>?</a:t>
            </a:r>
            <a:endParaRPr lang="en-US" dirty="0">
              <a:solidFill>
                <a:srgbClr val="028979"/>
              </a:solidFill>
            </a:endParaRPr>
          </a:p>
          <a:p>
            <a:endParaRPr lang="en-US" sz="2100" b="0" dirty="0">
              <a:solidFill>
                <a:srgbClr val="005851"/>
              </a:solidFill>
              <a:latin typeface="Arial" pitchFamily="-123" charset="0"/>
              <a:ea typeface="+mn-ea"/>
              <a:cs typeface="+mn-cs"/>
            </a:endParaRPr>
          </a:p>
          <a:p>
            <a:pPr marL="342900" indent="-342900">
              <a:spcAft>
                <a:spcPct val="40000"/>
              </a:spcAft>
              <a:buFont typeface="Arial"/>
              <a:buChar char="•"/>
            </a:pPr>
            <a:endParaRPr lang="en-GB" sz="2100" b="0" dirty="0">
              <a:solidFill>
                <a:srgbClr val="005851"/>
              </a:solidFill>
              <a:latin typeface="Arial" pitchFamily="-123" charset="0"/>
              <a:ea typeface="+mn-ea"/>
              <a:cs typeface="+mn-cs"/>
            </a:endParaRPr>
          </a:p>
          <a:p>
            <a:r>
              <a:rPr lang="en-GB" kern="0" dirty="0">
                <a:solidFill>
                  <a:srgbClr val="028979"/>
                </a:solidFill>
              </a:rPr>
              <a:t/>
            </a:r>
            <a:br>
              <a:rPr lang="en-GB" kern="0" dirty="0">
                <a:solidFill>
                  <a:srgbClr val="028979"/>
                </a:solidFill>
              </a:rPr>
            </a:br>
            <a:endParaRPr lang="en-US" kern="0" dirty="0">
              <a:solidFill>
                <a:srgbClr val="028979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1259632" y="1610451"/>
            <a:ext cx="6120680" cy="43204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lvl="0"/>
            <a:endParaRPr lang="en-GB" dirty="0">
              <a:solidFill>
                <a:srgbClr val="00585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906830" y="1431412"/>
            <a:ext cx="6693170" cy="52285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Font typeface="Arial"/>
              <a:buChar char="•"/>
            </a:pPr>
            <a:r>
              <a:rPr lang="ru-RU" dirty="0">
                <a:solidFill>
                  <a:srgbClr val="005851"/>
                </a:solidFill>
              </a:rPr>
              <a:t>Блатната растителност </a:t>
            </a:r>
            <a:r>
              <a:rPr lang="ru-RU" dirty="0" smtClean="0">
                <a:solidFill>
                  <a:srgbClr val="005851"/>
                </a:solidFill>
              </a:rPr>
              <a:t>филтрират замърсителите, като така </a:t>
            </a:r>
            <a:r>
              <a:rPr lang="ru-RU" b="1" dirty="0">
                <a:solidFill>
                  <a:srgbClr val="005851"/>
                </a:solidFill>
              </a:rPr>
              <a:t>водата </a:t>
            </a:r>
            <a:r>
              <a:rPr lang="ru-RU" b="1" dirty="0" smtClean="0">
                <a:solidFill>
                  <a:srgbClr val="005851"/>
                </a:solidFill>
              </a:rPr>
              <a:t>става питейна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005851"/>
                </a:solidFill>
              </a:rPr>
              <a:t>Влажните зони осигуряват </a:t>
            </a:r>
            <a:r>
              <a:rPr lang="ru-RU" b="1" dirty="0">
                <a:solidFill>
                  <a:srgbClr val="005851"/>
                </a:solidFill>
              </a:rPr>
              <a:t>поминък </a:t>
            </a:r>
            <a:r>
              <a:rPr lang="ru-RU" dirty="0">
                <a:solidFill>
                  <a:srgbClr val="005851"/>
                </a:solidFill>
              </a:rPr>
              <a:t>за един милиард души и спомагат за </a:t>
            </a:r>
            <a:r>
              <a:rPr lang="ru-RU" b="1" dirty="0">
                <a:solidFill>
                  <a:srgbClr val="005851"/>
                </a:solidFill>
              </a:rPr>
              <a:t>изхранването на </a:t>
            </a:r>
            <a:r>
              <a:rPr lang="ru-RU" b="1" dirty="0" smtClean="0">
                <a:solidFill>
                  <a:srgbClr val="005851"/>
                </a:solidFill>
              </a:rPr>
              <a:t>планетата</a:t>
            </a:r>
          </a:p>
          <a:p>
            <a:pPr>
              <a:buFont typeface="Arial"/>
              <a:buChar char="•"/>
            </a:pPr>
            <a:r>
              <a:rPr lang="bg-BG" dirty="0" smtClean="0">
                <a:solidFill>
                  <a:srgbClr val="005851"/>
                </a:solidFill>
              </a:rPr>
              <a:t>Торфищата съхраняват 30% от наземния </a:t>
            </a:r>
            <a:r>
              <a:rPr lang="bg-BG" b="1" dirty="0" smtClean="0">
                <a:solidFill>
                  <a:srgbClr val="005851"/>
                </a:solidFill>
              </a:rPr>
              <a:t>въглерод</a:t>
            </a:r>
            <a:endParaRPr lang="en-GB" b="1" dirty="0">
              <a:solidFill>
                <a:srgbClr val="005851"/>
              </a:solidFill>
            </a:endParaRPr>
          </a:p>
          <a:p>
            <a:pPr>
              <a:buFont typeface="Arial"/>
              <a:buChar char="•"/>
            </a:pPr>
            <a:r>
              <a:rPr lang="bg-BG" dirty="0" smtClean="0">
                <a:solidFill>
                  <a:srgbClr val="005851"/>
                </a:solidFill>
              </a:rPr>
              <a:t>Езерата и реките </a:t>
            </a:r>
            <a:r>
              <a:rPr lang="bg-BG" b="1" dirty="0" smtClean="0">
                <a:solidFill>
                  <a:srgbClr val="005851"/>
                </a:solidFill>
              </a:rPr>
              <a:t>осигуряват храна </a:t>
            </a:r>
            <a:r>
              <a:rPr lang="bg-BG" dirty="0" smtClean="0">
                <a:solidFill>
                  <a:srgbClr val="005851"/>
                </a:solidFill>
              </a:rPr>
              <a:t>и лекарства</a:t>
            </a:r>
            <a:endParaRPr lang="en-GB" dirty="0">
              <a:solidFill>
                <a:srgbClr val="005851"/>
              </a:solidFill>
            </a:endParaRP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005851"/>
                </a:solidFill>
              </a:rPr>
              <a:t>Мангровите и кораловите рифове </a:t>
            </a:r>
            <a:r>
              <a:rPr lang="ru-RU" b="1" dirty="0">
                <a:solidFill>
                  <a:srgbClr val="005851"/>
                </a:solidFill>
              </a:rPr>
              <a:t>защитават крайбрежните </a:t>
            </a:r>
            <a:r>
              <a:rPr lang="ru-RU" b="1" dirty="0" smtClean="0">
                <a:solidFill>
                  <a:srgbClr val="005851"/>
                </a:solidFill>
              </a:rPr>
              <a:t>райони </a:t>
            </a:r>
            <a:r>
              <a:rPr lang="ru-RU" dirty="0">
                <a:solidFill>
                  <a:srgbClr val="005851"/>
                </a:solidFill>
              </a:rPr>
              <a:t>по време на бурни вълни, урагани и </a:t>
            </a:r>
            <a:r>
              <a:rPr lang="ru-RU" dirty="0" smtClean="0">
                <a:solidFill>
                  <a:srgbClr val="005851"/>
                </a:solidFill>
              </a:rPr>
              <a:t>цунами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005851"/>
                </a:solidFill>
              </a:rPr>
              <a:t>Влажните зони предоставят </a:t>
            </a:r>
            <a:r>
              <a:rPr lang="ru-RU" b="1" dirty="0">
                <a:solidFill>
                  <a:srgbClr val="005851"/>
                </a:solidFill>
              </a:rPr>
              <a:t>екосистемни услуги </a:t>
            </a:r>
            <a:r>
              <a:rPr lang="ru-RU" dirty="0">
                <a:solidFill>
                  <a:srgbClr val="005851"/>
                </a:solidFill>
              </a:rPr>
              <a:t>на стойност 47 трилиона щатски долара </a:t>
            </a:r>
            <a:r>
              <a:rPr lang="ru-RU" dirty="0" smtClean="0">
                <a:solidFill>
                  <a:srgbClr val="005851"/>
                </a:solidFill>
              </a:rPr>
              <a:t>годишно - повече </a:t>
            </a:r>
            <a:r>
              <a:rPr lang="ru-RU" dirty="0">
                <a:solidFill>
                  <a:srgbClr val="005851"/>
                </a:solidFill>
              </a:rPr>
              <a:t>от </a:t>
            </a:r>
            <a:r>
              <a:rPr lang="ru-RU" dirty="0" smtClean="0">
                <a:solidFill>
                  <a:srgbClr val="005851"/>
                </a:solidFill>
              </a:rPr>
              <a:t>тези, </a:t>
            </a:r>
            <a:r>
              <a:rPr lang="ru-RU" dirty="0">
                <a:solidFill>
                  <a:srgbClr val="005851"/>
                </a:solidFill>
              </a:rPr>
              <a:t>от гори, пустини или пасища</a:t>
            </a:r>
            <a:endParaRPr lang="en-US" dirty="0">
              <a:solidFill>
                <a:srgbClr val="00585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8ADED00-E9A2-A444-B3D6-BB5DBB547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16984" y="390928"/>
            <a:ext cx="453068" cy="49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C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1043608" y="692697"/>
            <a:ext cx="66247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bg-BG" dirty="0" smtClean="0">
                <a:solidFill>
                  <a:srgbClr val="028979"/>
                </a:solidFill>
                <a:latin typeface="Arial" pitchFamily="-123" charset="0"/>
              </a:rPr>
              <a:t>Човекът унищожава влажните зони</a:t>
            </a:r>
            <a:endParaRPr lang="en-US" dirty="0">
              <a:solidFill>
                <a:srgbClr val="028979"/>
              </a:solidFill>
              <a:latin typeface="Arial" pitchFamily="-123" charset="0"/>
            </a:endParaRPr>
          </a:p>
          <a:p>
            <a:endParaRPr lang="en-US" sz="2100" dirty="0">
              <a:solidFill>
                <a:srgbClr val="005851"/>
              </a:solidFill>
              <a:latin typeface="Arial" pitchFamily="-123" charset="0"/>
              <a:ea typeface="+mn-ea"/>
              <a:cs typeface="+mn-cs"/>
            </a:endParaRPr>
          </a:p>
          <a:p>
            <a:pPr marL="342900" indent="-342900">
              <a:spcAft>
                <a:spcPct val="40000"/>
              </a:spcAft>
              <a:buFont typeface="Arial"/>
              <a:buChar char="•"/>
            </a:pPr>
            <a:r>
              <a:rPr lang="ru-RU" sz="2100" b="0" dirty="0">
                <a:solidFill>
                  <a:srgbClr val="005851"/>
                </a:solidFill>
                <a:latin typeface="Arial" pitchFamily="-123" charset="0"/>
                <a:ea typeface="+mn-ea"/>
                <a:cs typeface="+mn-cs"/>
              </a:rPr>
              <a:t>Влажните зони изчезват </a:t>
            </a:r>
            <a:r>
              <a:rPr lang="ru-RU" sz="2100" dirty="0">
                <a:solidFill>
                  <a:srgbClr val="005851"/>
                </a:solidFill>
                <a:latin typeface="Arial" pitchFamily="-123" charset="0"/>
                <a:ea typeface="+mn-ea"/>
                <a:cs typeface="+mn-cs"/>
              </a:rPr>
              <a:t>три пъти по-бързо </a:t>
            </a:r>
            <a:r>
              <a:rPr lang="ru-RU" sz="2100" b="0" dirty="0">
                <a:solidFill>
                  <a:srgbClr val="005851"/>
                </a:solidFill>
                <a:latin typeface="Arial" pitchFamily="-123" charset="0"/>
                <a:ea typeface="+mn-ea"/>
                <a:cs typeface="+mn-cs"/>
              </a:rPr>
              <a:t>от </a:t>
            </a:r>
            <a:r>
              <a:rPr lang="ru-RU" sz="2100" b="0" dirty="0" smtClean="0">
                <a:solidFill>
                  <a:srgbClr val="005851"/>
                </a:solidFill>
                <a:latin typeface="Arial" pitchFamily="-123" charset="0"/>
                <a:ea typeface="+mn-ea"/>
                <a:cs typeface="+mn-cs"/>
              </a:rPr>
              <a:t>горите</a:t>
            </a:r>
          </a:p>
          <a:p>
            <a:pPr marL="342900" indent="-342900">
              <a:spcAft>
                <a:spcPct val="40000"/>
              </a:spcAft>
              <a:buFont typeface="Arial"/>
              <a:buChar char="•"/>
            </a:pPr>
            <a:r>
              <a:rPr lang="ru-RU" sz="2100" dirty="0">
                <a:solidFill>
                  <a:srgbClr val="005851"/>
                </a:solidFill>
                <a:latin typeface="Arial" pitchFamily="-123" charset="0"/>
                <a:ea typeface="+mn-ea"/>
                <a:cs typeface="+mn-cs"/>
              </a:rPr>
              <a:t>35% </a:t>
            </a:r>
            <a:r>
              <a:rPr lang="ru-RU" sz="2100" b="0" dirty="0">
                <a:solidFill>
                  <a:srgbClr val="005851"/>
                </a:solidFill>
                <a:latin typeface="Arial" pitchFamily="-123" charset="0"/>
                <a:ea typeface="+mn-ea"/>
                <a:cs typeface="+mn-cs"/>
              </a:rPr>
              <a:t>са изчезнали от </a:t>
            </a:r>
            <a:r>
              <a:rPr lang="ru-RU" sz="2100" dirty="0">
                <a:solidFill>
                  <a:srgbClr val="005851"/>
                </a:solidFill>
                <a:latin typeface="Arial" pitchFamily="-123" charset="0"/>
                <a:ea typeface="+mn-ea"/>
                <a:cs typeface="+mn-cs"/>
              </a:rPr>
              <a:t>70-те </a:t>
            </a:r>
            <a:r>
              <a:rPr lang="ru-RU" sz="2100" dirty="0" smtClean="0">
                <a:solidFill>
                  <a:srgbClr val="005851"/>
                </a:solidFill>
                <a:latin typeface="Arial" pitchFamily="-123" charset="0"/>
                <a:ea typeface="+mn-ea"/>
                <a:cs typeface="+mn-cs"/>
              </a:rPr>
              <a:t>години </a:t>
            </a:r>
            <a:r>
              <a:rPr lang="ru-RU" sz="2100" b="0" dirty="0" smtClean="0">
                <a:solidFill>
                  <a:srgbClr val="005851"/>
                </a:solidFill>
                <a:latin typeface="Arial" pitchFamily="-123" charset="0"/>
                <a:ea typeface="+mn-ea"/>
                <a:cs typeface="+mn-cs"/>
              </a:rPr>
              <a:t>насам.</a:t>
            </a:r>
            <a:r>
              <a:rPr lang="ru-RU" sz="2100" dirty="0" smtClean="0">
                <a:solidFill>
                  <a:srgbClr val="005851"/>
                </a:solidFill>
                <a:latin typeface="Arial" pitchFamily="-123" charset="0"/>
                <a:ea typeface="+mn-ea"/>
                <a:cs typeface="+mn-cs"/>
              </a:rPr>
              <a:t> </a:t>
            </a:r>
            <a:r>
              <a:rPr lang="ru-RU" sz="2100" dirty="0">
                <a:solidFill>
                  <a:srgbClr val="005851"/>
                </a:solidFill>
                <a:latin typeface="Arial" pitchFamily="-123" charset="0"/>
                <a:ea typeface="+mn-ea"/>
                <a:cs typeface="+mn-cs"/>
              </a:rPr>
              <a:t>87% </a:t>
            </a:r>
            <a:r>
              <a:rPr lang="ru-RU" sz="2100" b="0" dirty="0">
                <a:solidFill>
                  <a:srgbClr val="005851"/>
                </a:solidFill>
                <a:latin typeface="Arial" pitchFamily="-123" charset="0"/>
                <a:ea typeface="+mn-ea"/>
                <a:cs typeface="+mn-cs"/>
              </a:rPr>
              <a:t>са загубени от</a:t>
            </a:r>
            <a:r>
              <a:rPr lang="ru-RU" sz="2100" dirty="0">
                <a:solidFill>
                  <a:srgbClr val="005851"/>
                </a:solidFill>
                <a:latin typeface="Arial" pitchFamily="-123" charset="0"/>
                <a:ea typeface="+mn-ea"/>
                <a:cs typeface="+mn-cs"/>
              </a:rPr>
              <a:t> </a:t>
            </a:r>
            <a:r>
              <a:rPr lang="ru-RU" sz="2100" dirty="0" smtClean="0">
                <a:solidFill>
                  <a:srgbClr val="005851"/>
                </a:solidFill>
                <a:latin typeface="Arial" pitchFamily="-123" charset="0"/>
                <a:ea typeface="+mn-ea"/>
                <a:cs typeface="+mn-cs"/>
              </a:rPr>
              <a:t>1700-те</a:t>
            </a:r>
          </a:p>
          <a:p>
            <a:pPr>
              <a:spcAft>
                <a:spcPct val="40000"/>
              </a:spcAft>
            </a:pPr>
            <a:r>
              <a:rPr lang="ru-RU" dirty="0">
                <a:solidFill>
                  <a:srgbClr val="028979"/>
                </a:solidFill>
                <a:latin typeface="Arial" pitchFamily="-123" charset="0"/>
              </a:rPr>
              <a:t>Причини за </a:t>
            </a:r>
            <a:r>
              <a:rPr lang="ru-RU" dirty="0" smtClean="0">
                <a:solidFill>
                  <a:srgbClr val="028979"/>
                </a:solidFill>
                <a:latin typeface="Arial" pitchFamily="-123" charset="0"/>
              </a:rPr>
              <a:t>загубата </a:t>
            </a:r>
            <a:r>
              <a:rPr lang="ru-RU" dirty="0">
                <a:solidFill>
                  <a:srgbClr val="028979"/>
                </a:solidFill>
                <a:latin typeface="Arial" pitchFamily="-123" charset="0"/>
              </a:rPr>
              <a:t>на влажни зони</a:t>
            </a:r>
            <a:r>
              <a:rPr lang="en-US" sz="2100" dirty="0" smtClean="0">
                <a:solidFill>
                  <a:srgbClr val="005851"/>
                </a:solidFill>
                <a:latin typeface="Arial" pitchFamily="-123" charset="0"/>
                <a:ea typeface="+mn-ea"/>
                <a:cs typeface="+mn-cs"/>
              </a:rPr>
              <a:t>:</a:t>
            </a:r>
            <a:endParaRPr lang="en-GB" sz="2100" dirty="0">
              <a:solidFill>
                <a:srgbClr val="005851"/>
              </a:solidFill>
              <a:latin typeface="Arial" pitchFamily="-123" charset="0"/>
              <a:ea typeface="+mn-ea"/>
              <a:cs typeface="+mn-cs"/>
            </a:endParaRPr>
          </a:p>
          <a:p>
            <a:pPr marL="800100" lvl="1" indent="-34290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bg-BG" sz="2000" b="0" dirty="0" smtClean="0">
                <a:solidFill>
                  <a:srgbClr val="005851"/>
                </a:solidFill>
                <a:ea typeface="+mn-ea"/>
                <a:cs typeface="+mn-cs"/>
              </a:rPr>
              <a:t>Отводняване и пресушаване за селско стопанство или строителство </a:t>
            </a:r>
            <a:endParaRPr lang="en-GB" sz="2000" b="0" dirty="0">
              <a:solidFill>
                <a:srgbClr val="005851"/>
              </a:solidFill>
              <a:ea typeface="+mn-ea"/>
              <a:cs typeface="+mn-cs"/>
            </a:endParaRPr>
          </a:p>
          <a:p>
            <a:pPr marL="800100" lvl="1" indent="-34290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bg-BG" sz="2000" b="0" dirty="0" smtClean="0">
                <a:solidFill>
                  <a:srgbClr val="005851"/>
                </a:solidFill>
                <a:ea typeface="+mn-ea"/>
                <a:cs typeface="+mn-cs"/>
              </a:rPr>
              <a:t>Замърсяване</a:t>
            </a:r>
            <a:endParaRPr lang="en-US" sz="2000" b="0" dirty="0">
              <a:solidFill>
                <a:srgbClr val="005851"/>
              </a:solidFill>
              <a:ea typeface="+mn-ea"/>
              <a:cs typeface="+mn-cs"/>
            </a:endParaRPr>
          </a:p>
          <a:p>
            <a:pPr marL="800100" lvl="1" indent="-34290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bg-BG" sz="2000" b="0" dirty="0" smtClean="0">
                <a:solidFill>
                  <a:srgbClr val="005851"/>
                </a:solidFill>
              </a:rPr>
              <a:t>Прекомерна експлоатация на ресурси </a:t>
            </a:r>
            <a:r>
              <a:rPr lang="en-US" sz="2000" b="0" dirty="0" smtClean="0">
                <a:solidFill>
                  <a:srgbClr val="005851"/>
                </a:solidFill>
              </a:rPr>
              <a:t>(</a:t>
            </a:r>
            <a:r>
              <a:rPr lang="bg-BG" sz="2000" b="0" dirty="0" smtClean="0">
                <a:solidFill>
                  <a:srgbClr val="005851"/>
                </a:solidFill>
              </a:rPr>
              <a:t>напр.</a:t>
            </a:r>
            <a:r>
              <a:rPr lang="en-US" sz="2000" b="0" dirty="0" smtClean="0">
                <a:solidFill>
                  <a:srgbClr val="005851"/>
                </a:solidFill>
              </a:rPr>
              <a:t> </a:t>
            </a:r>
            <a:r>
              <a:rPr lang="bg-BG" sz="2000" b="0" dirty="0" smtClean="0">
                <a:solidFill>
                  <a:srgbClr val="005851"/>
                </a:solidFill>
              </a:rPr>
              <a:t>свръх риболов</a:t>
            </a:r>
            <a:r>
              <a:rPr lang="en-US" sz="2000" b="0" dirty="0" smtClean="0">
                <a:solidFill>
                  <a:srgbClr val="005851"/>
                </a:solidFill>
              </a:rPr>
              <a:t>)</a:t>
            </a:r>
            <a:endParaRPr lang="en-US" sz="2000" b="0" dirty="0">
              <a:solidFill>
                <a:srgbClr val="005851"/>
              </a:solidFill>
            </a:endParaRPr>
          </a:p>
          <a:p>
            <a:pPr marL="800100" lvl="1" indent="-34290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bg-BG" sz="2000" b="0" dirty="0" smtClean="0">
                <a:solidFill>
                  <a:srgbClr val="005851"/>
                </a:solidFill>
                <a:ea typeface="+mn-ea"/>
                <a:cs typeface="+mn-cs"/>
              </a:rPr>
              <a:t>Инвазивни видове</a:t>
            </a:r>
            <a:endParaRPr lang="en-GB" sz="2000" b="0" dirty="0">
              <a:solidFill>
                <a:srgbClr val="005851"/>
              </a:solidFill>
              <a:ea typeface="+mn-ea"/>
              <a:cs typeface="+mn-cs"/>
            </a:endParaRPr>
          </a:p>
          <a:p>
            <a:pPr marL="800100" lvl="1" indent="-34290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bg-BG" sz="2000" b="0" dirty="0" smtClean="0">
                <a:solidFill>
                  <a:srgbClr val="005851"/>
                </a:solidFill>
                <a:ea typeface="+mn-ea"/>
                <a:cs typeface="+mn-cs"/>
              </a:rPr>
              <a:t>Климатични промени</a:t>
            </a:r>
            <a:endParaRPr lang="en-US" sz="2000" b="0" dirty="0">
              <a:solidFill>
                <a:srgbClr val="005851"/>
              </a:solidFill>
              <a:ea typeface="+mn-ea"/>
              <a:cs typeface="+mn-cs"/>
            </a:endParaRPr>
          </a:p>
          <a:p>
            <a:pPr marL="800100" lvl="1" indent="-342900">
              <a:spcAft>
                <a:spcPct val="40000"/>
              </a:spcAft>
              <a:buFont typeface="Arial" panose="020B0604020202020204" pitchFamily="34" charset="0"/>
              <a:buChar char="•"/>
            </a:pPr>
            <a:endParaRPr lang="en-GB" sz="2100" b="0" dirty="0">
              <a:solidFill>
                <a:srgbClr val="005851"/>
              </a:solidFill>
              <a:ea typeface="+mn-ea"/>
              <a:cs typeface="+mn-cs"/>
            </a:endParaRPr>
          </a:p>
          <a:p>
            <a:r>
              <a:rPr lang="en-US" dirty="0"/>
              <a:t> 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r>
              <a:rPr lang="en-GB" kern="0" dirty="0">
                <a:solidFill>
                  <a:srgbClr val="028979"/>
                </a:solidFill>
              </a:rPr>
              <a:t/>
            </a:r>
            <a:br>
              <a:rPr lang="en-GB" kern="0" dirty="0">
                <a:solidFill>
                  <a:srgbClr val="028979"/>
                </a:solidFill>
              </a:rPr>
            </a:br>
            <a:endParaRPr lang="en-US" kern="0" dirty="0">
              <a:solidFill>
                <a:srgbClr val="028979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1259632" y="1610451"/>
            <a:ext cx="6120680" cy="43204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lvl="0"/>
            <a:endParaRPr lang="en-GB" dirty="0">
              <a:solidFill>
                <a:srgbClr val="00585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16B812D-E0BC-A944-A3F1-2DD5F2DD8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86532" y="4894544"/>
            <a:ext cx="1129258" cy="193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C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683568" y="764704"/>
            <a:ext cx="72475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ru-RU" dirty="0">
                <a:solidFill>
                  <a:srgbClr val="028979"/>
                </a:solidFill>
              </a:rPr>
              <a:t>Биоразнообразието е в рязък </a:t>
            </a:r>
            <a:r>
              <a:rPr lang="ru-RU" dirty="0" smtClean="0">
                <a:solidFill>
                  <a:srgbClr val="028979"/>
                </a:solidFill>
              </a:rPr>
              <a:t>упадък</a:t>
            </a:r>
          </a:p>
          <a:p>
            <a:r>
              <a:rPr lang="bg-BG" dirty="0" smtClean="0">
                <a:solidFill>
                  <a:srgbClr val="028979"/>
                </a:solidFill>
              </a:rPr>
              <a:t>Видовете, свързани с влажните зони намаляват най-много</a:t>
            </a:r>
            <a:endParaRPr lang="en-US" dirty="0">
              <a:solidFill>
                <a:srgbClr val="028979"/>
              </a:solidFill>
            </a:endParaRPr>
          </a:p>
          <a:p>
            <a:endParaRPr lang="en-US" kern="0" dirty="0">
              <a:solidFill>
                <a:srgbClr val="028979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899592" y="2060848"/>
            <a:ext cx="6264696" cy="40324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lvl="0">
              <a:buFont typeface="Arial"/>
              <a:buChar char="•"/>
            </a:pPr>
            <a:r>
              <a:rPr lang="ru-RU" dirty="0">
                <a:solidFill>
                  <a:srgbClr val="005851"/>
                </a:solidFill>
              </a:rPr>
              <a:t>Между </a:t>
            </a:r>
            <a:r>
              <a:rPr lang="ru-RU" dirty="0" smtClean="0">
                <a:solidFill>
                  <a:srgbClr val="005851"/>
                </a:solidFill>
              </a:rPr>
              <a:t>1970 г. </a:t>
            </a:r>
            <a:r>
              <a:rPr lang="ru-RU" dirty="0">
                <a:solidFill>
                  <a:srgbClr val="005851"/>
                </a:solidFill>
              </a:rPr>
              <a:t>и 2014 г. популациите на риби, птици, бозайници, земноводни и влечуги </a:t>
            </a:r>
            <a:r>
              <a:rPr lang="ru-RU" b="1" dirty="0">
                <a:solidFill>
                  <a:srgbClr val="005851"/>
                </a:solidFill>
              </a:rPr>
              <a:t>намаляват с 60</a:t>
            </a:r>
            <a:r>
              <a:rPr lang="ru-RU" b="1" dirty="0" smtClean="0">
                <a:solidFill>
                  <a:srgbClr val="005851"/>
                </a:solidFill>
              </a:rPr>
              <a:t>%</a:t>
            </a:r>
          </a:p>
          <a:p>
            <a:pPr lvl="0">
              <a:buFont typeface="Arial"/>
              <a:buChar char="•"/>
            </a:pPr>
            <a:r>
              <a:rPr lang="ru-RU" dirty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1970 г. </a:t>
            </a:r>
            <a:r>
              <a:rPr lang="ru-RU" b="1" dirty="0" smtClean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r>
              <a:rPr lang="ru-RU" b="1" dirty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от </a:t>
            </a:r>
            <a:r>
              <a:rPr lang="ru-RU" b="1" dirty="0" smtClean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видовете на </a:t>
            </a:r>
            <a:r>
              <a:rPr lang="ru-RU" b="1" dirty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вътрешните влажни</a:t>
            </a:r>
            <a:r>
              <a:rPr lang="ru-RU" dirty="0" smtClean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36% от </a:t>
            </a:r>
            <a:r>
              <a:rPr lang="ru-RU" b="1" dirty="0" smtClean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видовете на крайбрежните </a:t>
            </a:r>
            <a:r>
              <a:rPr lang="ru-RU" b="1" dirty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морските </a:t>
            </a:r>
            <a:r>
              <a:rPr lang="ru-RU" b="1" dirty="0" smtClean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влажни зони </a:t>
            </a:r>
            <a:r>
              <a:rPr lang="ru-RU" dirty="0" smtClean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намаляват</a:t>
            </a:r>
          </a:p>
          <a:p>
            <a:pPr lvl="0">
              <a:buFont typeface="Arial"/>
              <a:buChar char="•"/>
            </a:pPr>
            <a:r>
              <a:rPr lang="ru-RU" b="1" dirty="0">
                <a:solidFill>
                  <a:srgbClr val="005851"/>
                </a:solidFill>
              </a:rPr>
              <a:t>25%</a:t>
            </a:r>
            <a:r>
              <a:rPr lang="ru-RU" dirty="0">
                <a:solidFill>
                  <a:srgbClr val="005851"/>
                </a:solidFill>
              </a:rPr>
              <a:t> от </a:t>
            </a:r>
            <a:r>
              <a:rPr lang="ru-RU" dirty="0" smtClean="0">
                <a:solidFill>
                  <a:srgbClr val="005851"/>
                </a:solidFill>
              </a:rPr>
              <a:t>видовете на влажните </a:t>
            </a:r>
            <a:r>
              <a:rPr lang="ru-RU" dirty="0">
                <a:solidFill>
                  <a:srgbClr val="005851"/>
                </a:solidFill>
              </a:rPr>
              <a:t>зони са </a:t>
            </a:r>
            <a:r>
              <a:rPr lang="ru-RU" b="1" dirty="0">
                <a:solidFill>
                  <a:srgbClr val="005851"/>
                </a:solidFill>
              </a:rPr>
              <a:t>застрашени от изчезване</a:t>
            </a:r>
            <a:r>
              <a:rPr lang="ru-RU" dirty="0">
                <a:solidFill>
                  <a:srgbClr val="005851"/>
                </a:solidFill>
              </a:rPr>
              <a:t>, включително водни птици, </a:t>
            </a:r>
            <a:r>
              <a:rPr lang="ru-RU" dirty="0" smtClean="0">
                <a:solidFill>
                  <a:srgbClr val="005851"/>
                </a:solidFill>
              </a:rPr>
              <a:t>сладководно </a:t>
            </a:r>
            <a:r>
              <a:rPr lang="ru-RU" dirty="0">
                <a:solidFill>
                  <a:srgbClr val="005851"/>
                </a:solidFill>
              </a:rPr>
              <a:t>зависими бозайници, морски костенурки и видовете, изграждащи </a:t>
            </a:r>
            <a:r>
              <a:rPr lang="ru-RU" dirty="0" smtClean="0">
                <a:solidFill>
                  <a:srgbClr val="005851"/>
                </a:solidFill>
              </a:rPr>
              <a:t>коралови рифове</a:t>
            </a:r>
            <a:endParaRPr lang="en-GB" dirty="0">
              <a:solidFill>
                <a:srgbClr val="005851"/>
              </a:solidFill>
            </a:endParaRPr>
          </a:p>
          <a:p>
            <a:r>
              <a:rPr lang="en-US" dirty="0"/>
              <a:t> </a:t>
            </a:r>
            <a:endParaRPr lang="en-GB" dirty="0"/>
          </a:p>
          <a:p>
            <a:pPr marL="0" indent="0"/>
            <a:endParaRPr lang="en-US" sz="2000" kern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800F834-B1A2-6448-AFF8-66794AA5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50951">
            <a:off x="-527272" y="5343979"/>
            <a:ext cx="2696220" cy="35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8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C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1070518" y="908720"/>
            <a:ext cx="5879416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bg-BG" kern="0" dirty="0" smtClean="0">
                <a:solidFill>
                  <a:srgbClr val="028979"/>
                </a:solidFill>
              </a:rPr>
              <a:t>Това е спешен случай </a:t>
            </a:r>
            <a:endParaRPr lang="en-US" kern="0" dirty="0">
              <a:solidFill>
                <a:srgbClr val="028979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1043608" y="1484784"/>
            <a:ext cx="5700796" cy="37052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lvl="0">
              <a:buFont typeface="Arial"/>
              <a:buChar char="•"/>
            </a:pPr>
            <a:r>
              <a:rPr lang="ru-RU" b="1" dirty="0">
                <a:solidFill>
                  <a:srgbClr val="005851"/>
                </a:solidFill>
              </a:rPr>
              <a:t>Един милион </a:t>
            </a:r>
            <a:r>
              <a:rPr lang="ru-RU" dirty="0" smtClean="0">
                <a:solidFill>
                  <a:srgbClr val="005851"/>
                </a:solidFill>
              </a:rPr>
              <a:t>растителни и животински видове </a:t>
            </a:r>
            <a:r>
              <a:rPr lang="ru-RU" dirty="0">
                <a:solidFill>
                  <a:srgbClr val="005851"/>
                </a:solidFill>
              </a:rPr>
              <a:t>са застрашени от изчезване</a:t>
            </a:r>
            <a:endParaRPr lang="en-US" dirty="0">
              <a:solidFill>
                <a:srgbClr val="005851"/>
              </a:solidFill>
            </a:endParaRPr>
          </a:p>
          <a:p>
            <a:pPr lvl="0">
              <a:buFont typeface="Arial"/>
              <a:buChar char="•"/>
            </a:pPr>
            <a:r>
              <a:rPr lang="ru-RU" b="1" dirty="0">
                <a:solidFill>
                  <a:srgbClr val="005851"/>
                </a:solidFill>
              </a:rPr>
              <a:t>Видовете намаляват </a:t>
            </a:r>
            <a:r>
              <a:rPr lang="ru-RU" dirty="0">
                <a:solidFill>
                  <a:srgbClr val="005851"/>
                </a:solidFill>
              </a:rPr>
              <a:t>по-бързо, отколкото по всяко време в човешката история и темпът се ускорява</a:t>
            </a:r>
          </a:p>
          <a:p>
            <a:pPr lvl="0">
              <a:buFont typeface="Arial"/>
              <a:buChar char="•"/>
            </a:pPr>
            <a:r>
              <a:rPr lang="bg-BG" b="1" dirty="0">
                <a:solidFill>
                  <a:srgbClr val="005851"/>
                </a:solidFill>
              </a:rPr>
              <a:t>Климатичните промени </a:t>
            </a:r>
            <a:r>
              <a:rPr lang="bg-BG" dirty="0">
                <a:solidFill>
                  <a:srgbClr val="005851"/>
                </a:solidFill>
              </a:rPr>
              <a:t>го </a:t>
            </a:r>
            <a:r>
              <a:rPr lang="bg-BG" dirty="0" smtClean="0">
                <a:solidFill>
                  <a:srgbClr val="005851"/>
                </a:solidFill>
              </a:rPr>
              <a:t>влошават</a:t>
            </a:r>
          </a:p>
          <a:p>
            <a:pPr lvl="0">
              <a:buFont typeface="Arial"/>
              <a:buChar char="•"/>
            </a:pPr>
            <a:r>
              <a:rPr lang="ru-RU" dirty="0">
                <a:solidFill>
                  <a:srgbClr val="005851"/>
                </a:solidFill>
              </a:rPr>
              <a:t>Гражданите, </a:t>
            </a:r>
            <a:r>
              <a:rPr lang="ru-RU" dirty="0" smtClean="0">
                <a:solidFill>
                  <a:srgbClr val="005851"/>
                </a:solidFill>
              </a:rPr>
              <a:t>НПО и </a:t>
            </a:r>
            <a:r>
              <a:rPr lang="ru-RU" dirty="0">
                <a:solidFill>
                  <a:srgbClr val="005851"/>
                </a:solidFill>
              </a:rPr>
              <a:t>правителствата работят, за да </a:t>
            </a:r>
            <a:r>
              <a:rPr lang="ru-RU" b="1" dirty="0">
                <a:solidFill>
                  <a:srgbClr val="005851"/>
                </a:solidFill>
              </a:rPr>
              <a:t>обърнат тенденциите</a:t>
            </a:r>
            <a:r>
              <a:rPr lang="ru-RU" dirty="0">
                <a:solidFill>
                  <a:srgbClr val="005851"/>
                </a:solidFill>
              </a:rPr>
              <a:t>. Но </a:t>
            </a:r>
            <a:r>
              <a:rPr lang="ru-RU" dirty="0" smtClean="0">
                <a:solidFill>
                  <a:srgbClr val="005851"/>
                </a:solidFill>
              </a:rPr>
              <a:t>не </a:t>
            </a:r>
            <a:r>
              <a:rPr lang="ru-RU" dirty="0">
                <a:solidFill>
                  <a:srgbClr val="005851"/>
                </a:solidFill>
              </a:rPr>
              <a:t>правим достатъчно</a:t>
            </a:r>
            <a:endParaRPr lang="en-US" dirty="0">
              <a:solidFill>
                <a:srgbClr val="005851"/>
              </a:solidFill>
            </a:endParaRPr>
          </a:p>
          <a:p>
            <a:pPr lvl="0">
              <a:buFont typeface="Arial"/>
              <a:buChar char="•"/>
            </a:pPr>
            <a:endParaRPr lang="en-US" dirty="0">
              <a:solidFill>
                <a:srgbClr val="005851"/>
              </a:solidFill>
            </a:endParaRPr>
          </a:p>
          <a:p>
            <a:r>
              <a:rPr lang="en-US" dirty="0"/>
              <a:t> </a:t>
            </a:r>
            <a:endParaRPr lang="en-GB" dirty="0"/>
          </a:p>
          <a:p>
            <a:pPr marL="0" indent="0"/>
            <a:endParaRPr lang="en-US" sz="2000" kern="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6C8565B-FF90-B54A-97D6-BEB1E5D63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5520554"/>
            <a:ext cx="2836664" cy="113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6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MA" val="TCS"/>
  <p:tag name="SPRACHE" val="F"/>
  <p:tag name="MARKE" val="TCSF00"/>
  <p:tag name="VERSION" val="v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3pag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TitelOhneTite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LIE" val="TitelOh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TitelOhneTitel"/>
</p:tagLst>
</file>

<file path=ppt/theme/theme1.xml><?xml version="1.0" encoding="utf-8"?>
<a:theme xmlns:a="http://schemas.openxmlformats.org/drawingml/2006/main" name="TCS Design">
  <a:themeElements>
    <a:clrScheme name="TCS Farben">
      <a:dk1>
        <a:srgbClr val="000000"/>
      </a:dk1>
      <a:lt1>
        <a:srgbClr val="FFFFFF"/>
      </a:lt1>
      <a:dk2>
        <a:srgbClr val="DCCDB2"/>
      </a:dk2>
      <a:lt2>
        <a:srgbClr val="FFEB00"/>
      </a:lt2>
      <a:accent1>
        <a:srgbClr val="F59B00"/>
      </a:accent1>
      <a:accent2>
        <a:srgbClr val="AAC800"/>
      </a:accent2>
      <a:accent3>
        <a:srgbClr val="50AFE1"/>
      </a:accent3>
      <a:accent4>
        <a:srgbClr val="005AA0"/>
      </a:accent4>
      <a:accent5>
        <a:srgbClr val="69A023"/>
      </a:accent5>
      <a:accent6>
        <a:srgbClr val="CD0046"/>
      </a:accent6>
      <a:hlink>
        <a:srgbClr val="000000"/>
      </a:hlink>
      <a:folHlink>
        <a:srgbClr val="000000"/>
      </a:folHlink>
    </a:clrScheme>
    <a:fontScheme name="TCS Schrift">
      <a:majorFont>
        <a:latin typeface="TCS Museo Slab"/>
        <a:ea typeface=""/>
        <a:cs typeface=""/>
      </a:majorFont>
      <a:minorFont>
        <a:latin typeface="TCS Museo Sans"/>
        <a:ea typeface=""/>
        <a:cs typeface="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white"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45 Light" pitchFamily="34" charset="-128"/>
          </a:defRPr>
        </a:defPPr>
      </a:lstStyle>
    </a:lnDef>
    <a:txDef>
      <a:spPr bwMode="auto"/>
      <a:bodyPr wrap="square" lIns="0" tIns="0" rIns="0" bIns="0" rtlCol="0">
        <a:spAutoFit/>
      </a:bodyPr>
      <a:lstStyle>
        <a:defPPr indent="-226800" defTabSz="226800" eaLnBrk="0" fontAlgn="base" hangingPunct="0">
          <a:lnSpc>
            <a:spcPct val="95000"/>
          </a:lnSpc>
          <a:spcBef>
            <a:spcPct val="0"/>
          </a:spcBef>
          <a:defRPr sz="1200" kern="0" dirty="0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CS PowerPoint CD NEU v2 FRA light.pptx" id="{FD2BF61E-C8AA-421E-8CDA-21D9A302FA35}" vid="{A5894090-204F-4A8C-BB84-592A45CD9EDC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arissa-Design">
  <a:themeElements>
    <a:clrScheme name="Post-Farben">
      <a:dk1>
        <a:sysClr val="windowText" lastClr="000000"/>
      </a:dk1>
      <a:lt1>
        <a:srgbClr val="FFFFFF"/>
      </a:lt1>
      <a:dk2>
        <a:srgbClr val="584125"/>
      </a:dk2>
      <a:lt2>
        <a:srgbClr val="FFCC00"/>
      </a:lt2>
      <a:accent1>
        <a:srgbClr val="F49E00"/>
      </a:accent1>
      <a:accent2>
        <a:srgbClr val="A51728"/>
      </a:accent2>
      <a:accent3>
        <a:srgbClr val="A5C400"/>
      </a:accent3>
      <a:accent4>
        <a:srgbClr val="3D6F1A"/>
      </a:accent4>
      <a:accent5>
        <a:srgbClr val="00B5D1"/>
      </a:accent5>
      <a:accent6>
        <a:srgbClr val="00545E"/>
      </a:accent6>
      <a:hlink>
        <a:srgbClr val="000000"/>
      </a:hlink>
      <a:folHlink>
        <a:srgbClr val="000000"/>
      </a:folHlink>
    </a:clrScheme>
    <a:fontScheme name="Post-Schrift">
      <a:majorFont>
        <a:latin typeface="Frutiger 45 Light"/>
        <a:ea typeface=""/>
        <a:cs typeface=""/>
      </a:majorFont>
      <a:minorFont>
        <a:latin typeface="Frutiger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Post-Farben">
      <a:dk1>
        <a:sysClr val="windowText" lastClr="000000"/>
      </a:dk1>
      <a:lt1>
        <a:srgbClr val="FFFFFF"/>
      </a:lt1>
      <a:dk2>
        <a:srgbClr val="584125"/>
      </a:dk2>
      <a:lt2>
        <a:srgbClr val="FFCC00"/>
      </a:lt2>
      <a:accent1>
        <a:srgbClr val="F49E00"/>
      </a:accent1>
      <a:accent2>
        <a:srgbClr val="A51728"/>
      </a:accent2>
      <a:accent3>
        <a:srgbClr val="A5C400"/>
      </a:accent3>
      <a:accent4>
        <a:srgbClr val="3D6F1A"/>
      </a:accent4>
      <a:accent5>
        <a:srgbClr val="00B5D1"/>
      </a:accent5>
      <a:accent6>
        <a:srgbClr val="00545E"/>
      </a:accent6>
      <a:hlink>
        <a:srgbClr val="000000"/>
      </a:hlink>
      <a:folHlink>
        <a:srgbClr val="000000"/>
      </a:folHlink>
    </a:clrScheme>
    <a:fontScheme name="Post-Schrift">
      <a:majorFont>
        <a:latin typeface="Frutiger 45 Light"/>
        <a:ea typeface=""/>
        <a:cs typeface=""/>
      </a:majorFont>
      <a:minorFont>
        <a:latin typeface="Frutiger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Basisversion_FRA</Template>
  <TotalTime>9906</TotalTime>
  <Words>962</Words>
  <Application>Microsoft Office PowerPoint</Application>
  <PresentationFormat>On-screen Show (4:3)</PresentationFormat>
  <Paragraphs>129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Courier New</vt:lpstr>
      <vt:lpstr>Frutiger 45 Light</vt:lpstr>
      <vt:lpstr>TCS Museo Sans</vt:lpstr>
      <vt:lpstr>Wingdings</vt:lpstr>
      <vt:lpstr>TCS Design</vt:lpstr>
      <vt:lpstr>Conception personnalisée</vt:lpstr>
      <vt:lpstr>1_Conception personnalisée</vt:lpstr>
      <vt:lpstr>2_Conception personnalisée</vt:lpstr>
      <vt:lpstr> Биоразнообразието на влажните зони Защо е важно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Източници </vt:lpstr>
      <vt:lpstr>PowerPoint Presentation</vt:lpstr>
    </vt:vector>
  </TitlesOfParts>
  <Company>TCS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Flyer  Tag des Lichts / Journée de la lumière</dc:title>
  <dc:creator>Buff, Olivier</dc:creator>
  <cp:lastModifiedBy>Windows User</cp:lastModifiedBy>
  <cp:revision>466</cp:revision>
  <cp:lastPrinted>2015-05-13T15:29:01Z</cp:lastPrinted>
  <dcterms:created xsi:type="dcterms:W3CDTF">2016-10-06T06:00:26Z</dcterms:created>
  <dcterms:modified xsi:type="dcterms:W3CDTF">2020-01-20T10:06:31Z</dcterms:modified>
</cp:coreProperties>
</file>