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9" r:id="rId5"/>
    <p:sldId id="290" r:id="rId6"/>
    <p:sldId id="260" r:id="rId7"/>
    <p:sldId id="258" r:id="rId8"/>
    <p:sldId id="277" r:id="rId9"/>
    <p:sldId id="276" r:id="rId10"/>
    <p:sldId id="278" r:id="rId11"/>
    <p:sldId id="294" r:id="rId12"/>
    <p:sldId id="295" r:id="rId13"/>
    <p:sldId id="281" r:id="rId14"/>
    <p:sldId id="296" r:id="rId15"/>
    <p:sldId id="298" r:id="rId16"/>
    <p:sldId id="299" r:id="rId17"/>
    <p:sldId id="300" r:id="rId18"/>
    <p:sldId id="301" r:id="rId19"/>
    <p:sldId id="302" r:id="rId20"/>
    <p:sldId id="297" r:id="rId21"/>
    <p:sldId id="303" r:id="rId22"/>
    <p:sldId id="304" r:id="rId23"/>
    <p:sldId id="292" r:id="rId24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7A308-FB52-8150-C7F2-6F7ADE555EC4}" name="ODONGO Sharize" initials="OS" userId="S::OdongoS@ramsar.org::91a3bfa5-a164-4fd9-9658-2f20f66ce3e5" providerId="AD"/>
  <p188:author id="{5F39852F-CC03-07A3-4CE7-02AD8D1E6FF7}" name="Damien Gallay" initials="DG" userId="370450c06bd5ec50" providerId="Windows Live"/>
  <p188:author id="{144301E5-3F4F-6394-9555-1674D5F0C559}" name="Fabia D'Arienzo" initials="FD" userId="5690b859840e9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A00"/>
    <a:srgbClr val="006425"/>
    <a:srgbClr val="E92E09"/>
    <a:srgbClr val="AD9B1E"/>
    <a:srgbClr val="655348"/>
    <a:srgbClr val="FAF3EC"/>
    <a:srgbClr val="BE8B7A"/>
    <a:srgbClr val="5B802C"/>
    <a:srgbClr val="1A95A3"/>
    <a:srgbClr val="BBD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6190"/>
  </p:normalViewPr>
  <p:slideViewPr>
    <p:cSldViewPr snapToGrid="0" snapToObjects="1">
      <p:cViewPr varScale="1">
        <p:scale>
          <a:sx n="107" d="100"/>
          <a:sy n="107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23/01/2025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069-CD8C-49B5-B697-CD758BB017E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709-0045-4154-ACF6-54C4A8ABB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9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1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9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0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34EDD-A808-274F-4EDC-13F4F6C6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EEDBC-157D-3642-153E-9DE456B80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9616E-0E97-3AFF-EBC5-56FC28A4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8A06-6FFE-B7BC-61A1-1B4173A7E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34EDD-A808-274F-4EDC-13F4F6C6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EEDBC-157D-3642-153E-9DE456B80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9616E-0E97-3AFF-EBC5-56FC28A4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8A06-6FFE-B7BC-61A1-1B4173A7E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6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6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A709-0045-4154-ACF6-54C4A8ABBE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7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DB475-25C4-1598-FDF0-C6C5B110882B}"/>
              </a:ext>
            </a:extLst>
          </p:cNvPr>
          <p:cNvSpPr/>
          <p:nvPr userDrawn="1"/>
        </p:nvSpPr>
        <p:spPr>
          <a:xfrm>
            <a:off x="282111" y="288000"/>
            <a:ext cx="9456114" cy="1221220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28807A5-B910-BAAD-9474-A3889396F75F}"/>
              </a:ext>
            </a:extLst>
          </p:cNvPr>
          <p:cNvSpPr txBox="1">
            <a:spLocks/>
          </p:cNvSpPr>
          <p:nvPr userDrawn="1"/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4C733C-C4BB-C47D-FA28-39A293792318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D135B8-254C-1DCE-51B9-33A2B9CFE30D}"/>
              </a:ext>
            </a:extLst>
          </p:cNvPr>
          <p:cNvSpPr/>
          <p:nvPr userDrawn="1"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A1A39-8393-E7FC-D8B6-265C277AFCFF}"/>
              </a:ext>
            </a:extLst>
          </p:cNvPr>
          <p:cNvSpPr/>
          <p:nvPr userDrawn="1"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21360-44A6-AF8D-9239-3A354737C0D0}"/>
              </a:ext>
            </a:extLst>
          </p:cNvPr>
          <p:cNvSpPr/>
          <p:nvPr userDrawn="1"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A1D56-01E6-6996-03DC-63C3FC209C6C}"/>
              </a:ext>
            </a:extLst>
          </p:cNvPr>
          <p:cNvSpPr/>
          <p:nvPr userDrawn="1"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3F2EC-9769-7B74-1C16-4340B69186E5}"/>
              </a:ext>
            </a:extLst>
          </p:cNvPr>
          <p:cNvSpPr/>
          <p:nvPr userDrawn="1"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002F40-CF05-540D-1827-BA8BAF2DCD45}"/>
              </a:ext>
            </a:extLst>
          </p:cNvPr>
          <p:cNvSpPr/>
          <p:nvPr userDrawn="1"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66AA89-8A0C-7184-00B8-582F9A2E0E55}"/>
              </a:ext>
            </a:extLst>
          </p:cNvPr>
          <p:cNvSpPr/>
          <p:nvPr userDrawn="1"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5558"/>
            <a:ext cx="2743200" cy="365125"/>
          </a:xfrm>
        </p:spPr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35558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506" y="6135557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00654F-B4DD-E4E5-8B0C-0746E7FE3969}"/>
              </a:ext>
            </a:extLst>
          </p:cNvPr>
          <p:cNvSpPr/>
          <p:nvPr userDrawn="1"/>
        </p:nvSpPr>
        <p:spPr>
          <a:xfrm>
            <a:off x="9765792" y="288000"/>
            <a:ext cx="2132318" cy="1221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3733F21-B4B2-AE18-89DC-577071D46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832" y="383348"/>
            <a:ext cx="2035128" cy="10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839700-0637-13CD-CB9A-FFCFCFE219FD}"/>
              </a:ext>
            </a:extLst>
          </p:cNvPr>
          <p:cNvSpPr/>
          <p:nvPr userDrawn="1"/>
        </p:nvSpPr>
        <p:spPr>
          <a:xfrm>
            <a:off x="282111" y="288000"/>
            <a:ext cx="11616000" cy="1221220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29B414-E011-3604-2BBC-2A1F8D1EB65C}"/>
              </a:ext>
            </a:extLst>
          </p:cNvPr>
          <p:cNvSpPr/>
          <p:nvPr userDrawn="1"/>
        </p:nvSpPr>
        <p:spPr>
          <a:xfrm>
            <a:off x="9765792" y="288000"/>
            <a:ext cx="2132318" cy="1221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rgbClr val="00642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6470"/>
            <a:ext cx="2743200" cy="365125"/>
          </a:xfrm>
        </p:spPr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47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8495" y="615503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1B4156-317B-0650-7E50-780FBFC7AFB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478DF-0B75-5178-F426-E5996309661A}"/>
              </a:ext>
            </a:extLst>
          </p:cNvPr>
          <p:cNvSpPr/>
          <p:nvPr userDrawn="1"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61C10D-F711-93A0-89EE-DA7031D4C792}"/>
              </a:ext>
            </a:extLst>
          </p:cNvPr>
          <p:cNvSpPr/>
          <p:nvPr userDrawn="1"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C6D790-47B6-819A-6C1E-A4A50204B0FD}"/>
              </a:ext>
            </a:extLst>
          </p:cNvPr>
          <p:cNvSpPr/>
          <p:nvPr userDrawn="1"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BBF18-0886-AB9F-F306-28F851CA5C47}"/>
              </a:ext>
            </a:extLst>
          </p:cNvPr>
          <p:cNvSpPr/>
          <p:nvPr userDrawn="1"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114DF3-9E00-056A-8EDC-28D37C8FDFB5}"/>
              </a:ext>
            </a:extLst>
          </p:cNvPr>
          <p:cNvSpPr/>
          <p:nvPr userDrawn="1"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2F2EE9-C95D-1DFD-FEAE-9283A73F5D4C}"/>
              </a:ext>
            </a:extLst>
          </p:cNvPr>
          <p:cNvSpPr/>
          <p:nvPr userDrawn="1"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CCC9FE-F12C-6D4F-5E5A-5DF44647F762}"/>
              </a:ext>
            </a:extLst>
          </p:cNvPr>
          <p:cNvSpPr/>
          <p:nvPr userDrawn="1"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B802CB2B-CAD3-603C-245D-6F65C8B96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832" y="383348"/>
            <a:ext cx="2035128" cy="10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23/01/2025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CE7B5-1823-757D-1495-D2E36BA81A5E}"/>
              </a:ext>
            </a:extLst>
          </p:cNvPr>
          <p:cNvSpPr/>
          <p:nvPr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9A7C7-9493-FE03-4392-F8B336125919}"/>
              </a:ext>
            </a:extLst>
          </p:cNvPr>
          <p:cNvSpPr/>
          <p:nvPr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5FCFF-00AC-98CC-713C-4CA98412769F}"/>
              </a:ext>
            </a:extLst>
          </p:cNvPr>
          <p:cNvSpPr/>
          <p:nvPr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B666D6-E6F9-2DC1-10BC-C2B5F8F6D77C}"/>
              </a:ext>
            </a:extLst>
          </p:cNvPr>
          <p:cNvSpPr/>
          <p:nvPr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9B8AD3-5D0F-DF8A-949B-98EC26F45CED}"/>
              </a:ext>
            </a:extLst>
          </p:cNvPr>
          <p:cNvSpPr/>
          <p:nvPr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B9DF8A-0194-B146-E56B-3441CA54F798}"/>
              </a:ext>
            </a:extLst>
          </p:cNvPr>
          <p:cNvSpPr/>
          <p:nvPr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61BAFF-37A0-425C-4E73-21A7AAE97851}"/>
              </a:ext>
            </a:extLst>
          </p:cNvPr>
          <p:cNvSpPr/>
          <p:nvPr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783559-3B78-DDAB-65A8-90DB3F0B0399}"/>
              </a:ext>
            </a:extLst>
          </p:cNvPr>
          <p:cNvSpPr/>
          <p:nvPr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D325CA-3EC0-F6C0-3CAA-E244291CF4DE}"/>
              </a:ext>
            </a:extLst>
          </p:cNvPr>
          <p:cNvSpPr/>
          <p:nvPr/>
        </p:nvSpPr>
        <p:spPr>
          <a:xfrm>
            <a:off x="5321808" y="288000"/>
            <a:ext cx="6579247" cy="6253595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1C43CD-F747-B49C-FA75-3FFD9B8D66EB}"/>
              </a:ext>
            </a:extLst>
          </p:cNvPr>
          <p:cNvSpPr txBox="1"/>
          <p:nvPr/>
        </p:nvSpPr>
        <p:spPr>
          <a:xfrm>
            <a:off x="497823" y="2484743"/>
            <a:ext cx="50575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bg-BG" sz="4000" b="1" dirty="0" smtClean="0">
                <a:effectLst/>
                <a:latin typeface="Garrison Sans" panose="020B7200000000000000" pitchFamily="34" charset="0"/>
              </a:rPr>
              <a:t>Да опазим влажните зони за нашето общо бъдеще</a:t>
            </a:r>
            <a:endParaRPr lang="fr-CH" sz="4000" dirty="0">
              <a:effectLst/>
              <a:latin typeface="Garrison Sans" panose="020B7200000000000000" pitchFamily="34" charset="0"/>
            </a:endParaRPr>
          </a:p>
        </p:txBody>
      </p: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2A6CC1B-428F-755D-AC3E-231E9BA2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6" y="5375529"/>
            <a:ext cx="717550" cy="971550"/>
          </a:xfrm>
          <a:prstGeom prst="rect">
            <a:avLst/>
          </a:prstGeom>
        </p:spPr>
      </p:pic>
      <p:pic>
        <p:nvPicPr>
          <p:cNvPr id="9" name="Image 8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id="{90207B7A-6944-F336-DCCF-1285A436E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68" y="576542"/>
            <a:ext cx="6079585" cy="504772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FD5A653-D8A0-59DD-0F40-832B3F57C049}"/>
              </a:ext>
            </a:extLst>
          </p:cNvPr>
          <p:cNvSpPr/>
          <p:nvPr/>
        </p:nvSpPr>
        <p:spPr>
          <a:xfrm>
            <a:off x="5321807" y="5861304"/>
            <a:ext cx="6582192" cy="689398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0E2E-A024-1FEC-9A68-4A6C0728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5920" y="6003646"/>
            <a:ext cx="6588079" cy="424011"/>
          </a:xfrm>
        </p:spPr>
        <p:txBody>
          <a:bodyPr>
            <a:noAutofit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Garrison Sans" panose="020B7200000000000000" pitchFamily="34" charset="0"/>
              </a:rPr>
              <a:t>Оцени</a:t>
            </a:r>
            <a:r>
              <a:rPr lang="fr-CH" b="1" dirty="0" smtClean="0">
                <a:solidFill>
                  <a:schemeClr val="bg1"/>
                </a:solidFill>
                <a:effectLst/>
                <a:latin typeface="Garrison Sans" panose="020B7200000000000000" pitchFamily="34" charset="0"/>
              </a:rPr>
              <a:t>. </a:t>
            </a:r>
            <a:r>
              <a:rPr lang="bg-BG" b="1" dirty="0" smtClean="0">
                <a:solidFill>
                  <a:schemeClr val="bg1"/>
                </a:solidFill>
                <a:latin typeface="Garrison Sans" panose="020B7200000000000000" pitchFamily="34" charset="0"/>
              </a:rPr>
              <a:t>Опази</a:t>
            </a:r>
            <a:r>
              <a:rPr lang="fr-CH" b="1" dirty="0" smtClean="0">
                <a:solidFill>
                  <a:schemeClr val="bg1"/>
                </a:solidFill>
                <a:effectLst/>
                <a:latin typeface="Garrison Sans" panose="020B7200000000000000" pitchFamily="34" charset="0"/>
              </a:rPr>
              <a:t>. </a:t>
            </a:r>
            <a:r>
              <a:rPr lang="bg-BG" b="1" dirty="0" smtClean="0">
                <a:solidFill>
                  <a:schemeClr val="bg1"/>
                </a:solidFill>
                <a:latin typeface="Garrison Sans" panose="020B7200000000000000" pitchFamily="34" charset="0"/>
              </a:rPr>
              <a:t>Вдъхновявай</a:t>
            </a:r>
            <a:r>
              <a:rPr lang="fr-CH" b="1" dirty="0" smtClean="0">
                <a:solidFill>
                  <a:schemeClr val="bg1"/>
                </a:solidFill>
                <a:effectLst/>
                <a:latin typeface="Garrison Sans" panose="020B7200000000000000" pitchFamily="34" charset="0"/>
              </a:rPr>
              <a:t>.</a:t>
            </a:r>
            <a:endParaRPr lang="fr-CH" dirty="0">
              <a:solidFill>
                <a:schemeClr val="bg1"/>
              </a:solidFill>
              <a:effectLst/>
              <a:latin typeface="Garrison Sans" panose="020B7200000000000000" pitchFamily="34" charset="0"/>
            </a:endParaRPr>
          </a:p>
        </p:txBody>
      </p:sp>
      <p:pic>
        <p:nvPicPr>
          <p:cNvPr id="6" name="Image 5" descr="Une image contenant Graphique, dessin, Police, dessin humoristique&#10;&#10;Description générée automatiquement">
            <a:extLst>
              <a:ext uri="{FF2B5EF4-FFF2-40B4-BE49-F238E27FC236}">
                <a16:creationId xmlns:a16="http://schemas.microsoft.com/office/drawing/2014/main" id="{02E242AC-F6BB-DAA2-A40B-6B9C615D5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18" y="411045"/>
            <a:ext cx="34671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19862" y="362574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Препитание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557993" y="1512801"/>
            <a:ext cx="10833495" cy="3313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Осигуряване на прясна вода и храна за векове</a:t>
            </a:r>
            <a:r>
              <a:rPr lang="en-US" sz="80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Доставят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почти цялата ни сладка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Богатата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на тиня почва и растения естествено филтрират и съхраняват водата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Бъбреците на Земята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Повече от половината свят разчита на продукти, отглеждани във влажни зони, за основната си диета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Рибата от влажните зони е основният източник на протеин за &gt;1 милиард души по света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Оризовите полета изхранват 3,5 милиарда души годишно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Напояването е особено важно в региони, където валежите са ограничени или нередовни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Аквакултурите са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най-бързо развиващият се сектор за производство на храни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5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55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5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5500" kern="100" dirty="0">
              <a:solidFill>
                <a:srgbClr val="6553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55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55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5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FB1FBD-7570-7ADA-AC99-F8C5D422A266}"/>
              </a:ext>
            </a:extLst>
          </p:cNvPr>
          <p:cNvSpPr txBox="1"/>
          <p:nvPr/>
        </p:nvSpPr>
        <p:spPr>
          <a:xfrm>
            <a:off x="380495" y="5625926"/>
            <a:ext cx="9154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Водата, кръвообращението на биосферата, която поддържа екосистемите и хората, се предоставя от влажните зони.</a:t>
            </a:r>
            <a:endParaRPr lang="fr-FR" sz="2200" b="1" dirty="0">
              <a:solidFill>
                <a:srgbClr val="E92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id="{EDB09D4E-DCD3-508C-DD8E-D1FF1E93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623"/>
          <a:stretch/>
        </p:blipFill>
        <p:spPr>
          <a:xfrm>
            <a:off x="8885008" y="5724610"/>
            <a:ext cx="3306992" cy="647700"/>
          </a:xfrm>
          <a:prstGeom prst="rect">
            <a:avLst/>
          </a:prstGeom>
        </p:spPr>
      </p:pic>
      <p:pic>
        <p:nvPicPr>
          <p:cNvPr id="8" name="Image 7" descr="Une image contenant Graphique, art, graphisme, créativité&#10;&#10;Description générée automatiquement">
            <a:extLst>
              <a:ext uri="{FF2B5EF4-FFF2-40B4-BE49-F238E27FC236}">
                <a16:creationId xmlns:a16="http://schemas.microsoft.com/office/drawing/2014/main" id="{B47B1F9B-2A5F-308F-D6F3-A6B7BE9D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408" y="4467310"/>
            <a:ext cx="1346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Биологично разнообразие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349624" y="1573473"/>
            <a:ext cx="11395813" cy="465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Поддържане на сложен гоблен от живот</a:t>
            </a:r>
            <a:r>
              <a:rPr lang="en-US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Животът на Земята зависи от влажните зони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Биоразнообразието им осигурява храна, чиста вода, лекарства и работни места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40% от всички известни растителни и животински видове живеят или се размножават във влажни зони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включва много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застрашени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ендемични видове, които могат да оцелеят само в определени влажни местообитания – и никъде другаде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Свързват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различни местообитания, улесняват движението на видовете, спомагат за поддържането на генетичното разнообразие и допринасят за климатичните и хидроложките глобални процеси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65225" lvl="1" indent="-268288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Мигриращите птици, риби и други животни зависят от влажните зони като места за почивка, хранене или места за размножаване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Биологичното разнообразие помага за предпазване от болести, като осигурява здрави екосистеми и безопасни пространства за дивите животни далеч от човешките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местообитания</a:t>
            </a:r>
          </a:p>
          <a:p>
            <a:pPr marL="1165225" lvl="1" indent="-268288">
              <a:lnSpc>
                <a:spcPct val="110000"/>
              </a:lnSpc>
              <a:spcBef>
                <a:spcPts val="0"/>
              </a:spcBef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Осигуряват лекарствени продукти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444C7CAB-B7D2-4F11-DBDB-78D6024A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1250">
            <a:off x="10799487" y="2057976"/>
            <a:ext cx="901700" cy="355600"/>
          </a:xfrm>
          <a:prstGeom prst="rect">
            <a:avLst/>
          </a:prstGeom>
        </p:spPr>
      </p:pic>
      <p:pic>
        <p:nvPicPr>
          <p:cNvPr id="6" name="Image 5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id="{F0BEDFE8-3E6D-1D2D-4B78-D1F75442F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50405">
            <a:off x="7888987" y="552864"/>
            <a:ext cx="711978" cy="711978"/>
          </a:xfrm>
          <a:prstGeom prst="rect">
            <a:avLst/>
          </a:prstGeom>
        </p:spPr>
      </p:pic>
      <p:pic>
        <p:nvPicPr>
          <p:cNvPr id="2" name="Image 1" descr="Une image contenant clipart, Graphique, illustration, art&#10;&#10;Description générée automatiquement">
            <a:extLst>
              <a:ext uri="{FF2B5EF4-FFF2-40B4-BE49-F238E27FC236}">
                <a16:creationId xmlns:a16="http://schemas.microsoft.com/office/drawing/2014/main" id="{1D1DD74D-B786-75E5-10F6-290551AE0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603" y="5016500"/>
            <a:ext cx="1574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528281" y="376415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Климатични промени и природни бедствия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528281" y="1456106"/>
            <a:ext cx="11663719" cy="540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Повишаване </a:t>
            </a: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устойчивостта и смекчаване на въздействието от изменението на климата и екстремните метеорологични явления</a:t>
            </a: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Ключов компонент на климатичната система на Земята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2" indent="268288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Техните услуги правят околната среда по-устойчива и адаптивна към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2" indent="268288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изменението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климата и спомагат за стабилизирането на климата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решаващо значение за водната сигурност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Съхраняват повече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въглерод от всяка друга екосистема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Помагат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защита срещу бурни вълни, наводнения и суши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&gt;90% от природните бедствия са свързани 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водата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Тяхната естествена водна инфраструктура помага за намаляване на наводненията и забавяне и облекчаване на сушите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Всеки акър вътрешни влажни зони поглъща до 1,5 милиона галона вода от наводненията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Услугите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здравите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влажни зони намаляват хуманитарните въздействия от природни бедствия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04838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Повишават капацитета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незабавно справяне на общностите и тяхното устойчиво дългосрочно възстановяване.</a:t>
            </a: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, Dessin d’enfant, illustration, peinture&#10;&#10;Description générée automatiquement">
            <a:extLst>
              <a:ext uri="{FF2B5EF4-FFF2-40B4-BE49-F238E27FC236}">
                <a16:creationId xmlns:a16="http://schemas.microsoft.com/office/drawing/2014/main" id="{70CF2B60-4AD1-462D-AC99-45AAE266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139"/>
          <a:stretch/>
        </p:blipFill>
        <p:spPr>
          <a:xfrm>
            <a:off x="9975485" y="1832624"/>
            <a:ext cx="1875856" cy="28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Ико</a:t>
            </a:r>
            <a:r>
              <a:rPr lang="bg-BG" sz="3600" b="1" dirty="0" smtClean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номика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397181" y="1666873"/>
            <a:ext cx="10790930" cy="517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Осигуряват икономически </a:t>
            </a:r>
            <a:r>
              <a:rPr lang="bg-BG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ползи</a:t>
            </a:r>
            <a:r>
              <a:rPr lang="en-US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Допринасят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местните и националните икономики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Подпомагат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поминъка чрез риболов, селско стопанство, туризъм и отдих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 милиард души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света (~1 на 8) изкарват прехраната си от влажните зони по начини, които също осигуряват храна, водни запаси, транспорт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отдих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Отглеждането на ориз е основният източник на работни места във влажните зони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~80% от световния ориз се произвежда от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малки ферми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&gt;660 милиона души зависят от риболова и аквакултурите за прехраната си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Секторите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туризъм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поддържат 266 милиона работни места – 8,9% от общата заетост в света.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 humoristique, clipart, illustration, conception&#10;&#10;Description générée automatiquement">
            <a:extLst>
              <a:ext uri="{FF2B5EF4-FFF2-40B4-BE49-F238E27FC236}">
                <a16:creationId xmlns:a16="http://schemas.microsoft.com/office/drawing/2014/main" id="{F163A924-93DD-CCCC-1EBE-E835216D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506" y="5085900"/>
            <a:ext cx="2346835" cy="16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36458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Култура и отдих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7" y="2347077"/>
            <a:ext cx="10790930" cy="2565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Свързват хората с природата</a:t>
            </a:r>
            <a:r>
              <a:rPr lang="en-US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Притежават значителна културна и развлекателна стойност за много общности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bg-BG" sz="2000" dirty="0"/>
              <a:t>Ч</a:t>
            </a:r>
            <a:r>
              <a:rPr lang="ru-RU" sz="2000" dirty="0" smtClean="0"/>
              <a:t>есто </a:t>
            </a:r>
            <a:r>
              <a:rPr lang="ru-RU" sz="2000" dirty="0"/>
              <a:t>свързани с дългогодишни културни практики, които използват природата по устойчив начин, позволявайки на човешките общества да </a:t>
            </a:r>
            <a:r>
              <a:rPr lang="ru-RU" sz="2000" dirty="0" smtClean="0"/>
              <a:t>процъфтяват</a:t>
            </a:r>
            <a:r>
              <a:rPr lang="bg-BG" sz="2000" dirty="0"/>
              <a:t>.</a:t>
            </a:r>
            <a:endParaRPr lang="en-US" sz="2000" dirty="0"/>
          </a:p>
          <a:p>
            <a:pPr lvl="1"/>
            <a:r>
              <a:rPr lang="ru-RU" sz="2000" dirty="0"/>
              <a:t>Почти всички влажни зони с международно значение </a:t>
            </a:r>
            <a:r>
              <a:rPr lang="ru-RU" sz="2000" dirty="0" smtClean="0"/>
              <a:t>(Рамсарски </a:t>
            </a:r>
            <a:r>
              <a:rPr lang="ru-RU" sz="2000" dirty="0"/>
              <a:t>места) предоставят културни екосистемни услуги</a:t>
            </a:r>
            <a:r>
              <a:rPr lang="en-US" sz="2000" dirty="0" smtClean="0"/>
              <a:t>.</a:t>
            </a:r>
            <a:endParaRPr lang="en-US" sz="2000" dirty="0"/>
          </a:p>
          <a:p>
            <a:pPr lvl="2"/>
            <a:r>
              <a:rPr lang="ru-RU" sz="1800" dirty="0" smtClean="0"/>
              <a:t>50 % </a:t>
            </a:r>
            <a:r>
              <a:rPr lang="ru-RU" sz="1800" dirty="0"/>
              <a:t>имат духовна и вдъхновяваща стойност</a:t>
            </a:r>
            <a:r>
              <a:rPr lang="en-US" sz="1800" dirty="0" smtClean="0"/>
              <a:t>.</a:t>
            </a:r>
            <a:endParaRPr lang="en-US" sz="1800" dirty="0"/>
          </a:p>
          <a:p>
            <a:pPr lvl="2"/>
            <a:endParaRPr lang="en-US" sz="1500" b="1" dirty="0">
              <a:solidFill>
                <a:srgbClr val="E92E09"/>
              </a:solidFill>
            </a:endParaRPr>
          </a:p>
          <a:p>
            <a:pPr lvl="2"/>
            <a:endParaRPr lang="en-US" sz="15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9C559F-26B1-EB2C-9DE9-D160D789CF2D}"/>
              </a:ext>
            </a:extLst>
          </p:cNvPr>
          <p:cNvSpPr txBox="1"/>
          <p:nvPr/>
        </p:nvSpPr>
        <p:spPr>
          <a:xfrm>
            <a:off x="1617123" y="5064907"/>
            <a:ext cx="871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Хората са в основата на опазването на влажните зони</a:t>
            </a:r>
            <a:r>
              <a:rPr lang="en-US" sz="2200" b="1" dirty="0" smtClean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E92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7" name="Image 6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6F26658C-4CE3-CF1D-BD52-6B15FE75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78919">
            <a:off x="11315415" y="1745135"/>
            <a:ext cx="952500" cy="1016000"/>
          </a:xfrm>
          <a:prstGeom prst="rect">
            <a:avLst/>
          </a:prstGeom>
        </p:spPr>
      </p:pic>
      <p:pic>
        <p:nvPicPr>
          <p:cNvPr id="8" name="Image 7" descr="Une image contenant outil, conception&#10;&#10;Description générée automatiquement">
            <a:extLst>
              <a:ext uri="{FF2B5EF4-FFF2-40B4-BE49-F238E27FC236}">
                <a16:creationId xmlns:a16="http://schemas.microsoft.com/office/drawing/2014/main" id="{51B21157-34B0-7D3C-E5AB-0F6A4CC43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07008">
            <a:off x="143355" y="5066721"/>
            <a:ext cx="1384300" cy="1524000"/>
          </a:xfrm>
          <a:prstGeom prst="rect">
            <a:avLst/>
          </a:prstGeom>
        </p:spPr>
      </p:pic>
      <p:pic>
        <p:nvPicPr>
          <p:cNvPr id="9" name="Image 8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26C813B3-E301-591A-D40D-AE2F4F37D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2462">
            <a:off x="149959" y="424282"/>
            <a:ext cx="2489200" cy="2489200"/>
          </a:xfrm>
          <a:prstGeom prst="rect">
            <a:avLst/>
          </a:prstGeom>
        </p:spPr>
      </p:pic>
      <p:pic>
        <p:nvPicPr>
          <p:cNvPr id="10" name="Image 9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89F100ED-3E13-CFC6-A12F-741225B5E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341" y="4330700"/>
            <a:ext cx="762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03989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Под заплаха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03989" y="1050262"/>
            <a:ext cx="11130907" cy="537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bg-BG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Признаване на спешността</a:t>
            </a:r>
            <a:r>
              <a:rPr lang="en-US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2000" dirty="0"/>
              <a:t>Сред най-застрашените екосистеми</a:t>
            </a:r>
            <a:r>
              <a:rPr lang="en-US" sz="2000" dirty="0" smtClean="0"/>
              <a:t>.</a:t>
            </a:r>
            <a:endParaRPr lang="en-US" sz="2000" dirty="0"/>
          </a:p>
          <a:p>
            <a:pPr lvl="2"/>
            <a:r>
              <a:rPr lang="ru-RU" sz="1800" dirty="0"/>
              <a:t>&gt;85% от всички влажни зони са загубени от 1700 г</a:t>
            </a:r>
            <a:r>
              <a:rPr lang="ru-RU" sz="1800" dirty="0" smtClean="0"/>
              <a:t>.</a:t>
            </a:r>
          </a:p>
          <a:p>
            <a:pPr lvl="2"/>
            <a:r>
              <a:rPr lang="ru-RU" sz="1800" dirty="0" smtClean="0"/>
              <a:t>Най-малко </a:t>
            </a:r>
            <a:r>
              <a:rPr lang="ru-RU" sz="1800" dirty="0"/>
              <a:t>35% загуби от 1970 г. насам, като темпът на загуба се ускорява</a:t>
            </a:r>
            <a:r>
              <a:rPr lang="ru-RU" sz="1800" dirty="0" smtClean="0"/>
              <a:t>.</a:t>
            </a:r>
          </a:p>
          <a:p>
            <a:pPr lvl="2"/>
            <a:r>
              <a:rPr lang="ru-RU" sz="1800" dirty="0" smtClean="0"/>
              <a:t>Скоростта </a:t>
            </a:r>
            <a:r>
              <a:rPr lang="ru-RU" sz="1800" dirty="0"/>
              <a:t>на загуба е 3 пъти по-бърза от горите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ru-RU" sz="2000" dirty="0"/>
              <a:t>Рисковите фактори включват неустойчиво развитие, замърсяване, изменение на климата, промени в хидроложките режими, загуба на свързаност, инвазивни видове и </a:t>
            </a:r>
            <a:r>
              <a:rPr lang="ru-RU" sz="2000" dirty="0" smtClean="0"/>
              <a:t>свръхползване </a:t>
            </a:r>
            <a:r>
              <a:rPr lang="ru-RU" sz="2000" dirty="0"/>
              <a:t>на вода, растения, животни и други природни ресурси</a:t>
            </a:r>
            <a:r>
              <a:rPr lang="en-US" sz="2000" dirty="0" smtClean="0"/>
              <a:t>.</a:t>
            </a:r>
            <a:endParaRPr lang="en-US" sz="2000" dirty="0"/>
          </a:p>
          <a:p>
            <a:pPr lvl="2"/>
            <a:r>
              <a:rPr lang="ru-RU" sz="1800" dirty="0" smtClean="0"/>
              <a:t>Запълването </a:t>
            </a:r>
            <a:r>
              <a:rPr lang="ru-RU" sz="1800" dirty="0"/>
              <a:t>и отводняването за превръщане в селско стопанство и градски селища представляват значителни заплахи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ru-RU" sz="2000" dirty="0"/>
              <a:t>Видовете във влажните зони са изправени пред риск от изчезване</a:t>
            </a:r>
            <a:r>
              <a:rPr lang="en-US" sz="2000" dirty="0" smtClean="0"/>
              <a:t>. </a:t>
            </a:r>
            <a:endParaRPr lang="en-US" sz="2000" dirty="0"/>
          </a:p>
          <a:p>
            <a:pPr lvl="2"/>
            <a:r>
              <a:rPr lang="ru-RU" sz="1800" dirty="0"/>
              <a:t>1 от 3 сладководни вида и 25% от всички видове във влажните зони са изправени пред изчезване поради намаляване на влажните зони</a:t>
            </a:r>
            <a:r>
              <a:rPr lang="en-US" sz="1800" dirty="0" smtClean="0"/>
              <a:t>.</a:t>
            </a:r>
            <a:endParaRPr lang="en-US" sz="1800" dirty="0"/>
          </a:p>
          <a:p>
            <a:pPr lvl="2"/>
            <a:r>
              <a:rPr lang="ru-RU" sz="1800" dirty="0"/>
              <a:t>81% от видовете във вътрешните влажни зони и 36% от крайбрежните и морските видове са намалели през последните 50 години</a:t>
            </a:r>
            <a:r>
              <a:rPr lang="en-US" sz="1800" dirty="0" smtClean="0"/>
              <a:t>.</a:t>
            </a:r>
            <a:endParaRPr lang="en-US" sz="1800" dirty="0"/>
          </a:p>
          <a:p>
            <a:pPr lvl="2"/>
            <a:r>
              <a:rPr lang="ru-RU" sz="1800" dirty="0"/>
              <a:t>Сладководните видове са намалели с 83% (средно) от 1970 г. насам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ru-RU" sz="2000" dirty="0"/>
              <a:t>~70% от целия световен добив и отклоняване на прясна вода е за селското стопанство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créativité, art&#10;&#10;Description générée automatiquement">
            <a:extLst>
              <a:ext uri="{FF2B5EF4-FFF2-40B4-BE49-F238E27FC236}">
                <a16:creationId xmlns:a16="http://schemas.microsoft.com/office/drawing/2014/main" id="{67F91773-50D0-1971-DCE1-C598A887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096" y="1808533"/>
            <a:ext cx="2971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Необходимост от действия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5" y="1649994"/>
            <a:ext cx="10790930" cy="4713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Осигуряване </a:t>
            </a: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устойчиво, общо бъдеще</a:t>
            </a:r>
            <a:r>
              <a:rPr lang="en-US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/>
              <a:t>Здравите влажни зони са от решаващо значение за смекчаването на климата, адаптирането, биоразнообразието и човешкото здраве и благополучие</a:t>
            </a:r>
            <a:r>
              <a:rPr lang="ru-RU" sz="2000" dirty="0" smtClean="0"/>
              <a:t>.</a:t>
            </a:r>
          </a:p>
          <a:p>
            <a:pPr marL="1165225" lvl="1" indent="-179388"/>
            <a:r>
              <a:rPr lang="ru-RU" sz="1800" dirty="0"/>
              <a:t>Контролът на възникващите зоонози зависи от добре управляваните, непокътнати екосистеми и местното биоразнообразие</a:t>
            </a:r>
            <a:r>
              <a:rPr lang="ru-RU" sz="1800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cs typeface="Arial" panose="020B0604020202020204" pitchFamily="34" charset="0"/>
              </a:rPr>
              <a:t>Опазването на влажните зони за нашето общо бъдеще изисква</a:t>
            </a:r>
            <a:r>
              <a:rPr lang="en-US" sz="2000" dirty="0" smtClean="0">
                <a:cs typeface="Arial" panose="020B0604020202020204" pitchFamily="34" charset="0"/>
              </a:rPr>
              <a:t>:</a:t>
            </a:r>
            <a:endParaRPr lang="en-US" sz="2000" dirty="0">
              <a:cs typeface="Arial" panose="020B0604020202020204" pitchFamily="34" charset="0"/>
            </a:endParaRPr>
          </a:p>
          <a:p>
            <a:pPr lvl="2"/>
            <a:r>
              <a:rPr lang="ru-RU" sz="1800" dirty="0"/>
              <a:t>Координирани усилия на местно, национално и глобално ниво</a:t>
            </a:r>
            <a:r>
              <a:rPr lang="en-US" sz="1800" dirty="0" smtClean="0"/>
              <a:t>. </a:t>
            </a:r>
            <a:endParaRPr lang="en-US" sz="1800" dirty="0"/>
          </a:p>
          <a:p>
            <a:pPr lvl="2"/>
            <a:r>
              <a:rPr lang="ru-RU" sz="1800" dirty="0"/>
              <a:t>Сътрудничество по политики, разпоредби и инициативи на общността</a:t>
            </a:r>
            <a:r>
              <a:rPr lang="en-US" sz="1800" dirty="0" smtClean="0"/>
              <a:t>.</a:t>
            </a:r>
            <a:endParaRPr lang="en-US" sz="1800" dirty="0"/>
          </a:p>
          <a:p>
            <a:pPr lvl="2"/>
            <a:r>
              <a:rPr lang="ru-RU" sz="1800" dirty="0">
                <a:cs typeface="Arial" panose="020B0604020202020204" pitchFamily="34" charset="0"/>
              </a:rPr>
              <a:t>Интеграция и координация в секторите на селското стопанство, градското развитие и управлението на влажните зони</a:t>
            </a:r>
            <a:r>
              <a:rPr lang="en-US" sz="1800" dirty="0" smtClean="0"/>
              <a:t>.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bg-BG" sz="2000" dirty="0" smtClean="0">
                <a:cs typeface="Arial" panose="020B0604020202020204" pitchFamily="34" charset="0"/>
              </a:rPr>
              <a:t>Вие можете</a:t>
            </a:r>
            <a:r>
              <a:rPr lang="en-US" sz="2000" dirty="0" smtClean="0">
                <a:cs typeface="Arial" panose="020B0604020202020204" pitchFamily="34" charset="0"/>
              </a:rPr>
              <a:t>:</a:t>
            </a:r>
            <a:endParaRPr lang="en-US" sz="2000" dirty="0"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cs typeface="Arial" panose="020B0604020202020204" pitchFamily="34" charset="0"/>
              </a:rPr>
              <a:t>Да разберете </a:t>
            </a:r>
            <a:r>
              <a:rPr lang="ru-RU" sz="1800" dirty="0">
                <a:cs typeface="Arial" panose="020B0604020202020204" pitchFamily="34" charset="0"/>
              </a:rPr>
              <a:t>значението и приноса на влажните зони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  <a:endParaRPr lang="en-US" sz="1800" dirty="0"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cs typeface="Arial" panose="020B0604020202020204" pitchFamily="34" charset="0"/>
              </a:rPr>
              <a:t>Да осигурите </a:t>
            </a:r>
            <a:r>
              <a:rPr lang="ru-RU" sz="1800" dirty="0">
                <a:cs typeface="Arial" panose="020B0604020202020204" pitchFamily="34" charset="0"/>
              </a:rPr>
              <a:t>тяхното устойчиво </a:t>
            </a:r>
            <a:r>
              <a:rPr lang="ru-RU" sz="1800" dirty="0" smtClean="0">
                <a:cs typeface="Arial" panose="020B0604020202020204" pitchFamily="34" charset="0"/>
              </a:rPr>
              <a:t>ползване</a:t>
            </a:r>
            <a:r>
              <a:rPr lang="ru-RU" sz="1800" dirty="0">
                <a:cs typeface="Arial" panose="020B0604020202020204" pitchFamily="34" charset="0"/>
              </a:rPr>
              <a:t>, като ги управлявате разумно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  <a:endParaRPr lang="en-US" sz="1800" dirty="0"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>
                <a:cs typeface="Arial" panose="020B0604020202020204" pitchFamily="34" charset="0"/>
              </a:rPr>
              <a:t>Да привличате </a:t>
            </a:r>
            <a:r>
              <a:rPr lang="ru-RU" sz="1800" dirty="0">
                <a:cs typeface="Arial" panose="020B0604020202020204" pitchFamily="34" charset="0"/>
              </a:rPr>
              <a:t>необходимите инвестиции за тяхното </a:t>
            </a:r>
            <a:r>
              <a:rPr lang="ru-RU" sz="1800" dirty="0" smtClean="0">
                <a:cs typeface="Arial" panose="020B0604020202020204" pitchFamily="34" charset="0"/>
              </a:rPr>
              <a:t>опазаване </a:t>
            </a:r>
            <a:r>
              <a:rPr lang="ru-RU" sz="1800" dirty="0">
                <a:cs typeface="Arial" panose="020B0604020202020204" pitchFamily="34" charset="0"/>
              </a:rPr>
              <a:t>и възстановяване</a:t>
            </a:r>
            <a:r>
              <a:rPr lang="en-US" sz="1800" dirty="0" smtClean="0">
                <a:cs typeface="Arial" panose="020B0604020202020204" pitchFamily="34" charset="0"/>
              </a:rPr>
              <a:t>.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clipart, dessin humoristique&#10;&#10;Description générée automatiquement">
            <a:extLst>
              <a:ext uri="{FF2B5EF4-FFF2-40B4-BE49-F238E27FC236}">
                <a16:creationId xmlns:a16="http://schemas.microsoft.com/office/drawing/2014/main" id="{DA2DB9E0-92D7-47CE-5976-1991825D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837" y="4848215"/>
            <a:ext cx="2369770" cy="743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4FB276-BAB1-CF7D-38F0-AB47288CA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2325" y="4337920"/>
            <a:ext cx="241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47021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Срядата на влажните зони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2" y="2179610"/>
            <a:ext cx="11031268" cy="2903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</a:t>
            </a: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</a:t>
            </a: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социалните медии</a:t>
            </a:r>
            <a:r>
              <a:rPr lang="en-US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bg-BG" sz="2000" dirty="0" smtClean="0"/>
              <a:t>Използвайки </a:t>
            </a:r>
            <a:r>
              <a:rPr lang="bg-BG" sz="2000" dirty="0" err="1" smtClean="0"/>
              <a:t>хаштаг</a:t>
            </a:r>
            <a:r>
              <a:rPr lang="bg-BG" sz="2000" dirty="0" smtClean="0"/>
              <a:t> </a:t>
            </a:r>
            <a:r>
              <a:rPr lang="en-US" sz="2000" dirty="0" smtClean="0"/>
              <a:t>#</a:t>
            </a:r>
            <a:r>
              <a:rPr lang="en-US" sz="2000" dirty="0" err="1" smtClean="0"/>
              <a:t>WetlandsWednesday</a:t>
            </a:r>
            <a:r>
              <a:rPr lang="en-US" sz="2000" dirty="0" smtClean="0"/>
              <a:t>, </a:t>
            </a:r>
            <a:r>
              <a:rPr lang="bg-BG" sz="2000" dirty="0" smtClean="0"/>
              <a:t>хората по целия свят споделят за да вдъхновяват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bg-BG" sz="2000" dirty="0" smtClean="0"/>
              <a:t>Постовете включват</a:t>
            </a:r>
            <a:r>
              <a:rPr lang="en-US" sz="2000" dirty="0" smtClean="0"/>
              <a:t>:</a:t>
            </a:r>
            <a:endParaRPr lang="en-US" sz="2000" dirty="0"/>
          </a:p>
          <a:p>
            <a:pPr lvl="2">
              <a:spcBef>
                <a:spcPts val="0"/>
              </a:spcBef>
              <a:spcAft>
                <a:spcPts val="400"/>
              </a:spcAft>
            </a:pPr>
            <a:r>
              <a:rPr lang="ru-RU" sz="1800" dirty="0"/>
              <a:t>Примери за успешни проекти за опазване на влажните зони и други успешни истории</a:t>
            </a:r>
            <a:r>
              <a:rPr lang="ru-RU" sz="1800" dirty="0" smtClean="0"/>
              <a:t>.</a:t>
            </a:r>
          </a:p>
          <a:p>
            <a:pPr lvl="2">
              <a:spcBef>
                <a:spcPts val="0"/>
              </a:spcBef>
              <a:spcAft>
                <a:spcPts val="400"/>
              </a:spcAft>
            </a:pPr>
            <a:r>
              <a:rPr lang="ru-RU" sz="1800" dirty="0" smtClean="0"/>
              <a:t>Идеи </a:t>
            </a:r>
            <a:r>
              <a:rPr lang="ru-RU" sz="1800" dirty="0"/>
              <a:t>за това как хората могат да действат за влажните зони</a:t>
            </a:r>
            <a:r>
              <a:rPr lang="ru-RU" sz="1800" dirty="0" smtClean="0"/>
              <a:t>.</a:t>
            </a:r>
          </a:p>
          <a:p>
            <a:pPr lvl="2">
              <a:spcBef>
                <a:spcPts val="0"/>
              </a:spcBef>
              <a:spcAft>
                <a:spcPts val="400"/>
              </a:spcAft>
            </a:pPr>
            <a:r>
              <a:rPr lang="ru-RU" sz="1800" dirty="0" smtClean="0"/>
              <a:t>Дискусии </a:t>
            </a:r>
            <a:r>
              <a:rPr lang="ru-RU" sz="1800" dirty="0"/>
              <a:t>за това как устойчивото </a:t>
            </a:r>
            <a:r>
              <a:rPr lang="ru-RU" sz="1800" dirty="0" smtClean="0"/>
              <a:t>ползване </a:t>
            </a:r>
            <a:r>
              <a:rPr lang="ru-RU" sz="1800" dirty="0"/>
              <a:t>на влажните зони е от полза за хората и планетата</a:t>
            </a:r>
            <a:r>
              <a:rPr lang="ru-RU" sz="1800" dirty="0" smtClean="0"/>
              <a:t>.</a:t>
            </a:r>
          </a:p>
          <a:p>
            <a:pPr lvl="2">
              <a:spcBef>
                <a:spcPts val="0"/>
              </a:spcBef>
              <a:spcAft>
                <a:spcPts val="400"/>
              </a:spcAft>
            </a:pPr>
            <a:r>
              <a:rPr lang="ru-RU" sz="1800" dirty="0" smtClean="0"/>
              <a:t>Най-добри </a:t>
            </a:r>
            <a:r>
              <a:rPr lang="ru-RU" sz="1800" dirty="0"/>
              <a:t>практики и иновативни подходи за управление на влажни зони</a:t>
            </a:r>
            <a:r>
              <a:rPr lang="ru-RU" sz="1800" dirty="0" smtClean="0"/>
              <a:t>.</a:t>
            </a:r>
          </a:p>
          <a:p>
            <a:pPr lvl="2">
              <a:spcBef>
                <a:spcPts val="0"/>
              </a:spcBef>
              <a:spcAft>
                <a:spcPts val="400"/>
              </a:spcAft>
            </a:pPr>
            <a:r>
              <a:rPr lang="ru-RU" sz="1800" dirty="0" smtClean="0"/>
              <a:t>Лични </a:t>
            </a:r>
            <a:r>
              <a:rPr lang="ru-RU" sz="1800" dirty="0"/>
              <a:t>истории за влажни зони.</a:t>
            </a:r>
            <a:endParaRPr lang="en-US" sz="1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id="{09A281A7-CBC8-0FCE-B11F-E34F5533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58" y="5813819"/>
            <a:ext cx="4699000" cy="647700"/>
          </a:xfrm>
          <a:prstGeom prst="rect">
            <a:avLst/>
          </a:prstGeom>
        </p:spPr>
      </p:pic>
      <p:pic>
        <p:nvPicPr>
          <p:cNvPr id="9" name="Image 8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id="{893200AB-5B89-34CC-75CD-ECDDBF396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430" y="1158727"/>
            <a:ext cx="952500" cy="9525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572ACED-D40D-F674-EF99-310980682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040" y="5082754"/>
            <a:ext cx="1562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82FA-F705-1B0E-78D8-F1DC5EAD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B1AB79B-F183-B420-B7B5-C16C48953702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02AAD4-D1DC-246E-D3F4-A1602B08EDB4}"/>
              </a:ext>
            </a:extLst>
          </p:cNvPr>
          <p:cNvSpPr>
            <a:spLocks noGrp="1"/>
          </p:cNvSpPr>
          <p:nvPr/>
        </p:nvSpPr>
        <p:spPr>
          <a:xfrm>
            <a:off x="1221528" y="2446169"/>
            <a:ext cx="10132272" cy="1995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Нашите действия в полза на влажните зони днес ще оформят бъдещето на бъдещите поколения.</a:t>
            </a:r>
            <a:endParaRPr lang="en-US" sz="44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3B509DE2-BED0-C0BD-E1CD-139EC00A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2722">
            <a:off x="9955414" y="5943999"/>
            <a:ext cx="952500" cy="1016000"/>
          </a:xfrm>
          <a:prstGeom prst="rect">
            <a:avLst/>
          </a:prstGeom>
        </p:spPr>
      </p:pic>
      <p:pic>
        <p:nvPicPr>
          <p:cNvPr id="7" name="Image 6" descr="Une image contenant outil, conception&#10;&#10;Description générée automatiquement">
            <a:extLst>
              <a:ext uri="{FF2B5EF4-FFF2-40B4-BE49-F238E27FC236}">
                <a16:creationId xmlns:a16="http://schemas.microsoft.com/office/drawing/2014/main" id="{8A6E9DD2-B817-1099-A8EB-59AEA70A5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07008">
            <a:off x="9234905" y="5375270"/>
            <a:ext cx="1384300" cy="1524000"/>
          </a:xfrm>
          <a:prstGeom prst="rect">
            <a:avLst/>
          </a:prstGeom>
        </p:spPr>
      </p:pic>
      <p:pic>
        <p:nvPicPr>
          <p:cNvPr id="8" name="Image 7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3D87A3E3-3041-4BB9-14B9-8283ECD84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7078">
            <a:off x="7656251" y="4892670"/>
            <a:ext cx="2489200" cy="2489200"/>
          </a:xfrm>
          <a:prstGeom prst="rect">
            <a:avLst/>
          </a:prstGeom>
        </p:spPr>
      </p:pic>
      <p:pic>
        <p:nvPicPr>
          <p:cNvPr id="9" name="Image 8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E8300422-0F8A-F8ED-6583-4FB932989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8154">
            <a:off x="10911336" y="4448723"/>
            <a:ext cx="762000" cy="2527300"/>
          </a:xfrm>
          <a:prstGeom prst="rect">
            <a:avLst/>
          </a:prstGeom>
        </p:spPr>
      </p:pic>
      <p:pic>
        <p:nvPicPr>
          <p:cNvPr id="10" name="Image 9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5FD8E017-D1EA-B6B9-E9EC-FE52B0027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03356" flipH="1" flipV="1">
            <a:off x="7484652" y="5982759"/>
            <a:ext cx="898361" cy="958252"/>
          </a:xfrm>
          <a:prstGeom prst="rect">
            <a:avLst/>
          </a:prstGeom>
        </p:spPr>
      </p:pic>
      <p:pic>
        <p:nvPicPr>
          <p:cNvPr id="11" name="Image 10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5B3C8BDB-730D-1127-D30C-28FCD224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8154" flipH="1">
            <a:off x="6986566" y="5487486"/>
            <a:ext cx="516294" cy="18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82FA-F705-1B0E-78D8-F1DC5EAD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B1AB79B-F183-B420-B7B5-C16C48953702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02AAD4-D1DC-246E-D3F4-A1602B08EDB4}"/>
              </a:ext>
            </a:extLst>
          </p:cNvPr>
          <p:cNvSpPr>
            <a:spLocks noGrp="1"/>
          </p:cNvSpPr>
          <p:nvPr/>
        </p:nvSpPr>
        <p:spPr>
          <a:xfrm>
            <a:off x="415356" y="2879538"/>
            <a:ext cx="7404594" cy="137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опазим влажните зони за нашето общо бъдеще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Опази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Вдъхновявай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id="{63F01738-077B-1284-CEA4-B88CB0127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950" y="2533500"/>
            <a:ext cx="4122353" cy="34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727024" y="1728439"/>
            <a:ext cx="11093267" cy="475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spcAft>
                <a:spcPts val="600"/>
              </a:spcAft>
              <a:buNone/>
            </a:pP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Насочване на светлината на прожекторите към </a:t>
            </a: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едни от най-високо продуктивните </a:t>
            </a: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застрашени екосистеми. 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Глобална кампания за повишаване на осведомеността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Призовава нациите – и всички навсякъде – да защитят влажните зони на нашата планета</a:t>
            </a:r>
            <a:r>
              <a:rPr lang="ru-RU" sz="18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Напомня ни: Здравите влажни зони са от съществено значение за нашето всеобщо благополучие и дългосрочно оцеляване</a:t>
            </a:r>
            <a:r>
              <a:rPr lang="en-US" sz="18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bg-BG" sz="20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Всеки</a:t>
            </a:r>
            <a:r>
              <a:rPr lang="en-US" sz="20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bg-BG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-ри февруари</a:t>
            </a:r>
            <a:r>
              <a:rPr lang="en-US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bg-BG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от </a:t>
            </a:r>
            <a:r>
              <a:rPr lang="en-US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1997</a:t>
            </a:r>
            <a:r>
              <a:rPr lang="bg-BG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г.</a:t>
            </a:r>
            <a:endParaRPr lang="en-US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bg-BG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Годишнина на </a:t>
            </a:r>
            <a:r>
              <a:rPr lang="bg-BG" sz="2000" kern="100" dirty="0" err="1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Рамсарската</a:t>
            </a:r>
            <a:r>
              <a:rPr lang="bg-BG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конвенция за влажните зони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като международен договор през 1971 г. в Рамсар, Иран,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брега 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Каспийско море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Първото в света съвременно глобално многостранно споразумение за околната среда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Единственото, посветено на конкретна екосистема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влажните зони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bg-BG" sz="18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Днес</a:t>
            </a:r>
            <a:r>
              <a:rPr lang="en-US" sz="18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172 </a:t>
            </a:r>
            <a:r>
              <a:rPr lang="bg-BG" sz="18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страни членки </a:t>
            </a:r>
            <a:r>
              <a:rPr lang="en-US" sz="18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bg-BG" sz="18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Договарящи се страни</a:t>
            </a:r>
            <a:r>
              <a:rPr lang="en-US" sz="18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 </a:t>
            </a: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Всяка е ангажирана </a:t>
            </a:r>
            <a:r>
              <a:rPr lang="ru-RU" sz="1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с </a:t>
            </a:r>
            <a:r>
              <a:rPr lang="ru-RU" sz="16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опазването, разумното и устойчиво ползване </a:t>
            </a:r>
            <a:r>
              <a:rPr lang="ru-RU" sz="1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на влажните зони в своите </a:t>
            </a:r>
            <a:r>
              <a:rPr lang="ru-RU" sz="16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граници</a:t>
            </a:r>
            <a:r>
              <a:rPr lang="en-US" sz="16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Международен ден на ООН от 2022 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 съответствие с Десетилетието на ООН за възстановяване на екосистемите, което призовава за защита и съживяване на екосистемите по света (2021-2030 г</a:t>
            </a:r>
            <a:r>
              <a:rPr lang="ru-RU" sz="20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.)</a:t>
            </a:r>
            <a:r>
              <a:rPr lang="en-US" sz="20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2000" kern="100" dirty="0" smtClean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727024" y="230899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Световен ден на влажните зони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fleur, clipart, dessin humoristique&#10;&#10;Description générée automatiquement">
            <a:extLst>
              <a:ext uri="{FF2B5EF4-FFF2-40B4-BE49-F238E27FC236}">
                <a16:creationId xmlns:a16="http://schemas.microsoft.com/office/drawing/2014/main" id="{338ABD0B-CB8A-D358-D4C5-38AFD8A1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882" y="5631547"/>
            <a:ext cx="673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E368D0-7124-1743-AB96-6C4CEE6131D6}"/>
              </a:ext>
            </a:extLst>
          </p:cNvPr>
          <p:cNvSpPr/>
          <p:nvPr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EA80ED-5256-2677-3569-702ADB75CB49}"/>
              </a:ext>
            </a:extLst>
          </p:cNvPr>
          <p:cNvSpPr/>
          <p:nvPr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72BED-7911-E27E-0FC5-F538B603A301}"/>
              </a:ext>
            </a:extLst>
          </p:cNvPr>
          <p:cNvSpPr/>
          <p:nvPr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129F7E-BF41-3D2F-DFEC-07E6C53CF3C8}"/>
              </a:ext>
            </a:extLst>
          </p:cNvPr>
          <p:cNvSpPr/>
          <p:nvPr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4F3A5-7F0D-0762-CF68-6BDF3C7FAF92}"/>
              </a:ext>
            </a:extLst>
          </p:cNvPr>
          <p:cNvSpPr/>
          <p:nvPr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B6707-F91D-4F53-FB97-E40AC926BFC3}"/>
              </a:ext>
            </a:extLst>
          </p:cNvPr>
          <p:cNvSpPr/>
          <p:nvPr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B26BF-BFA8-1E84-8789-7E52737EA117}"/>
              </a:ext>
            </a:extLst>
          </p:cNvPr>
          <p:cNvSpPr/>
          <p:nvPr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A6CE6-7D6C-D52F-12CD-159574E4CE25}"/>
              </a:ext>
            </a:extLst>
          </p:cNvPr>
          <p:cNvSpPr/>
          <p:nvPr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25F029-50AA-1821-F078-0FB76AE46357}"/>
              </a:ext>
            </a:extLst>
          </p:cNvPr>
          <p:cNvSpPr/>
          <p:nvPr/>
        </p:nvSpPr>
        <p:spPr>
          <a:xfrm>
            <a:off x="285056" y="288000"/>
            <a:ext cx="11616000" cy="6253595"/>
          </a:xfrm>
          <a:prstGeom prst="rect">
            <a:avLst/>
          </a:prstGeom>
          <a:solidFill>
            <a:srgbClr val="FDBA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1C2CF6AD-19E5-0D95-490E-76EA1407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9" y="4829039"/>
            <a:ext cx="1022759" cy="138479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4703253" y="5861304"/>
            <a:ext cx="2785491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#ActForWetlands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4214E3-53E8-8AC9-8CCB-29A71E8D9E56}"/>
              </a:ext>
            </a:extLst>
          </p:cNvPr>
          <p:cNvSpPr>
            <a:spLocks noGrp="1"/>
          </p:cNvSpPr>
          <p:nvPr/>
        </p:nvSpPr>
        <p:spPr>
          <a:xfrm>
            <a:off x="1220056" y="2743935"/>
            <a:ext cx="9748944" cy="165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000" b="1" dirty="0" smtClean="0">
                <a:latin typeface="Calibri (Headings)"/>
              </a:rPr>
              <a:t>Заедно можем</a:t>
            </a:r>
            <a:r>
              <a:rPr lang="en-US" sz="6000" b="1" dirty="0" smtClean="0">
                <a:latin typeface="Calibri (Headings)"/>
              </a:rPr>
              <a:t>.</a:t>
            </a:r>
            <a:endParaRPr lang="en-US" sz="60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 descr="Une image contenant texte, Police, noir, Graphique&#10;&#10;Description générée automatiquement">
            <a:extLst>
              <a:ext uri="{FF2B5EF4-FFF2-40B4-BE49-F238E27FC236}">
                <a16:creationId xmlns:a16="http://schemas.microsoft.com/office/drawing/2014/main" id="{68B213F9-0108-06C0-DA04-DF256684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461" y="4862456"/>
            <a:ext cx="2687450" cy="139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724695" y="1695167"/>
            <a:ext cx="10666762" cy="415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Използване на глобалната възможност</a:t>
            </a:r>
            <a:r>
              <a:rPr lang="en-GB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Провежда се на всеки три години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Правителствени представители от всяка от 172-те договарящи се страни се срещат, за 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вземат решения относно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опазването и устойчивото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ползване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влажните зони, да насърчат международното сътрудничество и да съгласуват работна програма за следващите три години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Насрочено за 23-31 юли 2025 г. във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водопадите Виктория,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Зимбабве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Република Зимбабве, Министерството на околната среда, климата, туризма и хотелиерството е ключов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партньор,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както за COP15, така и за Световния ден на влажните зони 2025 (WWD2025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Служи като платформа за насърчаване на опазването на влажните зони и подчертаване на тяхната стойност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E89869-A2DE-E602-0F26-962DA2B31BAD}"/>
              </a:ext>
            </a:extLst>
          </p:cNvPr>
          <p:cNvSpPr>
            <a:spLocks noGrp="1"/>
          </p:cNvSpPr>
          <p:nvPr/>
        </p:nvSpPr>
        <p:spPr>
          <a:xfrm>
            <a:off x="710893" y="182681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bg-BG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Среща на договарящите се страни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(COP15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Image 10" descr="Une image contenant texte, mammifère&#10;&#10;Description générée automatiquement">
            <a:extLst>
              <a:ext uri="{FF2B5EF4-FFF2-40B4-BE49-F238E27FC236}">
                <a16:creationId xmlns:a16="http://schemas.microsoft.com/office/drawing/2014/main" id="{593587F6-8634-1CE5-89A2-8FD12265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435" y="1817831"/>
            <a:ext cx="922454" cy="8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6690" y="396481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Темата</a:t>
            </a:r>
            <a:r>
              <a:rPr lang="en-US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за</a:t>
            </a:r>
            <a:r>
              <a:rPr lang="en-US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WWD2025 </a:t>
            </a:r>
            <a:r>
              <a:rPr lang="bg-BG" sz="36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и</a:t>
            </a:r>
            <a:r>
              <a:rPr lang="en-US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 </a:t>
            </a:r>
            <a:r>
              <a:rPr lang="en-US" sz="3600" b="1" dirty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COP15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663937" y="1965773"/>
            <a:ext cx="10825973" cy="480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обединим, за да осигурим устойчиво бъдеще</a:t>
            </a:r>
            <a:r>
              <a:rPr lang="en-US" sz="24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 опазим влажните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зони за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общото 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бъдеще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както за WWD2025, така и за COP15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Подчертава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необходимостта от сътрудничество и далновидност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съобщение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 оценяване и защита на тези богати на биологично разнообразие продуктивни екосистеми – и вдъхновяващи действия от тяхно име – заедно можем да защитим нашето общо бъдеще и благополучие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Графиката WWD2025 представя хора от цял ​​свят, които се обединяват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към влажните зони на нашата планета и в нашия ангажимент да ги защитаваме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Цветовете отразяват знамето на Зимбабве, тъй като водопадът Виктория, Зимбабве, е глобалната природозащитна арена за COP15.</a:t>
            </a:r>
            <a:endParaRPr lang="en-US" sz="21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id="{4B206E79-BAD8-C349-3608-7C6578B2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077" y="1467588"/>
            <a:ext cx="2841411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6690" y="34857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Основни цели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349624" y="1412592"/>
            <a:ext cx="10802470" cy="48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Съсредоточаване на нашите общи усилия</a:t>
            </a:r>
            <a:r>
              <a:rPr lang="en-US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Кампанията има за цел да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Повишаване на осведомеността за жизненоважната роля на влажните зони за устойчивостта на околната среда и човешкото оцеляване сред обществеността, политиците и заинтересованите страни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Подчертава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предизвикателствата, пред които са изправени влажните зони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Вдъхновяване на действия по проекти за опазване и възстановяване на влажни зони от правителства, организации и лица – на национално и международно ниво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Насърчаване на интегрирането на опазването на влажните зони в по-широки програми за околната среда и развитие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Представяне 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истории за успех на проекти за опазване и възстановяване на влажни зони от цял ​​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свят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Споделяне на най-добри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практики и иновативни подходи за управление на влажни зони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Увеличаване 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партньорствата и инвестициите в опазването на влажните зони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Hashtags:   </a:t>
            </a:r>
            <a:r>
              <a:rPr lang="en-US" sz="2000" dirty="0"/>
              <a:t>#WWD2025  –   #WetlandsCOP15   –   #</a:t>
            </a:r>
            <a:r>
              <a:rPr lang="en-US" sz="2000" dirty="0" err="1"/>
              <a:t>WetlandsForOurCommonFuture</a:t>
            </a:r>
            <a:r>
              <a:rPr lang="en-US" sz="2000" dirty="0"/>
              <a:t>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6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0861A7D1-5575-6EE7-3B46-7C6F2498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659" y="4953895"/>
            <a:ext cx="1816100" cy="1714500"/>
          </a:xfrm>
          <a:prstGeom prst="rect">
            <a:avLst/>
          </a:prstGeom>
        </p:spPr>
      </p:pic>
      <p:pic>
        <p:nvPicPr>
          <p:cNvPr id="4" name="Image 3" descr="Une image contenant Graphique, symbole, conception&#10;&#10;Description générée automatiquement">
            <a:extLst>
              <a:ext uri="{FF2B5EF4-FFF2-40B4-BE49-F238E27FC236}">
                <a16:creationId xmlns:a16="http://schemas.microsoft.com/office/drawing/2014/main" id="{ED89B93C-BBAE-3EF6-AAD7-75813BC45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02225">
            <a:off x="11467295" y="1871549"/>
            <a:ext cx="838200" cy="850900"/>
          </a:xfrm>
          <a:prstGeom prst="rect">
            <a:avLst/>
          </a:prstGeom>
        </p:spPr>
      </p:pic>
      <p:pic>
        <p:nvPicPr>
          <p:cNvPr id="5" name="Image 4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E64861D6-6962-28AC-135F-0E0F6FBE0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400" y="2684512"/>
            <a:ext cx="2489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394447" y="414793"/>
            <a:ext cx="11221894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Влажните </a:t>
            </a:r>
            <a:r>
              <a:rPr lang="ru-RU" sz="32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зони: </a:t>
            </a:r>
            <a:r>
              <a:rPr lang="ru-RU" sz="3200" b="1" dirty="0" smtClean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ценни </a:t>
            </a:r>
            <a:r>
              <a:rPr lang="ru-RU" sz="3200" b="1" dirty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важни екосистеми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628473" y="1479244"/>
            <a:ext cx="11129460" cy="517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Изпълнени </a:t>
            </a: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живот, услуги и </a:t>
            </a: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sz="22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цялото </a:t>
            </a:r>
            <a:r>
              <a:rPr lang="ru-RU" sz="2200" b="1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общество.</a:t>
            </a:r>
            <a:endParaRPr lang="en-US" sz="22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Правят възможно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съществуването ни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Земята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Силно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свързани помежду си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богати на биоразнообразие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Свързват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планините с океаните,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преминават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националните граници,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свързват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различни местообитания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улесняват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движението на видове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Водата е основният фактор, контролиращ околната среда и живота на растенията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Покриват &gt;12,1 милиона квадратни километра по света, ~6% от земната повърхност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Соленоводни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сладководни, вътрешни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крайбрежни, естествени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създадени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човека,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временни, статични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течащи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Сладководни влажни зони: реки,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езера, заливни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равнини,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торфища, блата и мочурища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Соленоводни влажни зони: устия, тини, соленоводни блата, мангрови гори, лагуни, коралови рифове и рифове с миди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Изкуствени влажни зони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рибарници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оризища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солници.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444C7CAB-B7D2-4F11-DBDB-78D6024A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08803">
            <a:off x="10873980" y="1953237"/>
            <a:ext cx="901700" cy="355600"/>
          </a:xfrm>
          <a:prstGeom prst="rect">
            <a:avLst/>
          </a:prstGeom>
        </p:spPr>
      </p:pic>
      <p:pic>
        <p:nvPicPr>
          <p:cNvPr id="8" name="Image 7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id="{AC663E91-1760-8863-5C3B-78B7D2A7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92146">
            <a:off x="9483510" y="1635616"/>
            <a:ext cx="745218" cy="745218"/>
          </a:xfrm>
          <a:prstGeom prst="rect">
            <a:avLst/>
          </a:prstGeom>
        </p:spPr>
      </p:pic>
      <p:pic>
        <p:nvPicPr>
          <p:cNvPr id="10" name="Image 9" descr="Une image contenant plante&#10;&#10;Description générée automatiquement avec une confiance moyenne">
            <a:extLst>
              <a:ext uri="{FF2B5EF4-FFF2-40B4-BE49-F238E27FC236}">
                <a16:creationId xmlns:a16="http://schemas.microsoft.com/office/drawing/2014/main" id="{7E2326F2-A0ED-4B9B-B27D-472375494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28885" y="5452946"/>
            <a:ext cx="1263370" cy="13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2" y="2157477"/>
            <a:ext cx="10373668" cy="2113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00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Навсякъде, където земята среща водата, има изобилие от живот. Влажните зони съществуват във всяко кътче на тази красива планета и често са наричани артериите и вените на Земята. Величествени и мощни, влажните зони са гледка, която трябва да се </a:t>
            </a:r>
            <a:r>
              <a:rPr lang="ru-RU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en-US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7DDCC8-C381-BA82-9739-EC110AC780D8}"/>
              </a:ext>
            </a:extLst>
          </p:cNvPr>
          <p:cNvSpPr txBox="1"/>
          <p:nvPr/>
        </p:nvSpPr>
        <p:spPr>
          <a:xfrm>
            <a:off x="2115981" y="4441514"/>
            <a:ext cx="8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bg-BG" i="1" kern="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Др</a:t>
            </a:r>
            <a:r>
              <a:rPr lang="en-US" sz="1800" i="1" kern="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bg-BG" i="1" kern="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Мусонда</a:t>
            </a:r>
            <a:r>
              <a:rPr lang="bg-BG" i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bg-BG" i="1" kern="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Мумба</a:t>
            </a:r>
            <a:r>
              <a:rPr lang="en-US" sz="1800" i="1" kern="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bg-BG" sz="1800" i="1" kern="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Генерален секретар на </a:t>
            </a:r>
            <a:r>
              <a:rPr lang="bg-BG" sz="1800" i="1" kern="1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Рамсарската</a:t>
            </a:r>
            <a:r>
              <a:rPr lang="bg-BG" sz="1800" i="1" kern="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конвенция </a:t>
            </a:r>
            <a:endParaRPr lang="en-US" dirty="0"/>
          </a:p>
        </p:txBody>
      </p:sp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950F83D-4BBF-BEA4-7BF4-409E19BE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6" y="5043133"/>
            <a:ext cx="987752" cy="1337399"/>
          </a:xfrm>
          <a:prstGeom prst="rect">
            <a:avLst/>
          </a:prstGeom>
        </p:spPr>
      </p:pic>
      <p:pic>
        <p:nvPicPr>
          <p:cNvPr id="8" name="Image 7" descr="Une image contenant texte, mammifère&#10;&#10;Description générée automatiquement">
            <a:extLst>
              <a:ext uri="{FF2B5EF4-FFF2-40B4-BE49-F238E27FC236}">
                <a16:creationId xmlns:a16="http://schemas.microsoft.com/office/drawing/2014/main" id="{372C27D9-3806-C64F-BABF-84274E28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751" y="5043236"/>
            <a:ext cx="1377926" cy="13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31E4FAC-9A8A-7749-F939-F9764542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6"/>
            <a:ext cx="10515600" cy="2697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Защо влажните зони са важни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id="{898B1A3A-7C84-1478-15C1-26DDE7E8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51" y="4533299"/>
            <a:ext cx="1522036" cy="2034558"/>
          </a:xfrm>
          <a:prstGeom prst="rect">
            <a:avLst/>
          </a:prstGeom>
        </p:spPr>
      </p:pic>
      <p:pic>
        <p:nvPicPr>
          <p:cNvPr id="5" name="Image 4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id="{8CE8B0A1-3AF3-8AE9-6D29-F7732BE4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3" y="4533299"/>
            <a:ext cx="1522036" cy="2034558"/>
          </a:xfrm>
          <a:prstGeom prst="rect">
            <a:avLst/>
          </a:prstGeom>
        </p:spPr>
      </p:pic>
      <p:pic>
        <p:nvPicPr>
          <p:cNvPr id="6" name="Image 5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id="{6CE9C982-F8C0-02C2-A57F-068A64FD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95" y="4533299"/>
            <a:ext cx="1522036" cy="2034558"/>
          </a:xfrm>
          <a:prstGeom prst="rect">
            <a:avLst/>
          </a:prstGeom>
        </p:spPr>
      </p:pic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id="{0156DE82-F086-C97E-3D54-A9A036D0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23"/>
          <a:stretch/>
        </p:blipFill>
        <p:spPr>
          <a:xfrm>
            <a:off x="8885008" y="5724610"/>
            <a:ext cx="3306992" cy="647700"/>
          </a:xfrm>
          <a:prstGeom prst="rect">
            <a:avLst/>
          </a:prstGeom>
        </p:spPr>
      </p:pic>
      <p:pic>
        <p:nvPicPr>
          <p:cNvPr id="8" name="Image 7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id="{518362C8-1C65-BDF4-A94F-A950AB4DBE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23"/>
          <a:stretch/>
        </p:blipFill>
        <p:spPr>
          <a:xfrm>
            <a:off x="-24817" y="5724610"/>
            <a:ext cx="3306992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54741" y="2133457"/>
            <a:ext cx="10289154" cy="2800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Човешките общества имат съществена и фундаментална връзка с влажните зони. Най-ранните базирани на градове цивилизации са били разположени в големите заливни низини на Северна Африка, Евразия, Андите и Мезо-Америка – доказателство за значението на влажните зони за човечеството</a:t>
            </a:r>
            <a:r>
              <a:rPr lang="en-US" sz="3000" dirty="0" smtClean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 humoristique, dessin, clipart, illustration&#10;&#10;Description générée automatiquement">
            <a:extLst>
              <a:ext uri="{FF2B5EF4-FFF2-40B4-BE49-F238E27FC236}">
                <a16:creationId xmlns:a16="http://schemas.microsoft.com/office/drawing/2014/main" id="{5805C5B6-2E6D-0823-97CF-98BB6D40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787" y="4555247"/>
            <a:ext cx="3839736" cy="1789796"/>
          </a:xfrm>
          <a:prstGeom prst="rect">
            <a:avLst/>
          </a:prstGeom>
        </p:spPr>
      </p:pic>
      <p:pic>
        <p:nvPicPr>
          <p:cNvPr id="8" name="Image 7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84925DEB-DEAB-B5AB-EBCC-CD3E73B17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27719">
            <a:off x="-294888" y="203123"/>
            <a:ext cx="2489200" cy="2489200"/>
          </a:xfrm>
          <a:prstGeom prst="rect">
            <a:avLst/>
          </a:prstGeom>
        </p:spPr>
      </p:pic>
      <p:pic>
        <p:nvPicPr>
          <p:cNvPr id="3" name="Image 2" descr="Une image contenant symbole, clipart, conception&#10;&#10;Description générée automatiquement">
            <a:extLst>
              <a:ext uri="{FF2B5EF4-FFF2-40B4-BE49-F238E27FC236}">
                <a16:creationId xmlns:a16="http://schemas.microsoft.com/office/drawing/2014/main" id="{EBDBD7C0-F178-3AF8-9D4F-F5CB84D8B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97459" y="1146368"/>
            <a:ext cx="839363" cy="10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4DEC0-F9D9-4A49-8D4C-D0B1FA58B8D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82f1ccd-e5c5-43c9-b9d9-dd72e0a643d0"/>
    <ds:schemaRef ds:uri="http://purl.org/dc/terms/"/>
    <ds:schemaRef ds:uri="http://schemas.openxmlformats.org/package/2006/metadata/core-properties"/>
    <ds:schemaRef ds:uri="75035800-fbd9-4494-bf62-86cc10c5d50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7623</TotalTime>
  <Words>1837</Words>
  <Application>Microsoft Office PowerPoint</Application>
  <PresentationFormat>Widescreen</PresentationFormat>
  <Paragraphs>174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Arial</vt:lpstr>
      <vt:lpstr>Calibri</vt:lpstr>
      <vt:lpstr>Calibri (Headings)</vt:lpstr>
      <vt:lpstr>Calibri Light</vt:lpstr>
      <vt:lpstr>DINPro-Regular</vt:lpstr>
      <vt:lpstr>Garrison Sans</vt:lpstr>
      <vt:lpstr>Symbol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AHasan</cp:lastModifiedBy>
  <cp:revision>299</cp:revision>
  <cp:lastPrinted>2021-11-25T14:43:02Z</cp:lastPrinted>
  <dcterms:created xsi:type="dcterms:W3CDTF">2021-11-23T15:20:39Z</dcterms:created>
  <dcterms:modified xsi:type="dcterms:W3CDTF">2025-01-24T14:02:45Z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