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7" r:id="rId2"/>
    <p:sldMasterId id="2147483727" r:id="rId3"/>
  </p:sldMasterIdLst>
  <p:notesMasterIdLst>
    <p:notesMasterId r:id="rId14"/>
  </p:notesMasterIdLst>
  <p:sldIdLst>
    <p:sldId id="256" r:id="rId4"/>
    <p:sldId id="271" r:id="rId5"/>
    <p:sldId id="261" r:id="rId6"/>
    <p:sldId id="273" r:id="rId7"/>
    <p:sldId id="274" r:id="rId8"/>
    <p:sldId id="260" r:id="rId9"/>
    <p:sldId id="262" r:id="rId10"/>
    <p:sldId id="270" r:id="rId11"/>
    <p:sldId id="265" r:id="rId12"/>
    <p:sldId id="269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 snapToGrid="0">
      <p:cViewPr varScale="1">
        <p:scale>
          <a:sx n="73" d="100"/>
          <a:sy n="73" d="100"/>
        </p:scale>
        <p:origin x="774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60010-FAD2-4137-9610-645A3CF0174C}" type="doc">
      <dgm:prSet loTypeId="urn:microsoft.com/office/officeart/2005/8/layout/b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A3872-F818-4446-BAF8-C8CC0099F106}">
      <dgm:prSet phldrT="[Text]" custT="1"/>
      <dgm:spPr/>
      <dgm:t>
        <a:bodyPr/>
        <a:lstStyle/>
        <a:p>
          <a:r>
            <a:rPr lang="bg-BG" sz="1700" b="1" dirty="0" smtClean="0"/>
            <a:t>Зелена и конкурентоспособна икономика</a:t>
          </a:r>
          <a:endParaRPr lang="en-US" sz="1700" b="1" dirty="0"/>
        </a:p>
      </dgm:t>
    </dgm:pt>
    <dgm:pt modelId="{BD803857-EFAD-41B6-A0CF-1E1F2C96F3BE}" type="parTrans" cxnId="{E7C4DA88-E40B-4F36-B8BB-9B75A6C02F0D}">
      <dgm:prSet/>
      <dgm:spPr/>
      <dgm:t>
        <a:bodyPr/>
        <a:lstStyle/>
        <a:p>
          <a:endParaRPr lang="en-US"/>
        </a:p>
      </dgm:t>
    </dgm:pt>
    <dgm:pt modelId="{6B7FF4EE-122C-457D-999C-EA15F3CFE79E}" type="sibTrans" cxnId="{E7C4DA88-E40B-4F36-B8BB-9B75A6C02F0D}">
      <dgm:prSet/>
      <dgm:spPr/>
      <dgm:t>
        <a:bodyPr/>
        <a:lstStyle/>
        <a:p>
          <a:endParaRPr lang="en-US"/>
        </a:p>
      </dgm:t>
    </dgm:pt>
    <dgm:pt modelId="{79BC9383-0FF5-4A25-A4BD-3F34CA26409C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По-висока производителност на ресурсите</a:t>
          </a:r>
          <a:endParaRPr lang="en-US" dirty="0"/>
        </a:p>
      </dgm:t>
    </dgm:pt>
    <dgm:pt modelId="{BDB390E0-0717-47AF-87E9-ADD2CE4B99E2}" type="parTrans" cxnId="{00102021-7979-450F-8806-A3EBFA367682}">
      <dgm:prSet/>
      <dgm:spPr/>
      <dgm:t>
        <a:bodyPr/>
        <a:lstStyle/>
        <a:p>
          <a:endParaRPr lang="en-US"/>
        </a:p>
      </dgm:t>
    </dgm:pt>
    <dgm:pt modelId="{F0F4F0CE-4397-4769-996E-79C5ACE0F53F}" type="sibTrans" cxnId="{00102021-7979-450F-8806-A3EBFA367682}">
      <dgm:prSet/>
      <dgm:spPr/>
      <dgm:t>
        <a:bodyPr/>
        <a:lstStyle/>
        <a:p>
          <a:endParaRPr lang="en-US"/>
        </a:p>
      </dgm:t>
    </dgm:pt>
    <dgm:pt modelId="{460F3AD8-B976-4911-B1BB-63C1E537525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Нови бизнес модели</a:t>
          </a:r>
          <a:endParaRPr lang="en-US" dirty="0"/>
        </a:p>
      </dgm:t>
    </dgm:pt>
    <dgm:pt modelId="{48D591B1-A488-47D5-BD86-EB672BC545C8}" type="parTrans" cxnId="{2851BD97-87B0-49A3-B8A5-DA69B6A84C37}">
      <dgm:prSet/>
      <dgm:spPr/>
      <dgm:t>
        <a:bodyPr/>
        <a:lstStyle/>
        <a:p>
          <a:endParaRPr lang="en-US"/>
        </a:p>
      </dgm:t>
    </dgm:pt>
    <dgm:pt modelId="{06FFA9D1-3A4D-4083-BCC5-3E001B90FFAE}" type="sibTrans" cxnId="{2851BD97-87B0-49A3-B8A5-DA69B6A84C37}">
      <dgm:prSet/>
      <dgm:spPr/>
      <dgm:t>
        <a:bodyPr/>
        <a:lstStyle/>
        <a:p>
          <a:endParaRPr lang="en-US"/>
        </a:p>
      </dgm:t>
    </dgm:pt>
    <dgm:pt modelId="{80FE7615-34B8-444B-910A-56626D18C94D}">
      <dgm:prSet phldrT="[Text]" custT="1"/>
      <dgm:spPr/>
      <dgm:t>
        <a:bodyPr/>
        <a:lstStyle/>
        <a:p>
          <a:r>
            <a:rPr lang="bg-BG" sz="1700" b="1" dirty="0" smtClean="0"/>
            <a:t>По-малко отпадъци, повече ресурси</a:t>
          </a:r>
          <a:endParaRPr lang="en-US" sz="1700" b="1" dirty="0"/>
        </a:p>
      </dgm:t>
    </dgm:pt>
    <dgm:pt modelId="{36F2E698-B32A-4405-A673-0C52DEF4E933}" type="parTrans" cxnId="{94DDD1E8-58FE-493C-B52E-55BE6A86CB80}">
      <dgm:prSet/>
      <dgm:spPr/>
      <dgm:t>
        <a:bodyPr/>
        <a:lstStyle/>
        <a:p>
          <a:endParaRPr lang="en-US"/>
        </a:p>
      </dgm:t>
    </dgm:pt>
    <dgm:pt modelId="{D6AE3762-BB59-4E74-A4B8-7E15275A7C96}" type="sibTrans" cxnId="{94DDD1E8-58FE-493C-B52E-55BE6A86CB80}">
      <dgm:prSet/>
      <dgm:spPr/>
      <dgm:t>
        <a:bodyPr/>
        <a:lstStyle/>
        <a:p>
          <a:endParaRPr lang="en-US"/>
        </a:p>
      </dgm:t>
    </dgm:pt>
    <dgm:pt modelId="{7BD82F73-A170-4B04-94F0-5B26BAE0B2EC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По-малко отпадъци </a:t>
          </a:r>
          <a:endParaRPr lang="en-US" dirty="0"/>
        </a:p>
      </dgm:t>
    </dgm:pt>
    <dgm:pt modelId="{74159CB2-9BA0-42BB-93BE-034FDCC9A508}" type="parTrans" cxnId="{802E3504-3A25-4017-A7B0-98E696CDA9FB}">
      <dgm:prSet/>
      <dgm:spPr/>
      <dgm:t>
        <a:bodyPr/>
        <a:lstStyle/>
        <a:p>
          <a:endParaRPr lang="en-US"/>
        </a:p>
      </dgm:t>
    </dgm:pt>
    <dgm:pt modelId="{C674B04D-B195-4117-95CF-2D58A62F8B00}" type="sibTrans" cxnId="{802E3504-3A25-4017-A7B0-98E696CDA9FB}">
      <dgm:prSet/>
      <dgm:spPr/>
      <dgm:t>
        <a:bodyPr/>
        <a:lstStyle/>
        <a:p>
          <a:endParaRPr lang="en-US"/>
        </a:p>
      </dgm:t>
    </dgm:pt>
    <dgm:pt modelId="{1DF6379E-F361-4549-991D-E57851306B6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Свързаност в икономиката</a:t>
          </a:r>
          <a:endParaRPr lang="en-US" dirty="0"/>
        </a:p>
      </dgm:t>
    </dgm:pt>
    <dgm:pt modelId="{16564EB9-6CD9-427D-BF74-1CEE287337B7}" type="parTrans" cxnId="{FCBDF5E3-0025-4018-9971-1506304E8477}">
      <dgm:prSet/>
      <dgm:spPr/>
      <dgm:t>
        <a:bodyPr/>
        <a:lstStyle/>
        <a:p>
          <a:endParaRPr lang="en-US"/>
        </a:p>
      </dgm:t>
    </dgm:pt>
    <dgm:pt modelId="{7BE6B8F3-7F7F-4CD9-9720-F2524AD34E2D}" type="sibTrans" cxnId="{FCBDF5E3-0025-4018-9971-1506304E8477}">
      <dgm:prSet/>
      <dgm:spPr/>
      <dgm:t>
        <a:bodyPr/>
        <a:lstStyle/>
        <a:p>
          <a:endParaRPr lang="en-US"/>
        </a:p>
      </dgm:t>
    </dgm:pt>
    <dgm:pt modelId="{4AB57328-EBC0-4CB2-9BCD-3B14DF0F740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България допринася за доставките на критични суровини</a:t>
          </a:r>
          <a:endParaRPr lang="en-US" dirty="0"/>
        </a:p>
      </dgm:t>
    </dgm:pt>
    <dgm:pt modelId="{C7A2FE53-1400-4BA1-B7E3-998873465392}" type="parTrans" cxnId="{24B2D034-8C35-41E9-BB1F-A45A0ED21B1C}">
      <dgm:prSet/>
      <dgm:spPr/>
      <dgm:t>
        <a:bodyPr/>
        <a:lstStyle/>
        <a:p>
          <a:endParaRPr lang="en-US"/>
        </a:p>
      </dgm:t>
    </dgm:pt>
    <dgm:pt modelId="{ECBF326D-B5F1-41DB-B4C9-5BAAF3B617B7}" type="sibTrans" cxnId="{24B2D034-8C35-41E9-BB1F-A45A0ED21B1C}">
      <dgm:prSet/>
      <dgm:spPr/>
      <dgm:t>
        <a:bodyPr/>
        <a:lstStyle/>
        <a:p>
          <a:endParaRPr lang="en-US"/>
        </a:p>
      </dgm:t>
    </dgm:pt>
    <dgm:pt modelId="{E7E575DC-BF6F-4DE5-B6E3-7588A6DA85B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Повече възможности за устойчива употреба</a:t>
          </a:r>
          <a:endParaRPr lang="bg-BG" dirty="0"/>
        </a:p>
      </dgm:t>
    </dgm:pt>
    <dgm:pt modelId="{91E89256-371E-4D45-9483-F2F66B7CCFD6}" type="parTrans" cxnId="{013F7EF3-FB65-4C89-9C7C-2E058AD1BF87}">
      <dgm:prSet/>
      <dgm:spPr/>
      <dgm:t>
        <a:bodyPr/>
        <a:lstStyle/>
        <a:p>
          <a:endParaRPr lang="en-US"/>
        </a:p>
      </dgm:t>
    </dgm:pt>
    <dgm:pt modelId="{7C0275F2-B1D3-4B04-9705-EF1CFAF088E8}" type="sibTrans" cxnId="{013F7EF3-FB65-4C89-9C7C-2E058AD1BF87}">
      <dgm:prSet/>
      <dgm:spPr/>
      <dgm:t>
        <a:bodyPr/>
        <a:lstStyle/>
        <a:p>
          <a:endParaRPr lang="en-US"/>
        </a:p>
      </dgm:t>
    </dgm:pt>
    <dgm:pt modelId="{BC374F4C-53B0-4FE8-9CAB-39CEFE76697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Повече рециклирани отпадъци, по-качествени суровини</a:t>
          </a:r>
          <a:endParaRPr lang="bg-BG" dirty="0"/>
        </a:p>
      </dgm:t>
    </dgm:pt>
    <dgm:pt modelId="{E7EC5E57-CB35-46C8-969B-003C36D0F4D0}" type="parTrans" cxnId="{9ACEFA05-3F6C-4312-A325-527F591FE69E}">
      <dgm:prSet/>
      <dgm:spPr/>
      <dgm:t>
        <a:bodyPr/>
        <a:lstStyle/>
        <a:p>
          <a:endParaRPr lang="en-US"/>
        </a:p>
      </dgm:t>
    </dgm:pt>
    <dgm:pt modelId="{BE6125AA-E7FF-4DA6-AB8D-46C8E34991F0}" type="sibTrans" cxnId="{9ACEFA05-3F6C-4312-A325-527F591FE69E}">
      <dgm:prSet/>
      <dgm:spPr/>
      <dgm:t>
        <a:bodyPr/>
        <a:lstStyle/>
        <a:p>
          <a:endParaRPr lang="en-US"/>
        </a:p>
      </dgm:t>
    </dgm:pt>
    <dgm:pt modelId="{EEB1EBCF-86F3-4FF4-8EC6-293F0631EC3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Без депонирани отпадъци</a:t>
          </a:r>
          <a:endParaRPr lang="bg-BG" dirty="0"/>
        </a:p>
      </dgm:t>
    </dgm:pt>
    <dgm:pt modelId="{9B8A690B-FB92-4D28-A9FF-DC8F3C0E9C07}" type="parTrans" cxnId="{D8C720E6-AD2D-4100-8F8D-BC00F01BE905}">
      <dgm:prSet/>
      <dgm:spPr/>
      <dgm:t>
        <a:bodyPr/>
        <a:lstStyle/>
        <a:p>
          <a:endParaRPr lang="en-US"/>
        </a:p>
      </dgm:t>
    </dgm:pt>
    <dgm:pt modelId="{8846F0AC-1DE9-4C61-9085-2272E7612E68}" type="sibTrans" cxnId="{D8C720E6-AD2D-4100-8F8D-BC00F01BE905}">
      <dgm:prSet/>
      <dgm:spPr/>
      <dgm:t>
        <a:bodyPr/>
        <a:lstStyle/>
        <a:p>
          <a:endParaRPr lang="en-US"/>
        </a:p>
      </dgm:t>
    </dgm:pt>
    <dgm:pt modelId="{1B9152BA-3D69-4472-8FF9-F8E41731AC6D}">
      <dgm:prSet custT="1"/>
      <dgm:spPr/>
      <dgm:t>
        <a:bodyPr/>
        <a:lstStyle/>
        <a:p>
          <a:r>
            <a:rPr lang="bg-BG" sz="1700" b="1" dirty="0" smtClean="0"/>
            <a:t>Икономика в полза на потребителите</a:t>
          </a:r>
          <a:endParaRPr lang="en-US" sz="1700" b="1" dirty="0"/>
        </a:p>
      </dgm:t>
    </dgm:pt>
    <dgm:pt modelId="{11D2B05D-148C-4722-BE16-4BEE79483ECB}" type="parTrans" cxnId="{975952B9-6B63-4717-BF56-4CF167332CD1}">
      <dgm:prSet/>
      <dgm:spPr/>
      <dgm:t>
        <a:bodyPr/>
        <a:lstStyle/>
        <a:p>
          <a:endParaRPr lang="en-US"/>
        </a:p>
      </dgm:t>
    </dgm:pt>
    <dgm:pt modelId="{61971D7F-F407-493D-A761-8D25EA7079C6}" type="sibTrans" cxnId="{975952B9-6B63-4717-BF56-4CF167332CD1}">
      <dgm:prSet/>
      <dgm:spPr/>
      <dgm:t>
        <a:bodyPr/>
        <a:lstStyle/>
        <a:p>
          <a:endParaRPr lang="en-US"/>
        </a:p>
      </dgm:t>
    </dgm:pt>
    <dgm:pt modelId="{E8C5F0C2-6B13-4D25-AD7E-43E32B11599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По </a:t>
          </a:r>
          <a:r>
            <a:rPr lang="en-US" dirty="0" smtClean="0"/>
            <a:t>-</a:t>
          </a:r>
          <a:r>
            <a:rPr lang="bg-BG" dirty="0" smtClean="0"/>
            <a:t> добре информирани потребители</a:t>
          </a:r>
          <a:endParaRPr lang="en-US" dirty="0"/>
        </a:p>
      </dgm:t>
    </dgm:pt>
    <dgm:pt modelId="{94664C90-13A5-4F55-A5DB-04A07FCD5B7C}" type="parTrans" cxnId="{2A4D3DA1-5470-4300-BDD1-BFB350CA20D3}">
      <dgm:prSet/>
      <dgm:spPr/>
      <dgm:t>
        <a:bodyPr/>
        <a:lstStyle/>
        <a:p>
          <a:endParaRPr lang="en-US"/>
        </a:p>
      </dgm:t>
    </dgm:pt>
    <dgm:pt modelId="{1E27CA95-E091-45E7-A30A-57CD062F3A6C}" type="sibTrans" cxnId="{2A4D3DA1-5470-4300-BDD1-BFB350CA20D3}">
      <dgm:prSet/>
      <dgm:spPr/>
      <dgm:t>
        <a:bodyPr/>
        <a:lstStyle/>
        <a:p>
          <a:endParaRPr lang="en-US"/>
        </a:p>
      </dgm:t>
    </dgm:pt>
    <dgm:pt modelId="{98169EA6-BACE-4F04-B91D-C05F102D2A0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Устойчиви модели на поведение</a:t>
          </a:r>
          <a:endParaRPr lang="bg-BG" dirty="0"/>
        </a:p>
      </dgm:t>
    </dgm:pt>
    <dgm:pt modelId="{2001E7C8-E03F-424D-BC35-6D3B4D10D110}" type="parTrans" cxnId="{FF0EADC2-0977-4A5A-A542-0EBB6AECD59D}">
      <dgm:prSet/>
      <dgm:spPr/>
      <dgm:t>
        <a:bodyPr/>
        <a:lstStyle/>
        <a:p>
          <a:endParaRPr lang="en-US"/>
        </a:p>
      </dgm:t>
    </dgm:pt>
    <dgm:pt modelId="{4AFE09A9-37E8-4BFC-95F2-C1BF9187C1F0}" type="sibTrans" cxnId="{FF0EADC2-0977-4A5A-A542-0EBB6AECD59D}">
      <dgm:prSet/>
      <dgm:spPr/>
      <dgm:t>
        <a:bodyPr/>
        <a:lstStyle/>
        <a:p>
          <a:endParaRPr lang="en-US"/>
        </a:p>
      </dgm:t>
    </dgm:pt>
    <dgm:pt modelId="{5314FB80-BEBE-4153-BC59-A2FDEC2F9FF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/>
            <a:t>Социална зелена икономика</a:t>
          </a:r>
          <a:endParaRPr lang="bg-BG" dirty="0"/>
        </a:p>
      </dgm:t>
    </dgm:pt>
    <dgm:pt modelId="{7B1F2820-06C0-4ABC-AA1D-72E2A32A2C3D}" type="parTrans" cxnId="{1F0519B0-1846-4D2D-9389-7F0465038BD9}">
      <dgm:prSet/>
      <dgm:spPr/>
      <dgm:t>
        <a:bodyPr/>
        <a:lstStyle/>
        <a:p>
          <a:endParaRPr lang="en-US"/>
        </a:p>
      </dgm:t>
    </dgm:pt>
    <dgm:pt modelId="{62EC09C3-C154-49E5-BB22-A1147041884D}" type="sibTrans" cxnId="{1F0519B0-1846-4D2D-9389-7F0465038BD9}">
      <dgm:prSet/>
      <dgm:spPr/>
      <dgm:t>
        <a:bodyPr/>
        <a:lstStyle/>
        <a:p>
          <a:endParaRPr lang="en-US"/>
        </a:p>
      </dgm:t>
    </dgm:pt>
    <dgm:pt modelId="{84B5E592-A3F8-4DDD-881F-56500ACA6AE7}" type="pres">
      <dgm:prSet presAssocID="{6A260010-FAD2-4137-9610-645A3CF0174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F0CEA-07A7-40FD-BCE9-F7EE76D6B44B}" type="pres">
      <dgm:prSet presAssocID="{3A4A3872-F818-4446-BAF8-C8CC0099F106}" presName="compNode" presStyleCnt="0"/>
      <dgm:spPr/>
    </dgm:pt>
    <dgm:pt modelId="{49837E83-2150-48C1-9D06-3C62A95468E1}" type="pres">
      <dgm:prSet presAssocID="{3A4A3872-F818-4446-BAF8-C8CC0099F106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66873-6F58-4DFC-A7B8-B444381A6B40}" type="pres">
      <dgm:prSet presAssocID="{3A4A3872-F818-4446-BAF8-C8CC0099F1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62BE7-113F-4CD0-98DB-D253AED6D182}" type="pres">
      <dgm:prSet presAssocID="{3A4A3872-F818-4446-BAF8-C8CC0099F106}" presName="parentRect" presStyleLbl="alignNode1" presStyleIdx="0" presStyleCnt="3" custLinFactNeighborX="-232" custLinFactNeighborY="-1104"/>
      <dgm:spPr/>
      <dgm:t>
        <a:bodyPr/>
        <a:lstStyle/>
        <a:p>
          <a:endParaRPr lang="en-US"/>
        </a:p>
      </dgm:t>
    </dgm:pt>
    <dgm:pt modelId="{BCE8910B-C136-4285-8080-7966183BB125}" type="pres">
      <dgm:prSet presAssocID="{3A4A3872-F818-4446-BAF8-C8CC0099F106}" presName="adorn" presStyleLbl="fgAccFollowNode1" presStyleIdx="0" presStyleCnt="3" custLinFactNeighborX="-1218" custLinFactNeighborY="-6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DE8E180-C4C6-4A1E-A36F-D1F10D628810}" type="pres">
      <dgm:prSet presAssocID="{6B7FF4EE-122C-457D-999C-EA15F3CFE7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485699-C12E-4003-A004-CD686AB75A59}" type="pres">
      <dgm:prSet presAssocID="{80FE7615-34B8-444B-910A-56626D18C94D}" presName="compNode" presStyleCnt="0"/>
      <dgm:spPr/>
    </dgm:pt>
    <dgm:pt modelId="{D8A227FD-99D7-4C08-AAFA-9AC20738065F}" type="pres">
      <dgm:prSet presAssocID="{80FE7615-34B8-444B-910A-56626D18C94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B5D14-03D4-425B-B8DB-1FA5381DB331}" type="pres">
      <dgm:prSet presAssocID="{80FE7615-34B8-444B-910A-56626D18C94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62F83-7BC2-4CCA-B2F4-D09D10981C06}" type="pres">
      <dgm:prSet presAssocID="{80FE7615-34B8-444B-910A-56626D18C94D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0B12BA48-FE9C-413B-8D26-509D777D5273}" type="pres">
      <dgm:prSet presAssocID="{80FE7615-34B8-444B-910A-56626D18C94D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64D2DA7-189A-4490-8A7C-9C039443B95F}" type="pres">
      <dgm:prSet presAssocID="{D6AE3762-BB59-4E74-A4B8-7E15275A7C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F1A518-EB34-48EA-8FD2-1244B045439C}" type="pres">
      <dgm:prSet presAssocID="{1B9152BA-3D69-4472-8FF9-F8E41731AC6D}" presName="compNode" presStyleCnt="0"/>
      <dgm:spPr/>
    </dgm:pt>
    <dgm:pt modelId="{AA567E3D-E606-4231-B46D-2515619943B3}" type="pres">
      <dgm:prSet presAssocID="{1B9152BA-3D69-4472-8FF9-F8E41731AC6D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1C912-B5B8-4EA0-BC5C-AE6CCD497176}" type="pres">
      <dgm:prSet presAssocID="{1B9152BA-3D69-4472-8FF9-F8E41731AC6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4732D-D317-4F86-8979-C67EA5FA1457}" type="pres">
      <dgm:prSet presAssocID="{1B9152BA-3D69-4472-8FF9-F8E41731AC6D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E7A4EB4D-0C32-41C1-AF8F-488E0FD69C1E}" type="pres">
      <dgm:prSet presAssocID="{1B9152BA-3D69-4472-8FF9-F8E41731AC6D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59B93182-CF38-4782-AF11-4B307443F32A}" type="presOf" srcId="{79BC9383-0FF5-4A25-A4BD-3F34CA26409C}" destId="{49837E83-2150-48C1-9D06-3C62A95468E1}" srcOrd="0" destOrd="0" presId="urn:microsoft.com/office/officeart/2005/8/layout/bList2"/>
    <dgm:cxn modelId="{94DDD1E8-58FE-493C-B52E-55BE6A86CB80}" srcId="{6A260010-FAD2-4137-9610-645A3CF0174C}" destId="{80FE7615-34B8-444B-910A-56626D18C94D}" srcOrd="1" destOrd="0" parTransId="{36F2E698-B32A-4405-A673-0C52DEF4E933}" sibTransId="{D6AE3762-BB59-4E74-A4B8-7E15275A7C96}"/>
    <dgm:cxn modelId="{1F0519B0-1846-4D2D-9389-7F0465038BD9}" srcId="{1B9152BA-3D69-4472-8FF9-F8E41731AC6D}" destId="{5314FB80-BEBE-4153-BC59-A2FDEC2F9FF8}" srcOrd="2" destOrd="0" parTransId="{7B1F2820-06C0-4ABC-AA1D-72E2A32A2C3D}" sibTransId="{62EC09C3-C154-49E5-BB22-A1147041884D}"/>
    <dgm:cxn modelId="{25B6FD90-1EAC-4AB8-A1C6-C7CADA6DB413}" type="presOf" srcId="{EEB1EBCF-86F3-4FF4-8EC6-293F0631EC35}" destId="{D8A227FD-99D7-4C08-AAFA-9AC20738065F}" srcOrd="0" destOrd="3" presId="urn:microsoft.com/office/officeart/2005/8/layout/bList2"/>
    <dgm:cxn modelId="{728CEF1E-031D-4DAC-A956-0A925B4C0A65}" type="presOf" srcId="{3A4A3872-F818-4446-BAF8-C8CC0099F106}" destId="{B8262BE7-113F-4CD0-98DB-D253AED6D182}" srcOrd="1" destOrd="0" presId="urn:microsoft.com/office/officeart/2005/8/layout/bList2"/>
    <dgm:cxn modelId="{013F7EF3-FB65-4C89-9C7C-2E058AD1BF87}" srcId="{80FE7615-34B8-444B-910A-56626D18C94D}" destId="{E7E575DC-BF6F-4DE5-B6E3-7588A6DA85BA}" srcOrd="1" destOrd="0" parTransId="{91E89256-371E-4D45-9483-F2F66B7CCFD6}" sibTransId="{7C0275F2-B1D3-4B04-9705-EF1CFAF088E8}"/>
    <dgm:cxn modelId="{3328E3F1-233D-4FB5-BD97-F75FEE1BE12E}" type="presOf" srcId="{98169EA6-BACE-4F04-B91D-C05F102D2A09}" destId="{AA567E3D-E606-4231-B46D-2515619943B3}" srcOrd="0" destOrd="1" presId="urn:microsoft.com/office/officeart/2005/8/layout/bList2"/>
    <dgm:cxn modelId="{2FA0627C-96FA-4B9B-9C44-2278F775E080}" type="presOf" srcId="{5314FB80-BEBE-4153-BC59-A2FDEC2F9FF8}" destId="{AA567E3D-E606-4231-B46D-2515619943B3}" srcOrd="0" destOrd="2" presId="urn:microsoft.com/office/officeart/2005/8/layout/bList2"/>
    <dgm:cxn modelId="{22ECA6D4-AEF5-4577-929C-80AD875001FC}" type="presOf" srcId="{BC374F4C-53B0-4FE8-9CAB-39CEFE766979}" destId="{D8A227FD-99D7-4C08-AAFA-9AC20738065F}" srcOrd="0" destOrd="2" presId="urn:microsoft.com/office/officeart/2005/8/layout/bList2"/>
    <dgm:cxn modelId="{66C3944E-6937-4843-8282-72B14EB3C808}" type="presOf" srcId="{D6AE3762-BB59-4E74-A4B8-7E15275A7C96}" destId="{A64D2DA7-189A-4490-8A7C-9C039443B95F}" srcOrd="0" destOrd="0" presId="urn:microsoft.com/office/officeart/2005/8/layout/bList2"/>
    <dgm:cxn modelId="{5F5A3E19-5F58-48EC-92A0-CC9687FA0AA5}" type="presOf" srcId="{6B7FF4EE-122C-457D-999C-EA15F3CFE79E}" destId="{1DE8E180-C4C6-4A1E-A36F-D1F10D628810}" srcOrd="0" destOrd="0" presId="urn:microsoft.com/office/officeart/2005/8/layout/bList2"/>
    <dgm:cxn modelId="{54CA5151-A0F0-4166-854C-433A115A547A}" type="presOf" srcId="{1B9152BA-3D69-4472-8FF9-F8E41731AC6D}" destId="{54C1C912-B5B8-4EA0-BC5C-AE6CCD497176}" srcOrd="0" destOrd="0" presId="urn:microsoft.com/office/officeart/2005/8/layout/bList2"/>
    <dgm:cxn modelId="{975952B9-6B63-4717-BF56-4CF167332CD1}" srcId="{6A260010-FAD2-4137-9610-645A3CF0174C}" destId="{1B9152BA-3D69-4472-8FF9-F8E41731AC6D}" srcOrd="2" destOrd="0" parTransId="{11D2B05D-148C-4722-BE16-4BEE79483ECB}" sibTransId="{61971D7F-F407-493D-A761-8D25EA7079C6}"/>
    <dgm:cxn modelId="{E1464B9C-A5D0-417B-B38D-FF2ACEB631C5}" type="presOf" srcId="{4AB57328-EBC0-4CB2-9BCD-3B14DF0F7409}" destId="{49837E83-2150-48C1-9D06-3C62A95468E1}" srcOrd="0" destOrd="3" presId="urn:microsoft.com/office/officeart/2005/8/layout/bList2"/>
    <dgm:cxn modelId="{FF0EADC2-0977-4A5A-A542-0EBB6AECD59D}" srcId="{1B9152BA-3D69-4472-8FF9-F8E41731AC6D}" destId="{98169EA6-BACE-4F04-B91D-C05F102D2A09}" srcOrd="1" destOrd="0" parTransId="{2001E7C8-E03F-424D-BC35-6D3B4D10D110}" sibTransId="{4AFE09A9-37E8-4BFC-95F2-C1BF9187C1F0}"/>
    <dgm:cxn modelId="{FCBDF5E3-0025-4018-9971-1506304E8477}" srcId="{3A4A3872-F818-4446-BAF8-C8CC0099F106}" destId="{1DF6379E-F361-4549-991D-E57851306B69}" srcOrd="2" destOrd="0" parTransId="{16564EB9-6CD9-427D-BF74-1CEE287337B7}" sibTransId="{7BE6B8F3-7F7F-4CD9-9720-F2524AD34E2D}"/>
    <dgm:cxn modelId="{D8C720E6-AD2D-4100-8F8D-BC00F01BE905}" srcId="{80FE7615-34B8-444B-910A-56626D18C94D}" destId="{EEB1EBCF-86F3-4FF4-8EC6-293F0631EC35}" srcOrd="3" destOrd="0" parTransId="{9B8A690B-FB92-4D28-A9FF-DC8F3C0E9C07}" sibTransId="{8846F0AC-1DE9-4C61-9085-2272E7612E68}"/>
    <dgm:cxn modelId="{55F8A459-4C18-4B26-8646-324B942BE252}" type="presOf" srcId="{80FE7615-34B8-444B-910A-56626D18C94D}" destId="{4B5B5D14-03D4-425B-B8DB-1FA5381DB331}" srcOrd="0" destOrd="0" presId="urn:microsoft.com/office/officeart/2005/8/layout/bList2"/>
    <dgm:cxn modelId="{529DB24D-7CC3-4076-AFF3-008849932212}" type="presOf" srcId="{E7E575DC-BF6F-4DE5-B6E3-7588A6DA85BA}" destId="{D8A227FD-99D7-4C08-AAFA-9AC20738065F}" srcOrd="0" destOrd="1" presId="urn:microsoft.com/office/officeart/2005/8/layout/bList2"/>
    <dgm:cxn modelId="{00102021-7979-450F-8806-A3EBFA367682}" srcId="{3A4A3872-F818-4446-BAF8-C8CC0099F106}" destId="{79BC9383-0FF5-4A25-A4BD-3F34CA26409C}" srcOrd="0" destOrd="0" parTransId="{BDB390E0-0717-47AF-87E9-ADD2CE4B99E2}" sibTransId="{F0F4F0CE-4397-4769-996E-79C5ACE0F53F}"/>
    <dgm:cxn modelId="{DC2184B0-7C29-4542-86FF-56D7B179F142}" type="presOf" srcId="{1B9152BA-3D69-4472-8FF9-F8E41731AC6D}" destId="{B0B4732D-D317-4F86-8979-C67EA5FA1457}" srcOrd="1" destOrd="0" presId="urn:microsoft.com/office/officeart/2005/8/layout/bList2"/>
    <dgm:cxn modelId="{AE9DA890-0579-4ED4-A866-71CCCEE10690}" type="presOf" srcId="{1DF6379E-F361-4549-991D-E57851306B69}" destId="{49837E83-2150-48C1-9D06-3C62A95468E1}" srcOrd="0" destOrd="2" presId="urn:microsoft.com/office/officeart/2005/8/layout/bList2"/>
    <dgm:cxn modelId="{CF2CA577-207C-4948-AD1C-6C2511FF12B9}" type="presOf" srcId="{80FE7615-34B8-444B-910A-56626D18C94D}" destId="{C5162F83-7BC2-4CCA-B2F4-D09D10981C06}" srcOrd="1" destOrd="0" presId="urn:microsoft.com/office/officeart/2005/8/layout/bList2"/>
    <dgm:cxn modelId="{D7D49155-2692-4CDD-B4BE-E5757405FC5F}" type="presOf" srcId="{460F3AD8-B976-4911-B1BB-63C1E5375254}" destId="{49837E83-2150-48C1-9D06-3C62A95468E1}" srcOrd="0" destOrd="1" presId="urn:microsoft.com/office/officeart/2005/8/layout/bList2"/>
    <dgm:cxn modelId="{24B2D034-8C35-41E9-BB1F-A45A0ED21B1C}" srcId="{3A4A3872-F818-4446-BAF8-C8CC0099F106}" destId="{4AB57328-EBC0-4CB2-9BCD-3B14DF0F7409}" srcOrd="3" destOrd="0" parTransId="{C7A2FE53-1400-4BA1-B7E3-998873465392}" sibTransId="{ECBF326D-B5F1-41DB-B4C9-5BAAF3B617B7}"/>
    <dgm:cxn modelId="{802E3504-3A25-4017-A7B0-98E696CDA9FB}" srcId="{80FE7615-34B8-444B-910A-56626D18C94D}" destId="{7BD82F73-A170-4B04-94F0-5B26BAE0B2EC}" srcOrd="0" destOrd="0" parTransId="{74159CB2-9BA0-42BB-93BE-034FDCC9A508}" sibTransId="{C674B04D-B195-4117-95CF-2D58A62F8B00}"/>
    <dgm:cxn modelId="{C5C3A951-0F86-4C7A-B42C-55BC8CEE4914}" type="presOf" srcId="{6A260010-FAD2-4137-9610-645A3CF0174C}" destId="{84B5E592-A3F8-4DDD-881F-56500ACA6AE7}" srcOrd="0" destOrd="0" presId="urn:microsoft.com/office/officeart/2005/8/layout/bList2"/>
    <dgm:cxn modelId="{6ADA513B-5908-4C0A-B2FC-E7982B7B8D9C}" type="presOf" srcId="{E8C5F0C2-6B13-4D25-AD7E-43E32B115995}" destId="{AA567E3D-E606-4231-B46D-2515619943B3}" srcOrd="0" destOrd="0" presId="urn:microsoft.com/office/officeart/2005/8/layout/bList2"/>
    <dgm:cxn modelId="{2851BD97-87B0-49A3-B8A5-DA69B6A84C37}" srcId="{3A4A3872-F818-4446-BAF8-C8CC0099F106}" destId="{460F3AD8-B976-4911-B1BB-63C1E5375254}" srcOrd="1" destOrd="0" parTransId="{48D591B1-A488-47D5-BD86-EB672BC545C8}" sibTransId="{06FFA9D1-3A4D-4083-BCC5-3E001B90FFAE}"/>
    <dgm:cxn modelId="{2A4D3DA1-5470-4300-BDD1-BFB350CA20D3}" srcId="{1B9152BA-3D69-4472-8FF9-F8E41731AC6D}" destId="{E8C5F0C2-6B13-4D25-AD7E-43E32B115995}" srcOrd="0" destOrd="0" parTransId="{94664C90-13A5-4F55-A5DB-04A07FCD5B7C}" sibTransId="{1E27CA95-E091-45E7-A30A-57CD062F3A6C}"/>
    <dgm:cxn modelId="{C401BB1C-7356-44E8-BC4D-59366BABC1FB}" type="presOf" srcId="{3A4A3872-F818-4446-BAF8-C8CC0099F106}" destId="{78A66873-6F58-4DFC-A7B8-B444381A6B40}" srcOrd="0" destOrd="0" presId="urn:microsoft.com/office/officeart/2005/8/layout/bList2"/>
    <dgm:cxn modelId="{EA01A2B6-D96B-4E2D-BD71-3D6D29067E96}" type="presOf" srcId="{7BD82F73-A170-4B04-94F0-5B26BAE0B2EC}" destId="{D8A227FD-99D7-4C08-AAFA-9AC20738065F}" srcOrd="0" destOrd="0" presId="urn:microsoft.com/office/officeart/2005/8/layout/bList2"/>
    <dgm:cxn modelId="{E7C4DA88-E40B-4F36-B8BB-9B75A6C02F0D}" srcId="{6A260010-FAD2-4137-9610-645A3CF0174C}" destId="{3A4A3872-F818-4446-BAF8-C8CC0099F106}" srcOrd="0" destOrd="0" parTransId="{BD803857-EFAD-41B6-A0CF-1E1F2C96F3BE}" sibTransId="{6B7FF4EE-122C-457D-999C-EA15F3CFE79E}"/>
    <dgm:cxn modelId="{9ACEFA05-3F6C-4312-A325-527F591FE69E}" srcId="{80FE7615-34B8-444B-910A-56626D18C94D}" destId="{BC374F4C-53B0-4FE8-9CAB-39CEFE766979}" srcOrd="2" destOrd="0" parTransId="{E7EC5E57-CB35-46C8-969B-003C36D0F4D0}" sibTransId="{BE6125AA-E7FF-4DA6-AB8D-46C8E34991F0}"/>
    <dgm:cxn modelId="{21870ECD-3A7E-44F9-8471-59D8D70F7D97}" type="presParOf" srcId="{84B5E592-A3F8-4DDD-881F-56500ACA6AE7}" destId="{7A9F0CEA-07A7-40FD-BCE9-F7EE76D6B44B}" srcOrd="0" destOrd="0" presId="urn:microsoft.com/office/officeart/2005/8/layout/bList2"/>
    <dgm:cxn modelId="{A9CA723E-2AB1-4A17-BC20-6A7F15045BF4}" type="presParOf" srcId="{7A9F0CEA-07A7-40FD-BCE9-F7EE76D6B44B}" destId="{49837E83-2150-48C1-9D06-3C62A95468E1}" srcOrd="0" destOrd="0" presId="urn:microsoft.com/office/officeart/2005/8/layout/bList2"/>
    <dgm:cxn modelId="{E430B09E-254B-4FC3-A4AF-E737B706A67B}" type="presParOf" srcId="{7A9F0CEA-07A7-40FD-BCE9-F7EE76D6B44B}" destId="{78A66873-6F58-4DFC-A7B8-B444381A6B40}" srcOrd="1" destOrd="0" presId="urn:microsoft.com/office/officeart/2005/8/layout/bList2"/>
    <dgm:cxn modelId="{475FC33F-B20E-4B79-B728-D2951E32536D}" type="presParOf" srcId="{7A9F0CEA-07A7-40FD-BCE9-F7EE76D6B44B}" destId="{B8262BE7-113F-4CD0-98DB-D253AED6D182}" srcOrd="2" destOrd="0" presId="urn:microsoft.com/office/officeart/2005/8/layout/bList2"/>
    <dgm:cxn modelId="{AAD028F8-E8E0-4860-9283-5E723BBEE0FA}" type="presParOf" srcId="{7A9F0CEA-07A7-40FD-BCE9-F7EE76D6B44B}" destId="{BCE8910B-C136-4285-8080-7966183BB125}" srcOrd="3" destOrd="0" presId="urn:microsoft.com/office/officeart/2005/8/layout/bList2"/>
    <dgm:cxn modelId="{9224C3D2-E550-4F8D-B861-26FF8661A75A}" type="presParOf" srcId="{84B5E592-A3F8-4DDD-881F-56500ACA6AE7}" destId="{1DE8E180-C4C6-4A1E-A36F-D1F10D628810}" srcOrd="1" destOrd="0" presId="urn:microsoft.com/office/officeart/2005/8/layout/bList2"/>
    <dgm:cxn modelId="{C66B0846-5757-4D0A-BDB9-00D5AB017FC8}" type="presParOf" srcId="{84B5E592-A3F8-4DDD-881F-56500ACA6AE7}" destId="{06485699-C12E-4003-A004-CD686AB75A59}" srcOrd="2" destOrd="0" presId="urn:microsoft.com/office/officeart/2005/8/layout/bList2"/>
    <dgm:cxn modelId="{18820FA8-D983-4BB9-A8ED-4A36ED956C40}" type="presParOf" srcId="{06485699-C12E-4003-A004-CD686AB75A59}" destId="{D8A227FD-99D7-4C08-AAFA-9AC20738065F}" srcOrd="0" destOrd="0" presId="urn:microsoft.com/office/officeart/2005/8/layout/bList2"/>
    <dgm:cxn modelId="{3B888E8B-9AF2-498A-B1E4-17B241D1FE8A}" type="presParOf" srcId="{06485699-C12E-4003-A004-CD686AB75A59}" destId="{4B5B5D14-03D4-425B-B8DB-1FA5381DB331}" srcOrd="1" destOrd="0" presId="urn:microsoft.com/office/officeart/2005/8/layout/bList2"/>
    <dgm:cxn modelId="{64C9D391-D014-443F-B37E-BD1F5B09E3AF}" type="presParOf" srcId="{06485699-C12E-4003-A004-CD686AB75A59}" destId="{C5162F83-7BC2-4CCA-B2F4-D09D10981C06}" srcOrd="2" destOrd="0" presId="urn:microsoft.com/office/officeart/2005/8/layout/bList2"/>
    <dgm:cxn modelId="{B6CA0E56-A881-4526-9D85-499F3BBCB4F3}" type="presParOf" srcId="{06485699-C12E-4003-A004-CD686AB75A59}" destId="{0B12BA48-FE9C-413B-8D26-509D777D5273}" srcOrd="3" destOrd="0" presId="urn:microsoft.com/office/officeart/2005/8/layout/bList2"/>
    <dgm:cxn modelId="{9450D06A-0542-4A32-9503-8C5012D6107F}" type="presParOf" srcId="{84B5E592-A3F8-4DDD-881F-56500ACA6AE7}" destId="{A64D2DA7-189A-4490-8A7C-9C039443B95F}" srcOrd="3" destOrd="0" presId="urn:microsoft.com/office/officeart/2005/8/layout/bList2"/>
    <dgm:cxn modelId="{D99F7A2F-95E4-4B6E-ADF9-701405C06BD1}" type="presParOf" srcId="{84B5E592-A3F8-4DDD-881F-56500ACA6AE7}" destId="{5DF1A518-EB34-48EA-8FD2-1244B045439C}" srcOrd="4" destOrd="0" presId="urn:microsoft.com/office/officeart/2005/8/layout/bList2"/>
    <dgm:cxn modelId="{70D893F0-1AB9-4324-8D0A-06F5D4B11576}" type="presParOf" srcId="{5DF1A518-EB34-48EA-8FD2-1244B045439C}" destId="{AA567E3D-E606-4231-B46D-2515619943B3}" srcOrd="0" destOrd="0" presId="urn:microsoft.com/office/officeart/2005/8/layout/bList2"/>
    <dgm:cxn modelId="{B2838E1D-43C6-4A68-A0E9-6A7E96F5A74A}" type="presParOf" srcId="{5DF1A518-EB34-48EA-8FD2-1244B045439C}" destId="{54C1C912-B5B8-4EA0-BC5C-AE6CCD497176}" srcOrd="1" destOrd="0" presId="urn:microsoft.com/office/officeart/2005/8/layout/bList2"/>
    <dgm:cxn modelId="{8E11A82C-4039-4BE9-A980-17A7FFBCDDD7}" type="presParOf" srcId="{5DF1A518-EB34-48EA-8FD2-1244B045439C}" destId="{B0B4732D-D317-4F86-8979-C67EA5FA1457}" srcOrd="2" destOrd="0" presId="urn:microsoft.com/office/officeart/2005/8/layout/bList2"/>
    <dgm:cxn modelId="{D4436EA2-9870-49FF-9777-D06B3A61928A}" type="presParOf" srcId="{5DF1A518-EB34-48EA-8FD2-1244B045439C}" destId="{E7A4EB4D-0C32-41C1-AF8F-488E0FD69C1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C10655-ECB7-4757-898B-D9086E917040}" type="doc">
      <dgm:prSet loTypeId="urn:diagrams.loki3.com/Bracket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5215F89-4CD0-4FD8-9851-420A7ADA1F5E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bg-BG" sz="1600" dirty="0" smtClean="0"/>
            <a:t>1. Пластмаси</a:t>
          </a:r>
          <a:endParaRPr lang="en-US" sz="1600" dirty="0"/>
        </a:p>
      </dgm:t>
    </dgm:pt>
    <dgm:pt modelId="{EE8F6430-68EF-4422-B9F5-618C3F0E6A25}" type="parTrans" cxnId="{A2C5A062-980F-4C10-AAFC-38E6C4257A76}">
      <dgm:prSet/>
      <dgm:spPr/>
      <dgm:t>
        <a:bodyPr/>
        <a:lstStyle/>
        <a:p>
          <a:endParaRPr lang="en-US"/>
        </a:p>
      </dgm:t>
    </dgm:pt>
    <dgm:pt modelId="{D1203622-E9A6-4ABD-B9F3-11C92C8139A3}" type="sibTrans" cxnId="{A2C5A062-980F-4C10-AAFC-38E6C4257A76}">
      <dgm:prSet/>
      <dgm:spPr/>
      <dgm:t>
        <a:bodyPr/>
        <a:lstStyle/>
        <a:p>
          <a:endParaRPr lang="en-US"/>
        </a:p>
      </dgm:t>
    </dgm:pt>
    <dgm:pt modelId="{E7E51BFB-3DF2-4007-A79A-D68A0ECDD69E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bg-BG" sz="1600" b="0" dirty="0" smtClean="0"/>
            <a:t>2. Отпадъци от строителство и разрушаване</a:t>
          </a:r>
          <a:endParaRPr lang="en-US" sz="1600" b="0" dirty="0"/>
        </a:p>
      </dgm:t>
    </dgm:pt>
    <dgm:pt modelId="{64265CC7-97BC-4C8B-9FCB-A9E72CB9F19D}" type="parTrans" cxnId="{1E0F2D0C-8598-46F7-BF15-182CAE475FDB}">
      <dgm:prSet/>
      <dgm:spPr/>
      <dgm:t>
        <a:bodyPr/>
        <a:lstStyle/>
        <a:p>
          <a:endParaRPr lang="en-US"/>
        </a:p>
      </dgm:t>
    </dgm:pt>
    <dgm:pt modelId="{C3167F22-84FA-45B3-9E84-056500E4CF2A}" type="sibTrans" cxnId="{1E0F2D0C-8598-46F7-BF15-182CAE475FDB}">
      <dgm:prSet/>
      <dgm:spPr/>
      <dgm:t>
        <a:bodyPr/>
        <a:lstStyle/>
        <a:p>
          <a:endParaRPr lang="en-US"/>
        </a:p>
      </dgm:t>
    </dgm:pt>
    <dgm:pt modelId="{4A3F05E0-F92B-4ED7-B430-6E741A9314E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bg-BG" sz="1200" dirty="0" smtClean="0"/>
            <a:t>Необходимост от увеличаване на инфраструктура за рециклиране; строителният сектор да поеме водеща роля при предотвратяването и повторната употреба на строителни отпадъци в партньорство с местните власти</a:t>
          </a:r>
          <a:endParaRPr lang="en-US" sz="1200" dirty="0"/>
        </a:p>
      </dgm:t>
    </dgm:pt>
    <dgm:pt modelId="{3A72742B-8780-41D4-9657-34956C53F6B9}" type="parTrans" cxnId="{DBA24AA0-ADCA-431B-A530-7CE8BF0CA982}">
      <dgm:prSet/>
      <dgm:spPr/>
      <dgm:t>
        <a:bodyPr/>
        <a:lstStyle/>
        <a:p>
          <a:endParaRPr lang="en-US"/>
        </a:p>
      </dgm:t>
    </dgm:pt>
    <dgm:pt modelId="{D8D19F35-A3B4-4FCA-8280-B38D518BA9AB}" type="sibTrans" cxnId="{DBA24AA0-ADCA-431B-A530-7CE8BF0CA982}">
      <dgm:prSet/>
      <dgm:spPr/>
      <dgm:t>
        <a:bodyPr/>
        <a:lstStyle/>
        <a:p>
          <a:endParaRPr lang="en-US"/>
        </a:p>
      </dgm:t>
    </dgm:pt>
    <dgm:pt modelId="{26DBC089-69BF-416C-AC06-03DA5FB4789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bg-BG" sz="1600" b="0" dirty="0" smtClean="0"/>
            <a:t>4. Биомаса и продукти на биологична основа</a:t>
          </a:r>
          <a:endParaRPr lang="en-US" sz="1600" dirty="0"/>
        </a:p>
      </dgm:t>
    </dgm:pt>
    <dgm:pt modelId="{ADF84000-E8EC-4181-A249-B96E19F8E15A}" type="parTrans" cxnId="{F26E33E9-5D88-44B3-B01D-4DEF19DB5F8B}">
      <dgm:prSet/>
      <dgm:spPr/>
      <dgm:t>
        <a:bodyPr/>
        <a:lstStyle/>
        <a:p>
          <a:endParaRPr lang="en-US"/>
        </a:p>
      </dgm:t>
    </dgm:pt>
    <dgm:pt modelId="{0589626C-3AF4-4EC0-B2CF-A23480DAD58E}" type="sibTrans" cxnId="{F26E33E9-5D88-44B3-B01D-4DEF19DB5F8B}">
      <dgm:prSet/>
      <dgm:spPr/>
      <dgm:t>
        <a:bodyPr/>
        <a:lstStyle/>
        <a:p>
          <a:endParaRPr lang="en-US"/>
        </a:p>
      </dgm:t>
    </dgm:pt>
    <dgm:pt modelId="{3EE9E1CB-3130-4090-8F24-0AE101C15BC1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bg-BG" dirty="0" smtClean="0"/>
            <a:t>Приоритет следва да бъде преработка на отпадната дървесина, а не нейното енергийно оползотворяване. </a:t>
          </a:r>
          <a:endParaRPr lang="en-US" dirty="0"/>
        </a:p>
      </dgm:t>
    </dgm:pt>
    <dgm:pt modelId="{C49A15CB-979C-417B-B440-1F9B4C5275FE}" type="parTrans" cxnId="{8F95E9A6-8ADE-4F78-9369-E0F1351005D6}">
      <dgm:prSet/>
      <dgm:spPr/>
      <dgm:t>
        <a:bodyPr/>
        <a:lstStyle/>
        <a:p>
          <a:endParaRPr lang="en-US"/>
        </a:p>
      </dgm:t>
    </dgm:pt>
    <dgm:pt modelId="{FD679B67-9BD8-4288-A634-7D1347D8F061}" type="sibTrans" cxnId="{8F95E9A6-8ADE-4F78-9369-E0F1351005D6}">
      <dgm:prSet/>
      <dgm:spPr/>
      <dgm:t>
        <a:bodyPr/>
        <a:lstStyle/>
        <a:p>
          <a:endParaRPr lang="en-US"/>
        </a:p>
      </dgm:t>
    </dgm:pt>
    <dgm:pt modelId="{C7E174F9-B2D8-44EE-BF46-F6D14D72D04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bg-BG" dirty="0" smtClean="0"/>
            <a:t>Проучване на потенциала за добив на суровини от критично значение при експлоатацията на съществуващи находища и при бъдещи проучвателни дейности може да доведе до значителни икономически ползи. </a:t>
          </a:r>
          <a:endParaRPr lang="en-US" dirty="0"/>
        </a:p>
      </dgm:t>
    </dgm:pt>
    <dgm:pt modelId="{D35386B6-FD97-432A-BAD6-637082DD9409}" type="parTrans" cxnId="{FE9B2422-DAE2-40CD-8AAE-31E298DF88EA}">
      <dgm:prSet/>
      <dgm:spPr/>
      <dgm:t>
        <a:bodyPr/>
        <a:lstStyle/>
        <a:p>
          <a:endParaRPr lang="en-US"/>
        </a:p>
      </dgm:t>
    </dgm:pt>
    <dgm:pt modelId="{17F8E687-84F6-46FF-811F-E0AA209B63D2}" type="sibTrans" cxnId="{FE9B2422-DAE2-40CD-8AAE-31E298DF88EA}">
      <dgm:prSet/>
      <dgm:spPr/>
      <dgm:t>
        <a:bodyPr/>
        <a:lstStyle/>
        <a:p>
          <a:endParaRPr lang="en-US"/>
        </a:p>
      </dgm:t>
    </dgm:pt>
    <dgm:pt modelId="{5F229E52-6EFE-4AF3-8DFA-21A17D012B3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bg-BG" dirty="0" smtClean="0"/>
            <a:t>Подобрение в производствените процеси и общото им управление може да доведе до повишена ресурсна ефективност и значително намаляване на въглеродните емисии</a:t>
          </a:r>
          <a:endParaRPr lang="en-US" b="0" dirty="0"/>
        </a:p>
      </dgm:t>
    </dgm:pt>
    <dgm:pt modelId="{A816AF37-C496-4E37-A5C1-F4AB3F28E3EE}" type="parTrans" cxnId="{7E1EDD6F-9CC3-429B-B3AC-CDA493E5FE16}">
      <dgm:prSet/>
      <dgm:spPr/>
      <dgm:t>
        <a:bodyPr/>
        <a:lstStyle/>
        <a:p>
          <a:endParaRPr lang="en-US"/>
        </a:p>
      </dgm:t>
    </dgm:pt>
    <dgm:pt modelId="{D22C4DE5-1275-45CE-BE15-4F422A841A6C}" type="sibTrans" cxnId="{7E1EDD6F-9CC3-429B-B3AC-CDA493E5FE16}">
      <dgm:prSet/>
      <dgm:spPr/>
      <dgm:t>
        <a:bodyPr/>
        <a:lstStyle/>
        <a:p>
          <a:endParaRPr lang="en-US"/>
        </a:p>
      </dgm:t>
    </dgm:pt>
    <dgm:pt modelId="{0B7B6F9A-3DA5-4281-90CC-12671EDC007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bg-BG" sz="1600" dirty="0" smtClean="0"/>
            <a:t>5. Основни суровини</a:t>
          </a:r>
          <a:endParaRPr lang="en-US" sz="1600" dirty="0"/>
        </a:p>
      </dgm:t>
    </dgm:pt>
    <dgm:pt modelId="{1337A1F3-5CDB-4A4A-A207-AF7DC663EE2B}" type="parTrans" cxnId="{F7F0D680-0491-4512-ACF2-732565460BEE}">
      <dgm:prSet/>
      <dgm:spPr/>
      <dgm:t>
        <a:bodyPr/>
        <a:lstStyle/>
        <a:p>
          <a:endParaRPr lang="en-US"/>
        </a:p>
      </dgm:t>
    </dgm:pt>
    <dgm:pt modelId="{D7F31AA8-4E91-4A5E-B36D-75F23790FB54}" type="sibTrans" cxnId="{F7F0D680-0491-4512-ACF2-732565460BEE}">
      <dgm:prSet/>
      <dgm:spPr/>
      <dgm:t>
        <a:bodyPr/>
        <a:lstStyle/>
        <a:p>
          <a:endParaRPr lang="en-US"/>
        </a:p>
      </dgm:t>
    </dgm:pt>
    <dgm:pt modelId="{F63A91C0-19DC-4C67-9B78-023DA910A5A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bg-BG" sz="1600" b="0" dirty="0" smtClean="0"/>
            <a:t>3. Хранителни отпадъци </a:t>
          </a:r>
          <a:endParaRPr lang="en-US" sz="1600" dirty="0"/>
        </a:p>
      </dgm:t>
    </dgm:pt>
    <dgm:pt modelId="{D4BEF68D-EC96-40A3-9102-746BE2219C68}" type="parTrans" cxnId="{A2BE33BE-12F8-45EA-9CF6-25ACE18A576C}">
      <dgm:prSet/>
      <dgm:spPr/>
      <dgm:t>
        <a:bodyPr/>
        <a:lstStyle/>
        <a:p>
          <a:endParaRPr lang="en-US"/>
        </a:p>
      </dgm:t>
    </dgm:pt>
    <dgm:pt modelId="{F8B346A0-BCDA-4D06-985F-0579958C3E1D}" type="sibTrans" cxnId="{A2BE33BE-12F8-45EA-9CF6-25ACE18A576C}">
      <dgm:prSet/>
      <dgm:spPr/>
      <dgm:t>
        <a:bodyPr/>
        <a:lstStyle/>
        <a:p>
          <a:endParaRPr lang="en-US"/>
        </a:p>
      </dgm:t>
    </dgm:pt>
    <dgm:pt modelId="{D1468364-6CFD-4BCB-B050-3E4213A9A2F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bg-BG" sz="1200" dirty="0" smtClean="0"/>
            <a:t>Необходими допълнителни усилия за намаляване на количествата образувани пластмасови отпадъци, подобряване на разделното събиране в домакинствата намаляване на нежеланите примеси в произвежданите и предлагани на пазара пластмасови изделия </a:t>
          </a:r>
          <a:endParaRPr lang="en-US" sz="1200" dirty="0"/>
        </a:p>
      </dgm:t>
    </dgm:pt>
    <dgm:pt modelId="{03202438-CB8A-499B-968D-3D0121DA7DEB}" type="sibTrans" cxnId="{55A2DACE-765D-49FC-8DA8-CA6C4A606FBD}">
      <dgm:prSet/>
      <dgm:spPr/>
      <dgm:t>
        <a:bodyPr/>
        <a:lstStyle/>
        <a:p>
          <a:endParaRPr lang="en-US"/>
        </a:p>
      </dgm:t>
    </dgm:pt>
    <dgm:pt modelId="{2C92D28E-DB40-4732-98B0-B522D88A4149}" type="parTrans" cxnId="{55A2DACE-765D-49FC-8DA8-CA6C4A606FBD}">
      <dgm:prSet/>
      <dgm:spPr/>
      <dgm:t>
        <a:bodyPr/>
        <a:lstStyle/>
        <a:p>
          <a:endParaRPr lang="en-US"/>
        </a:p>
      </dgm:t>
    </dgm:pt>
    <dgm:pt modelId="{12F5650D-0814-4F16-832E-5B31D4A6D9C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bg-BG" dirty="0" smtClean="0"/>
            <a:t>Задължително разделно събиране на био-отпадъци от домакинствата ще позволи оползотворяването на около 200 хил. тона хранителни отпадъци</a:t>
          </a:r>
          <a:endParaRPr lang="en-US" b="0" dirty="0"/>
        </a:p>
      </dgm:t>
    </dgm:pt>
    <dgm:pt modelId="{8886D2C5-D2A7-4F4A-91CB-3DB4439FBCA9}" type="parTrans" cxnId="{F6F444B3-A63A-46C2-9CE9-D8A538848D8D}">
      <dgm:prSet/>
      <dgm:spPr/>
      <dgm:t>
        <a:bodyPr/>
        <a:lstStyle/>
        <a:p>
          <a:endParaRPr lang="en-US"/>
        </a:p>
      </dgm:t>
    </dgm:pt>
    <dgm:pt modelId="{1A1ADDD9-B7A8-4798-892C-6410ADF896DA}" type="sibTrans" cxnId="{F6F444B3-A63A-46C2-9CE9-D8A538848D8D}">
      <dgm:prSet/>
      <dgm:spPr/>
      <dgm:t>
        <a:bodyPr/>
        <a:lstStyle/>
        <a:p>
          <a:endParaRPr lang="en-US"/>
        </a:p>
      </dgm:t>
    </dgm:pt>
    <dgm:pt modelId="{4AD3D8CE-9E93-472F-B0CB-FD3E6329E42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bg-BG" dirty="0" smtClean="0"/>
            <a:t>Налице е много голям неизползван потенциал в оползотворяването на твърди селскостопански отпадъци. Неоползотворяването на голяма част от тях представлява загуба на ресурс. </a:t>
          </a:r>
          <a:endParaRPr lang="en-US" dirty="0"/>
        </a:p>
      </dgm:t>
    </dgm:pt>
    <dgm:pt modelId="{70069336-C677-407D-AE9C-ED3EA2CB9645}" type="parTrans" cxnId="{7F255459-E7A8-4D46-A292-CD3DDB106701}">
      <dgm:prSet/>
      <dgm:spPr/>
      <dgm:t>
        <a:bodyPr/>
        <a:lstStyle/>
        <a:p>
          <a:endParaRPr lang="en-US"/>
        </a:p>
      </dgm:t>
    </dgm:pt>
    <dgm:pt modelId="{BFAF521D-5A81-4003-9519-463C01D563B7}" type="sibTrans" cxnId="{7F255459-E7A8-4D46-A292-CD3DDB106701}">
      <dgm:prSet/>
      <dgm:spPr/>
      <dgm:t>
        <a:bodyPr/>
        <a:lstStyle/>
        <a:p>
          <a:endParaRPr lang="en-US"/>
        </a:p>
      </dgm:t>
    </dgm:pt>
    <dgm:pt modelId="{7F92C75D-9804-458B-8646-AE52E57629CE}" type="pres">
      <dgm:prSet presAssocID="{71C10655-ECB7-4757-898B-D9086E9170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058CE-E4A8-4BED-833B-1A0C07E8CEBA}" type="pres">
      <dgm:prSet presAssocID="{55215F89-4CD0-4FD8-9851-420A7ADA1F5E}" presName="linNode" presStyleCnt="0"/>
      <dgm:spPr/>
    </dgm:pt>
    <dgm:pt modelId="{BBDC12DA-BB49-4C2A-8434-B46A409F1FB8}" type="pres">
      <dgm:prSet presAssocID="{55215F89-4CD0-4FD8-9851-420A7ADA1F5E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E5039-6DF7-4D4E-AC1B-CD8A0D4ED777}" type="pres">
      <dgm:prSet presAssocID="{55215F89-4CD0-4FD8-9851-420A7ADA1F5E}" presName="bracket" presStyleLbl="parChTrans1D1" presStyleIdx="0" presStyleCnt="5" custScaleY="83622" custLinFactNeighborX="68212" custLinFactNeighborY="140"/>
      <dgm:spPr>
        <a:prstGeom prst="rightArrow">
          <a:avLst/>
        </a:prstGeom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9B57F27-EB53-438D-A92F-34255B1937E7}" type="pres">
      <dgm:prSet presAssocID="{55215F89-4CD0-4FD8-9851-420A7ADA1F5E}" presName="spH" presStyleCnt="0"/>
      <dgm:spPr/>
    </dgm:pt>
    <dgm:pt modelId="{72BB44BC-70F6-498F-A88E-CD80EA9F9AFF}" type="pres">
      <dgm:prSet presAssocID="{55215F89-4CD0-4FD8-9851-420A7ADA1F5E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6765F-C943-4AE5-8EE0-8DACEDA2D211}" type="pres">
      <dgm:prSet presAssocID="{D1203622-E9A6-4ABD-B9F3-11C92C8139A3}" presName="spV" presStyleCnt="0"/>
      <dgm:spPr/>
    </dgm:pt>
    <dgm:pt modelId="{DEC02F88-FAB2-40C2-94F0-47F31E651DF2}" type="pres">
      <dgm:prSet presAssocID="{E7E51BFB-3DF2-4007-A79A-D68A0ECDD69E}" presName="linNode" presStyleCnt="0"/>
      <dgm:spPr/>
    </dgm:pt>
    <dgm:pt modelId="{459D48C8-41D9-483A-8AB0-E5707978F08C}" type="pres">
      <dgm:prSet presAssocID="{E7E51BFB-3DF2-4007-A79A-D68A0ECDD69E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B2236-33D0-45C1-B198-567085256F31}" type="pres">
      <dgm:prSet presAssocID="{E7E51BFB-3DF2-4007-A79A-D68A0ECDD69E}" presName="bracket" presStyleLbl="parChTrans1D1" presStyleIdx="1" presStyleCnt="5" custLinFactNeighborX="48662" custLinFactNeighborY="1388"/>
      <dgm:spPr>
        <a:prstGeom prst="rightArrow">
          <a:avLst/>
        </a:prstGeom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D4AA875-CC58-4B2A-84D0-DD23623DB9AF}" type="pres">
      <dgm:prSet presAssocID="{E7E51BFB-3DF2-4007-A79A-D68A0ECDD69E}" presName="spH" presStyleCnt="0"/>
      <dgm:spPr/>
    </dgm:pt>
    <dgm:pt modelId="{1838DF46-6706-47AB-8420-CEC9C1940FAC}" type="pres">
      <dgm:prSet presAssocID="{E7E51BFB-3DF2-4007-A79A-D68A0ECDD69E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62864-AD5A-44F9-9177-8ACA67E10B3D}" type="pres">
      <dgm:prSet presAssocID="{C3167F22-84FA-45B3-9E84-056500E4CF2A}" presName="spV" presStyleCnt="0"/>
      <dgm:spPr/>
    </dgm:pt>
    <dgm:pt modelId="{A326E6CA-E239-430D-8C7C-72027164AC10}" type="pres">
      <dgm:prSet presAssocID="{F63A91C0-19DC-4C67-9B78-023DA910A5A2}" presName="linNode" presStyleCnt="0"/>
      <dgm:spPr/>
    </dgm:pt>
    <dgm:pt modelId="{ABAE04B2-C13F-452D-A280-272C571C03B9}" type="pres">
      <dgm:prSet presAssocID="{F63A91C0-19DC-4C67-9B78-023DA910A5A2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79079-9C66-493B-92E3-0908342032B9}" type="pres">
      <dgm:prSet presAssocID="{F63A91C0-19DC-4C67-9B78-023DA910A5A2}" presName="bracket" presStyleLbl="parChTrans1D1" presStyleIdx="2" presStyleCnt="5" custLinFactNeighborX="47868" custLinFactNeighborY="2732"/>
      <dgm:spPr>
        <a:prstGeom prst="rightArrow">
          <a:avLst/>
        </a:prstGeom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F53095C-5101-4438-87ED-0A7000E4AFF7}" type="pres">
      <dgm:prSet presAssocID="{F63A91C0-19DC-4C67-9B78-023DA910A5A2}" presName="spH" presStyleCnt="0"/>
      <dgm:spPr/>
    </dgm:pt>
    <dgm:pt modelId="{F62BB057-4DE5-483A-9708-BAB812960675}" type="pres">
      <dgm:prSet presAssocID="{F63A91C0-19DC-4C67-9B78-023DA910A5A2}" presName="desTx" presStyleLbl="node1" presStyleIdx="2" presStyleCnt="5" custScaleY="97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9362C-3648-425D-B123-4C13B9962A51}" type="pres">
      <dgm:prSet presAssocID="{F8B346A0-BCDA-4D06-985F-0579958C3E1D}" presName="spV" presStyleCnt="0"/>
      <dgm:spPr/>
    </dgm:pt>
    <dgm:pt modelId="{04A4E196-EC0A-4293-97D9-1B8DAC100E62}" type="pres">
      <dgm:prSet presAssocID="{26DBC089-69BF-416C-AC06-03DA5FB4789A}" presName="linNode" presStyleCnt="0"/>
      <dgm:spPr/>
    </dgm:pt>
    <dgm:pt modelId="{A3F6F542-0D98-466A-935C-F165DB0DEC56}" type="pres">
      <dgm:prSet presAssocID="{26DBC089-69BF-416C-AC06-03DA5FB4789A}" presName="par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7DE4A-0ECA-4C19-87AE-E5CB117CE977}" type="pres">
      <dgm:prSet presAssocID="{26DBC089-69BF-416C-AC06-03DA5FB4789A}" presName="bracket" presStyleLbl="parChTrans1D1" presStyleIdx="3" presStyleCnt="5" custScaleX="108714" custScaleY="83614" custLinFactNeighborX="48289" custLinFactNeighborY="46"/>
      <dgm:spPr>
        <a:prstGeom prst="rightArrow">
          <a:avLst/>
        </a:prstGeom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68711D7-3638-4176-A609-417D21873C1E}" type="pres">
      <dgm:prSet presAssocID="{26DBC089-69BF-416C-AC06-03DA5FB4789A}" presName="spH" presStyleCnt="0"/>
      <dgm:spPr/>
    </dgm:pt>
    <dgm:pt modelId="{4CB64CCC-BC9C-4B90-A692-CCC5697349CA}" type="pres">
      <dgm:prSet presAssocID="{26DBC089-69BF-416C-AC06-03DA5FB4789A}" presName="desTx" presStyleLbl="node1" presStyleIdx="3" presStyleCnt="5" custScaleX="99797" custLinFactNeighborX="0" custLinFactNeighborY="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02069-ABF1-4859-A063-A304E776DCBC}" type="pres">
      <dgm:prSet presAssocID="{0589626C-3AF4-4EC0-B2CF-A23480DAD58E}" presName="spV" presStyleCnt="0"/>
      <dgm:spPr/>
    </dgm:pt>
    <dgm:pt modelId="{7102463D-E6CF-49E7-AEDF-DB04BE09F6D3}" type="pres">
      <dgm:prSet presAssocID="{0B7B6F9A-3DA5-4281-90CC-12671EDC007B}" presName="linNode" presStyleCnt="0"/>
      <dgm:spPr/>
    </dgm:pt>
    <dgm:pt modelId="{91B73D6C-C041-49E6-8904-055A2837D771}" type="pres">
      <dgm:prSet presAssocID="{0B7B6F9A-3DA5-4281-90CC-12671EDC007B}" presName="par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11546-A55D-42D7-9561-F10014141D28}" type="pres">
      <dgm:prSet presAssocID="{0B7B6F9A-3DA5-4281-90CC-12671EDC007B}" presName="bracket" presStyleLbl="parChTrans1D1" presStyleIdx="4" presStyleCnt="5" custScaleY="81680" custLinFactNeighborX="38716" custLinFactNeighborY="243"/>
      <dgm:spPr>
        <a:prstGeom prst="rightArrow">
          <a:avLst/>
        </a:prstGeom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7F18ECA-33AA-4E5C-A3B2-DF8F3660DA14}" type="pres">
      <dgm:prSet presAssocID="{0B7B6F9A-3DA5-4281-90CC-12671EDC007B}" presName="spH" presStyleCnt="0"/>
      <dgm:spPr/>
    </dgm:pt>
    <dgm:pt modelId="{ADA7133D-9989-48BA-89BA-820F6215575C}" type="pres">
      <dgm:prSet presAssocID="{0B7B6F9A-3DA5-4281-90CC-12671EDC007B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444B3-A63A-46C2-9CE9-D8A538848D8D}" srcId="{F63A91C0-19DC-4C67-9B78-023DA910A5A2}" destId="{12F5650D-0814-4F16-832E-5B31D4A6D9C5}" srcOrd="1" destOrd="0" parTransId="{8886D2C5-D2A7-4F4A-91CB-3DB4439FBCA9}" sibTransId="{1A1ADDD9-B7A8-4798-892C-6410ADF896DA}"/>
    <dgm:cxn modelId="{F7F0D680-0491-4512-ACF2-732565460BEE}" srcId="{71C10655-ECB7-4757-898B-D9086E917040}" destId="{0B7B6F9A-3DA5-4281-90CC-12671EDC007B}" srcOrd="4" destOrd="0" parTransId="{1337A1F3-5CDB-4A4A-A207-AF7DC663EE2B}" sibTransId="{D7F31AA8-4E91-4A5E-B36D-75F23790FB54}"/>
    <dgm:cxn modelId="{A2BE33BE-12F8-45EA-9CF6-25ACE18A576C}" srcId="{71C10655-ECB7-4757-898B-D9086E917040}" destId="{F63A91C0-19DC-4C67-9B78-023DA910A5A2}" srcOrd="2" destOrd="0" parTransId="{D4BEF68D-EC96-40A3-9102-746BE2219C68}" sibTransId="{F8B346A0-BCDA-4D06-985F-0579958C3E1D}"/>
    <dgm:cxn modelId="{1E0F2D0C-8598-46F7-BF15-182CAE475FDB}" srcId="{71C10655-ECB7-4757-898B-D9086E917040}" destId="{E7E51BFB-3DF2-4007-A79A-D68A0ECDD69E}" srcOrd="1" destOrd="0" parTransId="{64265CC7-97BC-4C8B-9FCB-A9E72CB9F19D}" sibTransId="{C3167F22-84FA-45B3-9E84-056500E4CF2A}"/>
    <dgm:cxn modelId="{A2C5A062-980F-4C10-AAFC-38E6C4257A76}" srcId="{71C10655-ECB7-4757-898B-D9086E917040}" destId="{55215F89-4CD0-4FD8-9851-420A7ADA1F5E}" srcOrd="0" destOrd="0" parTransId="{EE8F6430-68EF-4422-B9F5-618C3F0E6A25}" sibTransId="{D1203622-E9A6-4ABD-B9F3-11C92C8139A3}"/>
    <dgm:cxn modelId="{8C038608-F398-495B-8CDC-14FA3B035481}" type="presOf" srcId="{26DBC089-69BF-416C-AC06-03DA5FB4789A}" destId="{A3F6F542-0D98-466A-935C-F165DB0DEC56}" srcOrd="0" destOrd="0" presId="urn:diagrams.loki3.com/BracketList"/>
    <dgm:cxn modelId="{FDD90D1C-3AC7-40BB-990F-3A2C95A8CD2C}" type="presOf" srcId="{F63A91C0-19DC-4C67-9B78-023DA910A5A2}" destId="{ABAE04B2-C13F-452D-A280-272C571C03B9}" srcOrd="0" destOrd="0" presId="urn:diagrams.loki3.com/BracketList"/>
    <dgm:cxn modelId="{55A2DACE-765D-49FC-8DA8-CA6C4A606FBD}" srcId="{55215F89-4CD0-4FD8-9851-420A7ADA1F5E}" destId="{D1468364-6CFD-4BCB-B050-3E4213A9A2F0}" srcOrd="0" destOrd="0" parTransId="{2C92D28E-DB40-4732-98B0-B522D88A4149}" sibTransId="{03202438-CB8A-499B-968D-3D0121DA7DEB}"/>
    <dgm:cxn modelId="{710CA990-2A84-4B09-9CE8-325927658F0E}" type="presOf" srcId="{55215F89-4CD0-4FD8-9851-420A7ADA1F5E}" destId="{BBDC12DA-BB49-4C2A-8434-B46A409F1FB8}" srcOrd="0" destOrd="0" presId="urn:diagrams.loki3.com/BracketList"/>
    <dgm:cxn modelId="{DBA24AA0-ADCA-431B-A530-7CE8BF0CA982}" srcId="{E7E51BFB-3DF2-4007-A79A-D68A0ECDD69E}" destId="{4A3F05E0-F92B-4ED7-B430-6E741A9314E5}" srcOrd="0" destOrd="0" parTransId="{3A72742B-8780-41D4-9657-34956C53F6B9}" sibTransId="{D8D19F35-A3B4-4FCA-8280-B38D518BA9AB}"/>
    <dgm:cxn modelId="{7E1EDD6F-9CC3-429B-B3AC-CDA493E5FE16}" srcId="{F63A91C0-19DC-4C67-9B78-023DA910A5A2}" destId="{5F229E52-6EFE-4AF3-8DFA-21A17D012B36}" srcOrd="0" destOrd="0" parTransId="{A816AF37-C496-4E37-A5C1-F4AB3F28E3EE}" sibTransId="{D22C4DE5-1275-45CE-BE15-4F422A841A6C}"/>
    <dgm:cxn modelId="{D9C5D9BE-7D96-4653-B544-1F18D75F9867}" type="presOf" srcId="{4A3F05E0-F92B-4ED7-B430-6E741A9314E5}" destId="{1838DF46-6706-47AB-8420-CEC9C1940FAC}" srcOrd="0" destOrd="0" presId="urn:diagrams.loki3.com/BracketList"/>
    <dgm:cxn modelId="{FE9B2422-DAE2-40CD-8AAE-31E298DF88EA}" srcId="{0B7B6F9A-3DA5-4281-90CC-12671EDC007B}" destId="{C7E174F9-B2D8-44EE-BF46-F6D14D72D046}" srcOrd="0" destOrd="0" parTransId="{D35386B6-FD97-432A-BAD6-637082DD9409}" sibTransId="{17F8E687-84F6-46FF-811F-E0AA209B63D2}"/>
    <dgm:cxn modelId="{59C1B6C9-E962-453A-8081-FE7470C4C2C6}" type="presOf" srcId="{C7E174F9-B2D8-44EE-BF46-F6D14D72D046}" destId="{ADA7133D-9989-48BA-89BA-820F6215575C}" srcOrd="0" destOrd="0" presId="urn:diagrams.loki3.com/BracketList"/>
    <dgm:cxn modelId="{F95369FB-72A4-48C4-B119-9957337F21F2}" type="presOf" srcId="{D1468364-6CFD-4BCB-B050-3E4213A9A2F0}" destId="{72BB44BC-70F6-498F-A88E-CD80EA9F9AFF}" srcOrd="0" destOrd="0" presId="urn:diagrams.loki3.com/BracketList"/>
    <dgm:cxn modelId="{3377758A-EE00-429B-86D2-39A0E2C2541A}" type="presOf" srcId="{5F229E52-6EFE-4AF3-8DFA-21A17D012B36}" destId="{F62BB057-4DE5-483A-9708-BAB812960675}" srcOrd="0" destOrd="0" presId="urn:diagrams.loki3.com/BracketList"/>
    <dgm:cxn modelId="{65E29777-AA16-4AC9-B391-86D080F79D94}" type="presOf" srcId="{E7E51BFB-3DF2-4007-A79A-D68A0ECDD69E}" destId="{459D48C8-41D9-483A-8AB0-E5707978F08C}" srcOrd="0" destOrd="0" presId="urn:diagrams.loki3.com/BracketList"/>
    <dgm:cxn modelId="{8F95E9A6-8ADE-4F78-9369-E0F1351005D6}" srcId="{26DBC089-69BF-416C-AC06-03DA5FB4789A}" destId="{3EE9E1CB-3130-4090-8F24-0AE101C15BC1}" srcOrd="0" destOrd="0" parTransId="{C49A15CB-979C-417B-B440-1F9B4C5275FE}" sibTransId="{FD679B67-9BD8-4288-A634-7D1347D8F061}"/>
    <dgm:cxn modelId="{2FEFA69A-B6B6-46B7-B9C5-F8405CAFD5F2}" type="presOf" srcId="{4AD3D8CE-9E93-472F-B0CB-FD3E6329E423}" destId="{4CB64CCC-BC9C-4B90-A692-CCC5697349CA}" srcOrd="0" destOrd="1" presId="urn:diagrams.loki3.com/BracketList"/>
    <dgm:cxn modelId="{E23CA31F-D05D-4E2A-A530-7536D4E4A52B}" type="presOf" srcId="{71C10655-ECB7-4757-898B-D9086E917040}" destId="{7F92C75D-9804-458B-8646-AE52E57629CE}" srcOrd="0" destOrd="0" presId="urn:diagrams.loki3.com/BracketList"/>
    <dgm:cxn modelId="{A48B4ADF-0EE6-4CD6-AEAB-01146EAA2EF6}" type="presOf" srcId="{0B7B6F9A-3DA5-4281-90CC-12671EDC007B}" destId="{91B73D6C-C041-49E6-8904-055A2837D771}" srcOrd="0" destOrd="0" presId="urn:diagrams.loki3.com/BracketList"/>
    <dgm:cxn modelId="{D223CCA5-57B0-4813-BCC1-DB6452F021B6}" type="presOf" srcId="{3EE9E1CB-3130-4090-8F24-0AE101C15BC1}" destId="{4CB64CCC-BC9C-4B90-A692-CCC5697349CA}" srcOrd="0" destOrd="0" presId="urn:diagrams.loki3.com/BracketList"/>
    <dgm:cxn modelId="{7F255459-E7A8-4D46-A292-CD3DDB106701}" srcId="{26DBC089-69BF-416C-AC06-03DA5FB4789A}" destId="{4AD3D8CE-9E93-472F-B0CB-FD3E6329E423}" srcOrd="1" destOrd="0" parTransId="{70069336-C677-407D-AE9C-ED3EA2CB9645}" sibTransId="{BFAF521D-5A81-4003-9519-463C01D563B7}"/>
    <dgm:cxn modelId="{127289FE-9C4A-4AEB-AD17-6641B4558327}" type="presOf" srcId="{12F5650D-0814-4F16-832E-5B31D4A6D9C5}" destId="{F62BB057-4DE5-483A-9708-BAB812960675}" srcOrd="0" destOrd="1" presId="urn:diagrams.loki3.com/BracketList"/>
    <dgm:cxn modelId="{F26E33E9-5D88-44B3-B01D-4DEF19DB5F8B}" srcId="{71C10655-ECB7-4757-898B-D9086E917040}" destId="{26DBC089-69BF-416C-AC06-03DA5FB4789A}" srcOrd="3" destOrd="0" parTransId="{ADF84000-E8EC-4181-A249-B96E19F8E15A}" sibTransId="{0589626C-3AF4-4EC0-B2CF-A23480DAD58E}"/>
    <dgm:cxn modelId="{BCDA8986-C4DB-4899-9915-0F1D3A2B7606}" type="presParOf" srcId="{7F92C75D-9804-458B-8646-AE52E57629CE}" destId="{785058CE-E4A8-4BED-833B-1A0C07E8CEBA}" srcOrd="0" destOrd="0" presId="urn:diagrams.loki3.com/BracketList"/>
    <dgm:cxn modelId="{F4D6E68A-6696-48D1-8A30-61717B9D74DE}" type="presParOf" srcId="{785058CE-E4A8-4BED-833B-1A0C07E8CEBA}" destId="{BBDC12DA-BB49-4C2A-8434-B46A409F1FB8}" srcOrd="0" destOrd="0" presId="urn:diagrams.loki3.com/BracketList"/>
    <dgm:cxn modelId="{EEFD583C-184E-406E-A248-B6AB7DF38FB3}" type="presParOf" srcId="{785058CE-E4A8-4BED-833B-1A0C07E8CEBA}" destId="{24BE5039-6DF7-4D4E-AC1B-CD8A0D4ED777}" srcOrd="1" destOrd="0" presId="urn:diagrams.loki3.com/BracketList"/>
    <dgm:cxn modelId="{4C63783B-1DAC-4AA4-9D2B-354A0CE2ECB7}" type="presParOf" srcId="{785058CE-E4A8-4BED-833B-1A0C07E8CEBA}" destId="{49B57F27-EB53-438D-A92F-34255B1937E7}" srcOrd="2" destOrd="0" presId="urn:diagrams.loki3.com/BracketList"/>
    <dgm:cxn modelId="{B79FCF5D-1D6E-4EF4-A565-74F4C1F197D8}" type="presParOf" srcId="{785058CE-E4A8-4BED-833B-1A0C07E8CEBA}" destId="{72BB44BC-70F6-498F-A88E-CD80EA9F9AFF}" srcOrd="3" destOrd="0" presId="urn:diagrams.loki3.com/BracketList"/>
    <dgm:cxn modelId="{14336E64-885F-43BA-B6EF-7A0EA1998DB4}" type="presParOf" srcId="{7F92C75D-9804-458B-8646-AE52E57629CE}" destId="{BFD6765F-C943-4AE5-8EE0-8DACEDA2D211}" srcOrd="1" destOrd="0" presId="urn:diagrams.loki3.com/BracketList"/>
    <dgm:cxn modelId="{63B35C78-0B33-47F9-9DE5-3E1C81E6F7DC}" type="presParOf" srcId="{7F92C75D-9804-458B-8646-AE52E57629CE}" destId="{DEC02F88-FAB2-40C2-94F0-47F31E651DF2}" srcOrd="2" destOrd="0" presId="urn:diagrams.loki3.com/BracketList"/>
    <dgm:cxn modelId="{B5DEA32F-3440-481A-BA22-9349BC02B019}" type="presParOf" srcId="{DEC02F88-FAB2-40C2-94F0-47F31E651DF2}" destId="{459D48C8-41D9-483A-8AB0-E5707978F08C}" srcOrd="0" destOrd="0" presId="urn:diagrams.loki3.com/BracketList"/>
    <dgm:cxn modelId="{DE71E7E7-362A-46FB-A323-3E0CBDA48C7E}" type="presParOf" srcId="{DEC02F88-FAB2-40C2-94F0-47F31E651DF2}" destId="{448B2236-33D0-45C1-B198-567085256F31}" srcOrd="1" destOrd="0" presId="urn:diagrams.loki3.com/BracketList"/>
    <dgm:cxn modelId="{C7EC7CB7-3F48-4A0A-8F76-243BF2803FCC}" type="presParOf" srcId="{DEC02F88-FAB2-40C2-94F0-47F31E651DF2}" destId="{ED4AA875-CC58-4B2A-84D0-DD23623DB9AF}" srcOrd="2" destOrd="0" presId="urn:diagrams.loki3.com/BracketList"/>
    <dgm:cxn modelId="{BF7A84B3-2FC5-46BA-8D7A-BDE85627D004}" type="presParOf" srcId="{DEC02F88-FAB2-40C2-94F0-47F31E651DF2}" destId="{1838DF46-6706-47AB-8420-CEC9C1940FAC}" srcOrd="3" destOrd="0" presId="urn:diagrams.loki3.com/BracketList"/>
    <dgm:cxn modelId="{ECC4CED6-18F4-4CE5-97F8-CF67767A9981}" type="presParOf" srcId="{7F92C75D-9804-458B-8646-AE52E57629CE}" destId="{FEC62864-AD5A-44F9-9177-8ACA67E10B3D}" srcOrd="3" destOrd="0" presId="urn:diagrams.loki3.com/BracketList"/>
    <dgm:cxn modelId="{5A85C848-78B1-4990-A492-DE1AE9B81038}" type="presParOf" srcId="{7F92C75D-9804-458B-8646-AE52E57629CE}" destId="{A326E6CA-E239-430D-8C7C-72027164AC10}" srcOrd="4" destOrd="0" presId="urn:diagrams.loki3.com/BracketList"/>
    <dgm:cxn modelId="{CCCB261E-D544-43E6-829D-B3575932CB43}" type="presParOf" srcId="{A326E6CA-E239-430D-8C7C-72027164AC10}" destId="{ABAE04B2-C13F-452D-A280-272C571C03B9}" srcOrd="0" destOrd="0" presId="urn:diagrams.loki3.com/BracketList"/>
    <dgm:cxn modelId="{E555BA61-26BE-4DA6-AABB-C405BB242342}" type="presParOf" srcId="{A326E6CA-E239-430D-8C7C-72027164AC10}" destId="{F8A79079-9C66-493B-92E3-0908342032B9}" srcOrd="1" destOrd="0" presId="urn:diagrams.loki3.com/BracketList"/>
    <dgm:cxn modelId="{AB388D38-9204-4DA8-A068-54BD02834A9E}" type="presParOf" srcId="{A326E6CA-E239-430D-8C7C-72027164AC10}" destId="{5F53095C-5101-4438-87ED-0A7000E4AFF7}" srcOrd="2" destOrd="0" presId="urn:diagrams.loki3.com/BracketList"/>
    <dgm:cxn modelId="{0D56797C-56D9-4649-B5E9-6874D59C4F6E}" type="presParOf" srcId="{A326E6CA-E239-430D-8C7C-72027164AC10}" destId="{F62BB057-4DE5-483A-9708-BAB812960675}" srcOrd="3" destOrd="0" presId="urn:diagrams.loki3.com/BracketList"/>
    <dgm:cxn modelId="{7E654DEB-27BD-4CFE-95C0-843F55888052}" type="presParOf" srcId="{7F92C75D-9804-458B-8646-AE52E57629CE}" destId="{9EC9362C-3648-425D-B123-4C13B9962A51}" srcOrd="5" destOrd="0" presId="urn:diagrams.loki3.com/BracketList"/>
    <dgm:cxn modelId="{3D5E0E66-FB5F-4E0E-882A-3E89156D2D1E}" type="presParOf" srcId="{7F92C75D-9804-458B-8646-AE52E57629CE}" destId="{04A4E196-EC0A-4293-97D9-1B8DAC100E62}" srcOrd="6" destOrd="0" presId="urn:diagrams.loki3.com/BracketList"/>
    <dgm:cxn modelId="{0EEDDE22-2B79-4101-99D7-1EE3A8F732E8}" type="presParOf" srcId="{04A4E196-EC0A-4293-97D9-1B8DAC100E62}" destId="{A3F6F542-0D98-466A-935C-F165DB0DEC56}" srcOrd="0" destOrd="0" presId="urn:diagrams.loki3.com/BracketList"/>
    <dgm:cxn modelId="{F8EE5CBE-5C28-4205-A870-94880D749D97}" type="presParOf" srcId="{04A4E196-EC0A-4293-97D9-1B8DAC100E62}" destId="{FB67DE4A-0ECA-4C19-87AE-E5CB117CE977}" srcOrd="1" destOrd="0" presId="urn:diagrams.loki3.com/BracketList"/>
    <dgm:cxn modelId="{B31A6986-6890-4D51-BBDE-7E38A7BC6F9F}" type="presParOf" srcId="{04A4E196-EC0A-4293-97D9-1B8DAC100E62}" destId="{A68711D7-3638-4176-A609-417D21873C1E}" srcOrd="2" destOrd="0" presId="urn:diagrams.loki3.com/BracketList"/>
    <dgm:cxn modelId="{8596CF9D-6621-4FE6-8156-D269693A7F6D}" type="presParOf" srcId="{04A4E196-EC0A-4293-97D9-1B8DAC100E62}" destId="{4CB64CCC-BC9C-4B90-A692-CCC5697349CA}" srcOrd="3" destOrd="0" presId="urn:diagrams.loki3.com/BracketList"/>
    <dgm:cxn modelId="{C055C5B3-B533-48B8-805A-D8C17AB9C3BE}" type="presParOf" srcId="{7F92C75D-9804-458B-8646-AE52E57629CE}" destId="{D9202069-ABF1-4859-A063-A304E776DCBC}" srcOrd="7" destOrd="0" presId="urn:diagrams.loki3.com/BracketList"/>
    <dgm:cxn modelId="{0C55F595-C3A8-4EFA-B1FD-67739974EEA6}" type="presParOf" srcId="{7F92C75D-9804-458B-8646-AE52E57629CE}" destId="{7102463D-E6CF-49E7-AEDF-DB04BE09F6D3}" srcOrd="8" destOrd="0" presId="urn:diagrams.loki3.com/BracketList"/>
    <dgm:cxn modelId="{F4902A02-D731-44BE-ADFB-E52C396728E0}" type="presParOf" srcId="{7102463D-E6CF-49E7-AEDF-DB04BE09F6D3}" destId="{91B73D6C-C041-49E6-8904-055A2837D771}" srcOrd="0" destOrd="0" presId="urn:diagrams.loki3.com/BracketList"/>
    <dgm:cxn modelId="{3DC72FA4-F4C2-42E7-9B7F-5E5D9F77FE7F}" type="presParOf" srcId="{7102463D-E6CF-49E7-AEDF-DB04BE09F6D3}" destId="{C7411546-A55D-42D7-9561-F10014141D28}" srcOrd="1" destOrd="0" presId="urn:diagrams.loki3.com/BracketList"/>
    <dgm:cxn modelId="{A7666CEB-AB76-41E3-8329-CB15382A4520}" type="presParOf" srcId="{7102463D-E6CF-49E7-AEDF-DB04BE09F6D3}" destId="{37F18ECA-33AA-4E5C-A3B2-DF8F3660DA14}" srcOrd="2" destOrd="0" presId="urn:diagrams.loki3.com/BracketList"/>
    <dgm:cxn modelId="{C4BFD488-65CA-4508-A321-209DE72A461C}" type="presParOf" srcId="{7102463D-E6CF-49E7-AEDF-DB04BE09F6D3}" destId="{ADA7133D-9989-48BA-89BA-820F6215575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37E83-2150-48C1-9D06-3C62A95468E1}">
      <dsp:nvSpPr>
        <dsp:cNvPr id="0" name=""/>
        <dsp:cNvSpPr/>
      </dsp:nvSpPr>
      <dsp:spPr>
        <a:xfrm>
          <a:off x="180151" y="2930"/>
          <a:ext cx="3168163" cy="23649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По-висока производителност на ресурсите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Нови бизнес модели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Свързаност в икономиката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България допринася за доставките на критични суровини</a:t>
          </a:r>
          <a:endParaRPr lang="en-US" sz="1600" kern="1200" dirty="0"/>
        </a:p>
      </dsp:txBody>
      <dsp:txXfrm>
        <a:off x="235565" y="58344"/>
        <a:ext cx="3057335" cy="2309553"/>
      </dsp:txXfrm>
    </dsp:sp>
    <dsp:sp modelId="{B8262BE7-113F-4CD0-98DB-D253AED6D182}">
      <dsp:nvSpPr>
        <dsp:cNvPr id="0" name=""/>
        <dsp:cNvSpPr/>
      </dsp:nvSpPr>
      <dsp:spPr>
        <a:xfrm>
          <a:off x="172800" y="2356671"/>
          <a:ext cx="3168163" cy="1016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/>
            <a:t>Зелена и конкурентоспособна икономика</a:t>
          </a:r>
          <a:endParaRPr lang="en-US" sz="1700" b="1" kern="1200" dirty="0"/>
        </a:p>
      </dsp:txBody>
      <dsp:txXfrm>
        <a:off x="172800" y="2356671"/>
        <a:ext cx="2231101" cy="1016935"/>
      </dsp:txXfrm>
    </dsp:sp>
    <dsp:sp modelId="{BCE8910B-C136-4285-8080-7966183BB125}">
      <dsp:nvSpPr>
        <dsp:cNvPr id="0" name=""/>
        <dsp:cNvSpPr/>
      </dsp:nvSpPr>
      <dsp:spPr>
        <a:xfrm>
          <a:off x="2487368" y="2522631"/>
          <a:ext cx="1108857" cy="11088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A227FD-99D7-4C08-AAFA-9AC20738065F}">
      <dsp:nvSpPr>
        <dsp:cNvPr id="0" name=""/>
        <dsp:cNvSpPr/>
      </dsp:nvSpPr>
      <dsp:spPr>
        <a:xfrm>
          <a:off x="3884444" y="2930"/>
          <a:ext cx="3168163" cy="23649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По-малко отпадъци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Повече възможности за устойчива употреба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Повече рециклирани отпадъци, по-качествени суровини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Без депонирани отпадъци</a:t>
          </a:r>
          <a:endParaRPr lang="bg-BG" sz="1600" kern="1200" dirty="0"/>
        </a:p>
      </dsp:txBody>
      <dsp:txXfrm>
        <a:off x="3939858" y="58344"/>
        <a:ext cx="3057335" cy="2309553"/>
      </dsp:txXfrm>
    </dsp:sp>
    <dsp:sp modelId="{C5162F83-7BC2-4CCA-B2F4-D09D10981C06}">
      <dsp:nvSpPr>
        <dsp:cNvPr id="0" name=""/>
        <dsp:cNvSpPr/>
      </dsp:nvSpPr>
      <dsp:spPr>
        <a:xfrm>
          <a:off x="3884444" y="2367897"/>
          <a:ext cx="3168163" cy="1016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/>
            <a:t>По-малко отпадъци, повече ресурси</a:t>
          </a:r>
          <a:endParaRPr lang="en-US" sz="1700" b="1" kern="1200" dirty="0"/>
        </a:p>
      </dsp:txBody>
      <dsp:txXfrm>
        <a:off x="3884444" y="2367897"/>
        <a:ext cx="2231101" cy="1016935"/>
      </dsp:txXfrm>
    </dsp:sp>
    <dsp:sp modelId="{0B12BA48-FE9C-413B-8D26-509D777D5273}">
      <dsp:nvSpPr>
        <dsp:cNvPr id="0" name=""/>
        <dsp:cNvSpPr/>
      </dsp:nvSpPr>
      <dsp:spPr>
        <a:xfrm>
          <a:off x="6205167" y="2529428"/>
          <a:ext cx="1108857" cy="11088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567E3D-E606-4231-B46D-2515619943B3}">
      <dsp:nvSpPr>
        <dsp:cNvPr id="0" name=""/>
        <dsp:cNvSpPr/>
      </dsp:nvSpPr>
      <dsp:spPr>
        <a:xfrm>
          <a:off x="7588737" y="2930"/>
          <a:ext cx="3168163" cy="23649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По </a:t>
          </a:r>
          <a:r>
            <a:rPr lang="en-US" sz="1600" kern="1200" dirty="0" smtClean="0"/>
            <a:t>-</a:t>
          </a:r>
          <a:r>
            <a:rPr lang="bg-BG" sz="1600" kern="1200" dirty="0" smtClean="0"/>
            <a:t> добре информирани потребители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Устойчиви модели на поведение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Социална зелена икономика</a:t>
          </a:r>
          <a:endParaRPr lang="bg-BG" sz="1600" kern="1200" dirty="0"/>
        </a:p>
      </dsp:txBody>
      <dsp:txXfrm>
        <a:off x="7644151" y="58344"/>
        <a:ext cx="3057335" cy="2309553"/>
      </dsp:txXfrm>
    </dsp:sp>
    <dsp:sp modelId="{B0B4732D-D317-4F86-8979-C67EA5FA1457}">
      <dsp:nvSpPr>
        <dsp:cNvPr id="0" name=""/>
        <dsp:cNvSpPr/>
      </dsp:nvSpPr>
      <dsp:spPr>
        <a:xfrm>
          <a:off x="7588737" y="2367897"/>
          <a:ext cx="3168163" cy="1016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/>
            <a:t>Икономика в полза на потребителите</a:t>
          </a:r>
          <a:endParaRPr lang="en-US" sz="1700" b="1" kern="1200" dirty="0"/>
        </a:p>
      </dsp:txBody>
      <dsp:txXfrm>
        <a:off x="7588737" y="2367897"/>
        <a:ext cx="2231101" cy="1016935"/>
      </dsp:txXfrm>
    </dsp:sp>
    <dsp:sp modelId="{E7A4EB4D-0C32-41C1-AF8F-488E0FD69C1E}">
      <dsp:nvSpPr>
        <dsp:cNvPr id="0" name=""/>
        <dsp:cNvSpPr/>
      </dsp:nvSpPr>
      <dsp:spPr>
        <a:xfrm>
          <a:off x="9909460" y="2529428"/>
          <a:ext cx="1108857" cy="11088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C12DA-BB49-4C2A-8434-B46A409F1FB8}">
      <dsp:nvSpPr>
        <dsp:cNvPr id="0" name=""/>
        <dsp:cNvSpPr/>
      </dsp:nvSpPr>
      <dsp:spPr>
        <a:xfrm>
          <a:off x="0" y="386798"/>
          <a:ext cx="2625111" cy="306281"/>
        </a:xfrm>
        <a:prstGeom prst="rect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1. Пластмаси</a:t>
          </a:r>
          <a:endParaRPr lang="en-US" sz="1600" kern="1200" dirty="0"/>
        </a:p>
      </dsp:txBody>
      <dsp:txXfrm>
        <a:off x="0" y="386798"/>
        <a:ext cx="2625111" cy="306281"/>
      </dsp:txXfrm>
    </dsp:sp>
    <dsp:sp modelId="{24BE5039-6DF7-4D4E-AC1B-CD8A0D4ED777}">
      <dsp:nvSpPr>
        <dsp:cNvPr id="0" name=""/>
        <dsp:cNvSpPr/>
      </dsp:nvSpPr>
      <dsp:spPr>
        <a:xfrm>
          <a:off x="2768363" y="220863"/>
          <a:ext cx="525022" cy="640296"/>
        </a:xfrm>
        <a:prstGeom prst="rightArrow">
          <a:avLst/>
        </a:prstGeom>
        <a:noFill/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B44BC-70F6-498F-A88E-CD80EA9F9AFF}">
      <dsp:nvSpPr>
        <dsp:cNvPr id="0" name=""/>
        <dsp:cNvSpPr/>
      </dsp:nvSpPr>
      <dsp:spPr>
        <a:xfrm>
          <a:off x="3360143" y="157087"/>
          <a:ext cx="7140303" cy="76570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rnd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200" kern="1200" dirty="0" smtClean="0"/>
            <a:t>Необходими допълнителни усилия за намаляване на количествата образувани пластмасови отпадъци, подобряване на разделното събиране в домакинствата намаляване на нежеланите примеси в произвежданите и предлагани на пазара пластмасови изделия </a:t>
          </a:r>
          <a:endParaRPr lang="en-US" sz="1200" kern="1200" dirty="0"/>
        </a:p>
      </dsp:txBody>
      <dsp:txXfrm>
        <a:off x="3360143" y="157087"/>
        <a:ext cx="7140303" cy="765703"/>
      </dsp:txXfrm>
    </dsp:sp>
    <dsp:sp modelId="{459D48C8-41D9-483A-8AB0-E5707978F08C}">
      <dsp:nvSpPr>
        <dsp:cNvPr id="0" name=""/>
        <dsp:cNvSpPr/>
      </dsp:nvSpPr>
      <dsp:spPr>
        <a:xfrm>
          <a:off x="0" y="962390"/>
          <a:ext cx="2625111" cy="762300"/>
        </a:xfrm>
        <a:prstGeom prst="rect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0" kern="1200" dirty="0" smtClean="0"/>
            <a:t>2. Отпадъци от строителство и разрушаване</a:t>
          </a:r>
          <a:endParaRPr lang="en-US" sz="1600" b="0" kern="1200" dirty="0"/>
        </a:p>
      </dsp:txBody>
      <dsp:txXfrm>
        <a:off x="0" y="962390"/>
        <a:ext cx="2625111" cy="762300"/>
      </dsp:txXfrm>
    </dsp:sp>
    <dsp:sp modelId="{448B2236-33D0-45C1-B198-567085256F31}">
      <dsp:nvSpPr>
        <dsp:cNvPr id="0" name=""/>
        <dsp:cNvSpPr/>
      </dsp:nvSpPr>
      <dsp:spPr>
        <a:xfrm>
          <a:off x="2727306" y="972971"/>
          <a:ext cx="525022" cy="762300"/>
        </a:xfrm>
        <a:prstGeom prst="rightArrow">
          <a:avLst/>
        </a:prstGeom>
        <a:noFill/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8DF46-6706-47AB-8420-CEC9C1940FAC}">
      <dsp:nvSpPr>
        <dsp:cNvPr id="0" name=""/>
        <dsp:cNvSpPr/>
      </dsp:nvSpPr>
      <dsp:spPr>
        <a:xfrm>
          <a:off x="3360143" y="962390"/>
          <a:ext cx="7140303" cy="76230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rnd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200" kern="1200" dirty="0" smtClean="0"/>
            <a:t>Необходимост от увеличаване на инфраструктура за рециклиране; строителният сектор да поеме водеща роля при предотвратяването и повторната употреба на строителни отпадъци в партньорство с местните власти</a:t>
          </a:r>
          <a:endParaRPr lang="en-US" sz="1200" kern="1200" dirty="0"/>
        </a:p>
      </dsp:txBody>
      <dsp:txXfrm>
        <a:off x="3360143" y="962390"/>
        <a:ext cx="7140303" cy="762300"/>
      </dsp:txXfrm>
    </dsp:sp>
    <dsp:sp modelId="{ABAE04B2-C13F-452D-A280-272C571C03B9}">
      <dsp:nvSpPr>
        <dsp:cNvPr id="0" name=""/>
        <dsp:cNvSpPr/>
      </dsp:nvSpPr>
      <dsp:spPr>
        <a:xfrm>
          <a:off x="0" y="1863832"/>
          <a:ext cx="2622548" cy="530887"/>
        </a:xfrm>
        <a:prstGeom prst="rect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0" kern="1200" dirty="0" smtClean="0"/>
            <a:t>3. Хранителни отпадъци </a:t>
          </a:r>
          <a:endParaRPr lang="en-US" sz="1600" kern="1200" dirty="0"/>
        </a:p>
      </dsp:txBody>
      <dsp:txXfrm>
        <a:off x="0" y="1863832"/>
        <a:ext cx="2622548" cy="530887"/>
      </dsp:txXfrm>
    </dsp:sp>
    <dsp:sp modelId="{F8A79079-9C66-493B-92E3-0908342032B9}">
      <dsp:nvSpPr>
        <dsp:cNvPr id="0" name=""/>
        <dsp:cNvSpPr/>
      </dsp:nvSpPr>
      <dsp:spPr>
        <a:xfrm>
          <a:off x="2722977" y="1784233"/>
          <a:ext cx="524509" cy="729970"/>
        </a:xfrm>
        <a:prstGeom prst="rightArrow">
          <a:avLst/>
        </a:prstGeom>
        <a:noFill/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BB057-4DE5-483A-9708-BAB812960675}">
      <dsp:nvSpPr>
        <dsp:cNvPr id="0" name=""/>
        <dsp:cNvSpPr/>
      </dsp:nvSpPr>
      <dsp:spPr>
        <a:xfrm>
          <a:off x="3356861" y="1772466"/>
          <a:ext cx="7133331" cy="71361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rnd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000" kern="1200" dirty="0" smtClean="0"/>
            <a:t>Подобрение в производствените процеси и общото им управление може да доведе до повишена ресурсна ефективност и значително намаляване на въглеродните емисии</a:t>
          </a:r>
          <a:endParaRPr lang="en-US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000" kern="1200" dirty="0" smtClean="0"/>
            <a:t>Задължително разделно събиране на био-отпадъци от домакинствата ще позволи оползотворяването на около 200 хил. тона хранителни отпадъци</a:t>
          </a:r>
          <a:endParaRPr lang="en-US" sz="1000" b="0" kern="1200" dirty="0"/>
        </a:p>
      </dsp:txBody>
      <dsp:txXfrm>
        <a:off x="3356861" y="1772466"/>
        <a:ext cx="7133331" cy="713618"/>
      </dsp:txXfrm>
    </dsp:sp>
    <dsp:sp modelId="{A3F6F542-0D98-466A-935C-F165DB0DEC56}">
      <dsp:nvSpPr>
        <dsp:cNvPr id="0" name=""/>
        <dsp:cNvSpPr/>
      </dsp:nvSpPr>
      <dsp:spPr>
        <a:xfrm>
          <a:off x="0" y="2633402"/>
          <a:ext cx="2614857" cy="530887"/>
        </a:xfrm>
        <a:prstGeom prst="rect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0" kern="1200" dirty="0" smtClean="0"/>
            <a:t>4. Биомаса и продукти на биологична основа</a:t>
          </a:r>
          <a:endParaRPr lang="en-US" sz="1600" kern="1200" dirty="0"/>
        </a:p>
      </dsp:txBody>
      <dsp:txXfrm>
        <a:off x="0" y="2633402"/>
        <a:ext cx="2614857" cy="530887"/>
      </dsp:txXfrm>
    </dsp:sp>
    <dsp:sp modelId="{FB67DE4A-0ECA-4C19-87AE-E5CB117CE977}">
      <dsp:nvSpPr>
        <dsp:cNvPr id="0" name=""/>
        <dsp:cNvSpPr/>
      </dsp:nvSpPr>
      <dsp:spPr>
        <a:xfrm>
          <a:off x="2715872" y="2594003"/>
          <a:ext cx="568543" cy="610357"/>
        </a:xfrm>
        <a:prstGeom prst="rightArrow">
          <a:avLst/>
        </a:prstGeom>
        <a:noFill/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4CCC-BC9C-4B90-A692-CCC5697349CA}">
      <dsp:nvSpPr>
        <dsp:cNvPr id="0" name=""/>
        <dsp:cNvSpPr/>
      </dsp:nvSpPr>
      <dsp:spPr>
        <a:xfrm>
          <a:off x="3392589" y="2540868"/>
          <a:ext cx="7097973" cy="72997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rnd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000" kern="1200" dirty="0" smtClean="0"/>
            <a:t>Приоритет следва да бъде преработка на отпадната дървесина, а не нейното енергийно оползотворяване.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000" kern="1200" dirty="0" smtClean="0"/>
            <a:t>Налице е много голям неизползван потенциал в оползотворяването на твърди селскостопански отпадъци. Неоползотворяването на голяма част от тях представлява загуба на ресурс. </a:t>
          </a:r>
          <a:endParaRPr lang="en-US" sz="1000" kern="1200" dirty="0"/>
        </a:p>
      </dsp:txBody>
      <dsp:txXfrm>
        <a:off x="3392589" y="2540868"/>
        <a:ext cx="7097973" cy="729970"/>
      </dsp:txXfrm>
    </dsp:sp>
    <dsp:sp modelId="{91B73D6C-C041-49E6-8904-055A2837D771}">
      <dsp:nvSpPr>
        <dsp:cNvPr id="0" name=""/>
        <dsp:cNvSpPr/>
      </dsp:nvSpPr>
      <dsp:spPr>
        <a:xfrm>
          <a:off x="0" y="3427858"/>
          <a:ext cx="2622548" cy="306281"/>
        </a:xfrm>
        <a:prstGeom prst="rect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5. Основни суровини</a:t>
          </a:r>
          <a:endParaRPr lang="en-US" sz="1600" kern="1200" dirty="0"/>
        </a:p>
      </dsp:txBody>
      <dsp:txXfrm>
        <a:off x="0" y="3427858"/>
        <a:ext cx="2622548" cy="306281"/>
      </dsp:txXfrm>
    </dsp:sp>
    <dsp:sp modelId="{C7411546-A55D-42D7-9561-F10014141D28}">
      <dsp:nvSpPr>
        <dsp:cNvPr id="0" name=""/>
        <dsp:cNvSpPr/>
      </dsp:nvSpPr>
      <dsp:spPr>
        <a:xfrm>
          <a:off x="2703775" y="3355630"/>
          <a:ext cx="524509" cy="453434"/>
        </a:xfrm>
        <a:prstGeom prst="rightArrow">
          <a:avLst/>
        </a:prstGeom>
        <a:noFill/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7133D-9989-48BA-89BA-820F6215575C}">
      <dsp:nvSpPr>
        <dsp:cNvPr id="0" name=""/>
        <dsp:cNvSpPr/>
      </dsp:nvSpPr>
      <dsp:spPr>
        <a:xfrm>
          <a:off x="3356861" y="3303431"/>
          <a:ext cx="7133331" cy="55513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rnd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000" kern="1200" dirty="0" smtClean="0"/>
            <a:t>Проучване на потенциала за добив на суровини от критично значение при експлоатацията на съществуващи находища и при бъдещи проучвателни дейности може да доведе до значителни икономически ползи. </a:t>
          </a:r>
          <a:endParaRPr lang="en-US" sz="1000" kern="1200" dirty="0"/>
        </a:p>
      </dsp:txBody>
      <dsp:txXfrm>
        <a:off x="3356861" y="3303431"/>
        <a:ext cx="7133331" cy="55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68A72-80A5-48E3-A7DC-27C77B630E92}" type="datetimeFigureOut">
              <a:rPr lang="bg-BG" smtClean="0"/>
              <a:t>15.10.2024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A24C2-35E9-4741-BA44-3D702447839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439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84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64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267D16-DA1D-D441-AF76-F53E4EC0E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0"/>
            <a:ext cx="12192000" cy="6855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5200" y="1884784"/>
            <a:ext cx="8892074" cy="2892597"/>
          </a:xfrm>
        </p:spPr>
        <p:txBody>
          <a:bodyPr anchor="t" anchorCtr="0"/>
          <a:lstStyle>
            <a:lvl1pPr>
              <a:defRPr sz="5500" baseline="0">
                <a:latin typeface="Gilroy" pitchFamily="2" charset="77"/>
              </a:defRPr>
            </a:lvl1pPr>
          </a:lstStyle>
          <a:p>
            <a:r>
              <a:rPr lang="en-GB" dirty="0"/>
              <a:t>Smart cities and circular</a:t>
            </a:r>
            <a:br>
              <a:rPr lang="en-GB" dirty="0"/>
            </a:br>
            <a:r>
              <a:rPr lang="en-GB" dirty="0"/>
              <a:t>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200" y="4777380"/>
            <a:ext cx="8189136" cy="861420"/>
          </a:xfrm>
        </p:spPr>
        <p:txBody>
          <a:bodyPr anchor="t"/>
          <a:lstStyle>
            <a:lvl1pPr marL="0" indent="0" algn="l">
              <a:buNone/>
              <a:defRPr cap="all" baseline="0">
                <a:solidFill>
                  <a:schemeClr val="bg1"/>
                </a:solidFill>
                <a:latin typeface="Gilroy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0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0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535" y="2693653"/>
            <a:ext cx="9404723" cy="2139604"/>
          </a:xfrm>
        </p:spPr>
        <p:txBody>
          <a:bodyPr anchor="t" anchorCtr="0"/>
          <a:lstStyle>
            <a:lvl1pPr algn="ctr">
              <a:defRPr sz="55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6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61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524" y="1709057"/>
            <a:ext cx="3401064" cy="14478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187" y="1709057"/>
            <a:ext cx="5721654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524" y="3390537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03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833" y="2180764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1" i="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01472" y="1469572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6880" y="3984172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68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511" y="5360219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7510" y="1716833"/>
            <a:ext cx="8825658" cy="342433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511" y="5926957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65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200" y="1531776"/>
            <a:ext cx="9180192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0400" y="3741576"/>
            <a:ext cx="9180192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641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7" y="1830355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31616" y="4153729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baseline="0" dirty="0">
                <a:solidFill>
                  <a:schemeClr val="tx1"/>
                </a:solidFill>
                <a:latin typeface="Gilroy" pitchFamily="2" charset="77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6170" y="4733212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9511" y="135380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2713A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1706" y="2996342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2713A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339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200" y="3124201"/>
            <a:ext cx="944160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200" y="4777381"/>
            <a:ext cx="9441600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294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3899" y="3069835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93415" y="3755635"/>
            <a:ext cx="2927350" cy="26514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611" y="3069835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14058" y="3755635"/>
            <a:ext cx="2946794" cy="26514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65652" y="3069835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65652" y="3755635"/>
            <a:ext cx="2932113" cy="26514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466371" y="3069835"/>
            <a:ext cx="0" cy="33908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702456" y="3069835"/>
            <a:ext cx="0" cy="339530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9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Gilroy" pitchFamily="2" charset="77"/>
              </a:defRPr>
            </a:lvl1pPr>
            <a:lvl2pPr>
              <a:defRPr baseline="0">
                <a:latin typeface="Gilroy" pitchFamily="2" charset="77"/>
              </a:defRPr>
            </a:lvl2pPr>
            <a:lvl3pPr>
              <a:defRPr baseline="0">
                <a:latin typeface="Gilroy" pitchFamily="2" charset="77"/>
              </a:defRPr>
            </a:lvl3pPr>
            <a:lvl4pPr>
              <a:defRPr baseline="0">
                <a:latin typeface="Gilroy" pitchFamily="2" charset="77"/>
              </a:defRPr>
            </a:lvl4pPr>
            <a:lvl5pPr>
              <a:defRPr baseline="0">
                <a:latin typeface="Gilroy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02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3899" y="5037957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73899" y="2996808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3899" y="5614219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811" y="5037957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10810" y="2996808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09458" y="5614218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46136" y="5037957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46135" y="2996808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46011" y="5614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37342" y="2996808"/>
            <a:ext cx="0" cy="341643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8F4888-D8C6-5742-A0AD-0F24D45F9CD8}"/>
              </a:ext>
            </a:extLst>
          </p:cNvPr>
          <p:cNvCxnSpPr>
            <a:cxnSpLocks/>
          </p:cNvCxnSpPr>
          <p:nvPr userDrawn="1"/>
        </p:nvCxnSpPr>
        <p:spPr>
          <a:xfrm>
            <a:off x="7688542" y="2996808"/>
            <a:ext cx="0" cy="341643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86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965904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026180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3689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69054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313092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22506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49905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94707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2152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200" y="2861733"/>
            <a:ext cx="9157762" cy="1915647"/>
          </a:xfrm>
        </p:spPr>
        <p:txBody>
          <a:bodyPr anchor="b"/>
          <a:lstStyle>
            <a:lvl1pPr algn="l">
              <a:defRPr sz="4000" b="1" i="0" cap="none" baseline="0">
                <a:latin typeface="Gilroy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200" y="4777381"/>
            <a:ext cx="9157762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55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434879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90769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7313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125741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8965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615920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948758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471439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6303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CA09B-6189-7C4B-86E8-5873FFA79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579" y="541953"/>
            <a:ext cx="2931756" cy="9144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364CE2-24D4-1244-8098-B149D684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00" y="2861733"/>
            <a:ext cx="9157762" cy="1915647"/>
          </a:xfrm>
        </p:spPr>
        <p:txBody>
          <a:bodyPr anchor="b"/>
          <a:lstStyle>
            <a:lvl1pPr algn="l">
              <a:defRPr sz="4000" b="1" i="0" cap="none" baseline="0">
                <a:latin typeface="Gilroy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E91FD0-DF7B-5E44-B4CD-600A6880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200" y="4777381"/>
            <a:ext cx="9157762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06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CA09B-6189-7C4B-86E8-5873FFA79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579" y="541953"/>
            <a:ext cx="2931756" cy="9144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6E35DC-5DDF-084F-86BB-14E76BCB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00" y="2861733"/>
            <a:ext cx="9157762" cy="1915647"/>
          </a:xfrm>
        </p:spPr>
        <p:txBody>
          <a:bodyPr anchor="b"/>
          <a:lstStyle>
            <a:lvl1pPr algn="l">
              <a:defRPr sz="4000" b="1" i="0" cap="none" baseline="0">
                <a:latin typeface="Gilroy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05F3A71-4E85-E24A-93F0-53F452D73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200" y="4777381"/>
            <a:ext cx="9157762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86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2BE6CB-8CA4-EF4A-B4F8-F97297D67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0" y="543600"/>
            <a:ext cx="2931756" cy="9352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9F3FD3-828C-224C-AF1D-2667A0E4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00" y="2861733"/>
            <a:ext cx="9157762" cy="1915647"/>
          </a:xfrm>
        </p:spPr>
        <p:txBody>
          <a:bodyPr anchor="b"/>
          <a:lstStyle>
            <a:lvl1pPr algn="l">
              <a:defRPr sz="4000" b="1" i="0" cap="none" baseline="0">
                <a:solidFill>
                  <a:schemeClr val="bg2"/>
                </a:solidFill>
                <a:latin typeface="Gilroy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B51F46-2A84-7F43-8C3F-7929B5E18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200" y="4777381"/>
            <a:ext cx="9157762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6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C64F96-9FE4-3147-9726-0CA21FC4D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0"/>
            <a:ext cx="12192000" cy="68559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ABAE79-7C90-6948-91F2-98C6E1DE4D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579" y="543600"/>
            <a:ext cx="2934516" cy="9361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5C12BC-A6C3-CC40-9B20-071BC645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00" y="2861733"/>
            <a:ext cx="9157762" cy="1915647"/>
          </a:xfrm>
        </p:spPr>
        <p:txBody>
          <a:bodyPr anchor="b"/>
          <a:lstStyle>
            <a:lvl1pPr algn="l">
              <a:defRPr sz="4000" b="1" i="0" cap="none" baseline="0">
                <a:solidFill>
                  <a:schemeClr val="accent2"/>
                </a:solidFill>
                <a:latin typeface="Gilroy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0C9484-18CB-4E4D-8A8B-CAC50D4FB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200" y="4777381"/>
            <a:ext cx="9157762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16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1100" y="3061110"/>
            <a:ext cx="4396339" cy="34609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2281" y="3057476"/>
            <a:ext cx="4396341" cy="34646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0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899" y="1456446"/>
            <a:ext cx="9404723" cy="132407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1101" y="3006012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1100" y="3615612"/>
            <a:ext cx="4396339" cy="300912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2283" y="3006012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2283" y="3615612"/>
            <a:ext cx="4396339" cy="300912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C52C9-B396-124A-B535-7C61D0C12776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FEE85-A387-C442-B851-C32F6CA5B82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92579" y="541953"/>
            <a:ext cx="2931756" cy="9144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3899" y="1456446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1100" y="3056646"/>
            <a:ext cx="8946541" cy="352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6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1" i="0" kern="1200" baseline="0">
          <a:solidFill>
            <a:schemeClr val="tx2"/>
          </a:solidFill>
          <a:latin typeface="Gilroy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"/>
        <a:buChar char="●"/>
        <a:defRPr sz="2000" b="0" i="0" kern="1200" baseline="0">
          <a:solidFill>
            <a:schemeClr val="bg1"/>
          </a:solidFill>
          <a:latin typeface="Gilroy" pitchFamily="2" charset="77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"/>
        <a:buChar char="●"/>
        <a:defRPr sz="1800" b="0" i="0" kern="1200" baseline="0">
          <a:solidFill>
            <a:schemeClr val="bg1"/>
          </a:solidFill>
          <a:latin typeface="Gilroy" pitchFamily="2" charset="77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"/>
        <a:buChar char="●"/>
        <a:defRPr sz="1600" b="0" i="0" kern="1200" baseline="0">
          <a:solidFill>
            <a:schemeClr val="bg1"/>
          </a:solidFill>
          <a:latin typeface="Gilroy" pitchFamily="2" charset="77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"/>
        <a:buChar char="●"/>
        <a:defRPr sz="1400" b="0" i="0" kern="1200" baseline="0">
          <a:solidFill>
            <a:schemeClr val="bg1"/>
          </a:solidFill>
          <a:latin typeface="Gilroy" pitchFamily="2" charset="77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"/>
        <a:buChar char="●"/>
        <a:defRPr sz="1400" b="0" i="0" kern="1200" baseline="0">
          <a:solidFill>
            <a:schemeClr val="bg1"/>
          </a:solidFill>
          <a:latin typeface="Gilroy" pitchFamily="2" charset="77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64461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09630">
              <a:buClr>
                <a:srgbClr val="000000"/>
              </a:buClr>
            </a:pPr>
            <a:endParaRPr lang="bg-BG"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0963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60963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502157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016" y="219487"/>
            <a:ext cx="7170686" cy="5020728"/>
          </a:xfrm>
        </p:spPr>
        <p:txBody>
          <a:bodyPr>
            <a:normAutofit/>
          </a:bodyPr>
          <a:lstStyle/>
          <a:p>
            <a:r>
              <a:rPr lang="bg-BG" sz="3200" dirty="0" smtClean="0">
                <a:solidFill>
                  <a:schemeClr val="bg1"/>
                </a:solidFill>
              </a:rPr>
              <a:t>Отпадъците като ресурс</a:t>
            </a:r>
            <a:br>
              <a:rPr lang="bg-BG" sz="3200" dirty="0" smtClean="0">
                <a:solidFill>
                  <a:schemeClr val="bg1"/>
                </a:solidFill>
              </a:rPr>
            </a:br>
            <a:r>
              <a:rPr lang="bg-BG" sz="3200" dirty="0" smtClean="0">
                <a:solidFill>
                  <a:schemeClr val="bg1"/>
                </a:solidFill>
              </a:rPr>
              <a:t>Стратегията за кръгова икономика и Националния план за управление на отпадъците - план за действие и бизнес възможности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2608" y="5240215"/>
            <a:ext cx="6414723" cy="1220345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m</a:t>
            </a:r>
            <a:r>
              <a:rPr lang="ru-RU" dirty="0" smtClean="0">
                <a:latin typeface="Times New Roman" panose="02020603050405020304" pitchFamily="18" charset="0"/>
              </a:rPr>
              <a:t>инистерство </a:t>
            </a:r>
            <a:r>
              <a:rPr lang="ru-RU" dirty="0">
                <a:latin typeface="Times New Roman" panose="02020603050405020304" pitchFamily="18" charset="0"/>
              </a:rPr>
              <a:t>на околната среда и водите </a:t>
            </a:r>
            <a:endParaRPr 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30" y="385393"/>
            <a:ext cx="3434167" cy="3073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5530286"/>
            <a:ext cx="969391" cy="9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53" y="618517"/>
            <a:ext cx="8137157" cy="471841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bg-BG" dirty="0" smtClean="0">
                <a:solidFill>
                  <a:schemeClr val="bg1"/>
                </a:solidFill>
              </a:rPr>
              <a:t>Благодаря за вниманието 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070" y="369278"/>
            <a:ext cx="11551240" cy="1151974"/>
          </a:xfrm>
        </p:spPr>
        <p:txBody>
          <a:bodyPr/>
          <a:lstStyle/>
          <a:p>
            <a:r>
              <a:rPr lang="bg-BG" sz="3200" dirty="0" smtClean="0">
                <a:solidFill>
                  <a:schemeClr val="tx1"/>
                </a:solidFill>
              </a:rPr>
              <a:t>Национално Законодателство </a:t>
            </a:r>
            <a:endParaRPr lang="bg-BG" sz="32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070" y="1476208"/>
            <a:ext cx="11360252" cy="5298665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tx1"/>
                </a:solidFill>
              </a:rPr>
              <a:t>Закон за управление на отпадъци (ЗУО)</a:t>
            </a:r>
          </a:p>
          <a:p>
            <a:r>
              <a:rPr lang="bg-BG" dirty="0" smtClean="0">
                <a:solidFill>
                  <a:schemeClr val="tx1"/>
                </a:solidFill>
              </a:rPr>
              <a:t>Подзаконова нормативна рамка по прилагането на ЗУО</a:t>
            </a:r>
          </a:p>
          <a:p>
            <a:endParaRPr lang="bg-B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g-B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g-B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Приоритетен ред (йерархия) при управлението на отпадъците: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1. предотвратяване на образуването им;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2. подготовка за повторна употреба;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3. рециклиране;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4. друго оползотворяване, например оползотворяване за получаване на енергия;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5. обезвреждане.</a:t>
            </a:r>
          </a:p>
          <a:p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15" y="3250277"/>
            <a:ext cx="3257901" cy="19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1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166255"/>
            <a:ext cx="11413531" cy="67793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sz="2800" b="1" dirty="0" smtClean="0"/>
              <a:t>Национален </a:t>
            </a:r>
            <a:r>
              <a:rPr lang="ru-RU" sz="2800" b="1" dirty="0"/>
              <a:t>план за управление на </a:t>
            </a:r>
            <a:r>
              <a:rPr lang="ru-RU" sz="2800" b="1" dirty="0" err="1"/>
              <a:t>отпадъците</a:t>
            </a:r>
            <a:r>
              <a:rPr lang="ru-RU" sz="2800" b="1" dirty="0"/>
              <a:t> </a:t>
            </a:r>
            <a:r>
              <a:rPr lang="ru-RU" sz="2800" b="1" dirty="0" smtClean="0"/>
              <a:t>2021-2028 	    </a:t>
            </a:r>
            <a:endParaRPr lang="en-US" sz="2800" b="1" dirty="0" smtClean="0"/>
          </a:p>
          <a:p>
            <a:pPr marL="0" indent="0">
              <a:buNone/>
            </a:pPr>
            <a:r>
              <a:rPr lang="bg-BG" sz="2800" b="1" dirty="0" smtClean="0"/>
              <a:t>								</a:t>
            </a:r>
          </a:p>
          <a:p>
            <a:pPr marL="0" indent="0">
              <a:buNone/>
            </a:pPr>
            <a:r>
              <a:rPr lang="bg-BG" sz="2800" b="1" dirty="0"/>
              <a:t>	</a:t>
            </a:r>
            <a:r>
              <a:rPr lang="bg-BG" sz="2800" b="1" dirty="0" smtClean="0"/>
              <a:t>							т</a:t>
            </a:r>
            <a:r>
              <a:rPr lang="ru-RU" sz="2800" b="1" dirty="0" err="1" smtClean="0"/>
              <a:t>ри</a:t>
            </a:r>
            <a:r>
              <a:rPr lang="ru-RU" sz="2800" b="1" dirty="0" smtClean="0"/>
              <a:t> </a:t>
            </a:r>
            <a:r>
              <a:rPr lang="ru-RU" sz="2800" b="1" dirty="0"/>
              <a:t>основни </a:t>
            </a:r>
            <a:r>
              <a:rPr lang="ru-RU" sz="2800" b="1" dirty="0" smtClean="0"/>
              <a:t>цели:</a:t>
            </a:r>
            <a:endParaRPr lang="en-US" b="1" dirty="0"/>
          </a:p>
          <a:p>
            <a:pPr marL="0" indent="0">
              <a:buNone/>
            </a:pPr>
            <a:endParaRPr lang="ru-RU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 smtClean="0"/>
              <a:t>Намаляване на образуването </a:t>
            </a:r>
            <a:r>
              <a:rPr lang="ru-RU" sz="2000" dirty="0"/>
              <a:t>на </a:t>
            </a:r>
            <a:r>
              <a:rPr lang="ru-RU" sz="2000" dirty="0" smtClean="0"/>
              <a:t>отпадъци </a:t>
            </a:r>
            <a:r>
              <a:rPr lang="ru-RU" sz="2000" dirty="0"/>
              <a:t>и насърчаване на повторното им </a:t>
            </a:r>
            <a:r>
              <a:rPr lang="ru-RU" sz="2000" dirty="0" smtClean="0"/>
              <a:t>използване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Увеличаване на рециклираните и оползотворени </a:t>
            </a:r>
            <a:r>
              <a:rPr lang="ru-RU" sz="2000" dirty="0" smtClean="0"/>
              <a:t>количества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Намаляване на количествата и на риска от депонираните битови </a:t>
            </a:r>
            <a:r>
              <a:rPr lang="ru-RU" sz="2000" dirty="0" smtClean="0"/>
              <a:t>отпадъци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bg-BG" sz="2000" b="1" dirty="0"/>
          </a:p>
          <a:p>
            <a:pPr marL="457200" lvl="1" indent="0">
              <a:buNone/>
            </a:pPr>
            <a:r>
              <a:rPr lang="bg-BG" sz="2000" b="1" dirty="0" smtClean="0"/>
              <a:t>Нови </a:t>
            </a:r>
            <a:r>
              <a:rPr lang="bg-BG" sz="2000" b="1" dirty="0"/>
              <a:t>цели за 2035 г. в Закона за управление на отпадъците – </a:t>
            </a:r>
            <a:r>
              <a:rPr lang="ru-RU" sz="2000" b="1" dirty="0"/>
              <a:t>65 % повторна употреба и рециклиране на битови отпадъци и ограничаване на депонирането до 10%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ru-RU" sz="1600" dirty="0"/>
          </a:p>
          <a:p>
            <a:pPr marL="457200" lvl="1" indent="0">
              <a:buNone/>
            </a:pPr>
            <a:endParaRPr lang="ru-RU" sz="26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29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-335647" y="-7507"/>
            <a:ext cx="12527647" cy="686550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Google Shape;637;p36">
            <a:extLst>
              <a:ext uri="{FF2B5EF4-FFF2-40B4-BE49-F238E27FC236}">
                <a16:creationId xmlns:a16="http://schemas.microsoft.com/office/drawing/2014/main" id="{2485402E-4254-3B08-3B36-2AAD726A196D}"/>
              </a:ext>
            </a:extLst>
          </p:cNvPr>
          <p:cNvSpPr/>
          <p:nvPr/>
        </p:nvSpPr>
        <p:spPr>
          <a:xfrm>
            <a:off x="4468322" y="1377440"/>
            <a:ext cx="7445773" cy="5132802"/>
          </a:xfrm>
          <a:custGeom>
            <a:avLst/>
            <a:gdLst/>
            <a:ahLst/>
            <a:cxnLst/>
            <a:rect l="l" t="t" r="r" b="b"/>
            <a:pathLst>
              <a:path w="1218355" h="1674675" extrusionOk="0">
                <a:moveTo>
                  <a:pt x="0" y="0"/>
                </a:moveTo>
                <a:lnTo>
                  <a:pt x="1218355" y="0"/>
                </a:lnTo>
                <a:lnTo>
                  <a:pt x="1218355" y="1674675"/>
                </a:lnTo>
                <a:lnTo>
                  <a:pt x="0" y="1674675"/>
                </a:lnTo>
                <a:close/>
              </a:path>
            </a:pathLst>
          </a:custGeom>
          <a:solidFill>
            <a:srgbClr val="65BB8B"/>
          </a:solidFill>
          <a:ln>
            <a:noFill/>
          </a:ln>
        </p:spPr>
        <p:txBody>
          <a:bodyPr/>
          <a:lstStyle/>
          <a:p>
            <a:pPr algn="ctr" defTabSz="609630">
              <a:buClr>
                <a:srgbClr val="000000"/>
              </a:buClr>
            </a:pPr>
            <a:r>
              <a:rPr lang="bg-BG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lang="bg-BG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ПРИОРИТЕТИ</a:t>
            </a:r>
          </a:p>
          <a:p>
            <a:pPr marL="363027" indent="-304815" defTabSz="60963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bg-BG" sz="2133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58793" indent="-300582" algn="just" defTabSz="60963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bg-BG" sz="2133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ОПОС 2007-2013 г. и ОПОС 2014-2020 г. са водещ източник за финансиране за публична инфраструктура за управление на битовите отпадъци;</a:t>
            </a:r>
          </a:p>
          <a:p>
            <a:pPr marL="358793" indent="-300582" defTabSz="60963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bg-BG" sz="533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58793" indent="-300582" algn="just" defTabSz="60963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bg-BG" sz="2133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Изградената инфраструктура няма достатъчен капацитет за постигане на целите за рециклиране и оползотворяване на прогнозните количества битови отпадъци съобразно новите цели на ЕС и е необходимо доизграждане/надграждане/ модернизация;</a:t>
            </a:r>
          </a:p>
          <a:p>
            <a:pPr marL="358793" indent="-300582" defTabSz="60963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bg-BG" sz="533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58793" indent="-300582" algn="just" defTabSz="60963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bg-BG" sz="2133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За период 2021-2027 г. приоритет за финансиране е развитие и подобряване на общинските системи за управление на отпадъци на регионално ниво с фокус върху повторна употреба, разделно събиране и рециклиране за постигане целите към 2030 г. </a:t>
            </a:r>
          </a:p>
          <a:p>
            <a:pPr marL="58212" defTabSz="609630">
              <a:buClr>
                <a:srgbClr val="000000"/>
              </a:buClr>
              <a:defRPr/>
            </a:pPr>
            <a:endParaRPr lang="bg-BG" sz="3200" b="1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/>
              <a:sym typeface="Arial"/>
            </a:endParaRPr>
          </a:p>
          <a:p>
            <a:pPr marL="58212" defTabSz="609630">
              <a:buClr>
                <a:srgbClr val="000000"/>
              </a:buClr>
              <a:defRPr/>
            </a:pPr>
            <a:endParaRPr lang="bg-BG" sz="3200" b="1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/>
              <a:sym typeface="Arial"/>
            </a:endParaRPr>
          </a:p>
          <a:p>
            <a:pPr marL="58212" defTabSz="609630">
              <a:buClr>
                <a:srgbClr val="000000"/>
              </a:buClr>
              <a:defRPr/>
            </a:pPr>
            <a:endParaRPr lang="bg-BG" sz="2133" b="1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/>
              <a:sym typeface="Arial"/>
            </a:endParaRPr>
          </a:p>
          <a:p>
            <a:pPr marL="58212" defTabSz="609630">
              <a:buClr>
                <a:srgbClr val="000000"/>
              </a:buClr>
              <a:defRPr/>
            </a:pPr>
            <a:endParaRPr lang="bg-BG" sz="2133" b="1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F9FE4B-52F1-D31C-E9AC-1938D2EF2B45}"/>
              </a:ext>
            </a:extLst>
          </p:cNvPr>
          <p:cNvSpPr/>
          <p:nvPr/>
        </p:nvSpPr>
        <p:spPr>
          <a:xfrm>
            <a:off x="-102452" y="1750200"/>
            <a:ext cx="3617790" cy="17434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r>
              <a:rPr lang="bg-BG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ОБЩ БЮДЖЕТ</a:t>
            </a:r>
          </a:p>
          <a:p>
            <a:pPr algn="ctr" defTabSz="609630">
              <a:buClr>
                <a:srgbClr val="000000"/>
              </a:buClr>
            </a:pPr>
            <a:endParaRPr lang="bg-BG" sz="1600" b="1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Arial"/>
            </a:endParaRPr>
          </a:p>
          <a:p>
            <a:pPr algn="ctr" defTabSz="609630">
              <a:buClr>
                <a:srgbClr val="000000"/>
              </a:buClr>
            </a:pPr>
            <a:r>
              <a:rPr lang="bg-BG" sz="2667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611 493 324,34 лв.</a:t>
            </a:r>
          </a:p>
          <a:p>
            <a:pPr algn="ctr" defTabSz="609630">
              <a:buClr>
                <a:srgbClr val="000000"/>
              </a:buClr>
            </a:pPr>
            <a:endParaRPr lang="bg-BG" sz="933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D078E4-91D0-F708-EFF0-0794F9E97950}"/>
              </a:ext>
            </a:extLst>
          </p:cNvPr>
          <p:cNvSpPr/>
          <p:nvPr/>
        </p:nvSpPr>
        <p:spPr>
          <a:xfrm>
            <a:off x="-102452" y="4109586"/>
            <a:ext cx="3617790" cy="20475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bg-BG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БЕНЕФИЦИЕНТИ</a:t>
            </a:r>
          </a:p>
          <a:p>
            <a:pPr algn="ctr" defTabSz="609630">
              <a:lnSpc>
                <a:spcPct val="150000"/>
              </a:lnSpc>
              <a:buClr>
                <a:srgbClr val="000000"/>
              </a:buClr>
              <a:defRPr/>
            </a:pPr>
            <a:endParaRPr lang="bg-BG" sz="1333" b="1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Arial"/>
            </a:endParaRPr>
          </a:p>
          <a:p>
            <a:pPr algn="ctr" defTabSz="609630">
              <a:buClr>
                <a:srgbClr val="000000"/>
              </a:buClr>
              <a:defRPr/>
            </a:pPr>
            <a:r>
              <a:rPr lang="bg-BG" sz="2933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ОБЩИНИ, </a:t>
            </a:r>
          </a:p>
          <a:p>
            <a:pPr algn="ctr" defTabSz="609630">
              <a:buClr>
                <a:srgbClr val="000000"/>
              </a:buClr>
              <a:defRPr/>
            </a:pPr>
            <a:endParaRPr lang="bg-BG" sz="1333" b="1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609630">
              <a:buClr>
                <a:srgbClr val="000000"/>
              </a:buClr>
              <a:defRPr/>
            </a:pPr>
            <a:r>
              <a:rPr lang="bg-BG" sz="2133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ЮЛСЦ, ЮЛНЦ, НСОРБ</a:t>
            </a:r>
            <a:endParaRPr lang="bg-BG" sz="2133" b="1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7714B4-E549-7430-FB76-C41C7610961D}"/>
              </a:ext>
            </a:extLst>
          </p:cNvPr>
          <p:cNvCxnSpPr>
            <a:cxnSpLocks/>
          </p:cNvCxnSpPr>
          <p:nvPr/>
        </p:nvCxnSpPr>
        <p:spPr>
          <a:xfrm>
            <a:off x="3578090" y="2607309"/>
            <a:ext cx="75826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DB6BD4-7776-68AD-53F6-95C6143081D5}"/>
              </a:ext>
            </a:extLst>
          </p:cNvPr>
          <p:cNvCxnSpPr/>
          <p:nvPr/>
        </p:nvCxnSpPr>
        <p:spPr>
          <a:xfrm flipH="1">
            <a:off x="3578090" y="5148943"/>
            <a:ext cx="75826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Google Shape;188;p17">
            <a:extLst>
              <a:ext uri="{FF2B5EF4-FFF2-40B4-BE49-F238E27FC236}">
                <a16:creationId xmlns:a16="http://schemas.microsoft.com/office/drawing/2014/main" id="{83A19C91-7E2D-3400-9AF4-61104A86B983}"/>
              </a:ext>
            </a:extLst>
          </p:cNvPr>
          <p:cNvSpPr txBox="1"/>
          <p:nvPr/>
        </p:nvSpPr>
        <p:spPr>
          <a:xfrm>
            <a:off x="2091923" y="120727"/>
            <a:ext cx="899449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20000"/>
              </a:lnSpc>
              <a:buClr>
                <a:srgbClr val="000000"/>
              </a:buClr>
            </a:pPr>
            <a:r>
              <a:rPr lang="bg-BG" sz="3200" kern="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ПРОГРАМА „ОКОЛНА СРЕДА“ 2021-2027 г.</a:t>
            </a:r>
          </a:p>
        </p:txBody>
      </p:sp>
    </p:spTree>
    <p:extLst>
      <p:ext uri="{BB962C8B-B14F-4D97-AF65-F5344CB8AC3E}">
        <p14:creationId xmlns:p14="http://schemas.microsoft.com/office/powerpoint/2010/main" val="231856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F8037C-0B73-9263-E65B-0BF30FD444E6}"/>
              </a:ext>
            </a:extLst>
          </p:cNvPr>
          <p:cNvGrpSpPr/>
          <p:nvPr/>
        </p:nvGrpSpPr>
        <p:grpSpPr>
          <a:xfrm>
            <a:off x="-435400" y="-7507"/>
            <a:ext cx="12527647" cy="6865507"/>
            <a:chOff x="-571173" y="-498975"/>
            <a:chExt cx="18642180" cy="10287000"/>
          </a:xfrm>
        </p:grpSpPr>
        <p:pic>
          <p:nvPicPr>
            <p:cNvPr id="186" name="Google Shape;186;p17"/>
            <p:cNvPicPr preferRelativeResize="0"/>
            <p:nvPr/>
          </p:nvPicPr>
          <p:blipFill rotWithShape="1">
            <a:blip r:embed="rId3">
              <a:alphaModFix/>
            </a:blip>
            <a:srcRect t="5268" b="5268"/>
            <a:stretch/>
          </p:blipFill>
          <p:spPr>
            <a:xfrm>
              <a:off x="-571173" y="-498975"/>
              <a:ext cx="18642180" cy="10287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188" name="Google Shape;188;p17"/>
            <p:cNvSpPr txBox="1"/>
            <p:nvPr/>
          </p:nvSpPr>
          <p:spPr>
            <a:xfrm>
              <a:off x="1547720" y="392348"/>
              <a:ext cx="15053304" cy="737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609630">
                <a:lnSpc>
                  <a:spcPct val="120000"/>
                </a:lnSpc>
                <a:buClr>
                  <a:srgbClr val="000000"/>
                </a:buClr>
                <a:defRPr/>
              </a:pPr>
              <a:r>
                <a:rPr lang="bg-BG" sz="2667" kern="0" dirty="0">
                  <a:solidFill>
                    <a:srgbClr val="403F3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ДОПУСТИМИ ЗА ФИНАНСИРАНЕ </a:t>
              </a:r>
              <a:r>
                <a:rPr lang="bg-BG" sz="2667" kern="0" dirty="0" smtClean="0">
                  <a:solidFill>
                    <a:srgbClr val="403F3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МЕРКИ</a:t>
              </a:r>
              <a:endParaRPr lang="bg-BG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637;p36">
            <a:extLst>
              <a:ext uri="{FF2B5EF4-FFF2-40B4-BE49-F238E27FC236}">
                <a16:creationId xmlns:a16="http://schemas.microsoft.com/office/drawing/2014/main" id="{2485402E-4254-3B08-3B36-2AAD726A196D}"/>
              </a:ext>
            </a:extLst>
          </p:cNvPr>
          <p:cNvSpPr/>
          <p:nvPr/>
        </p:nvSpPr>
        <p:spPr>
          <a:xfrm>
            <a:off x="-208640" y="1378136"/>
            <a:ext cx="3626754" cy="1692916"/>
          </a:xfrm>
          <a:custGeom>
            <a:avLst/>
            <a:gdLst/>
            <a:ahLst/>
            <a:cxnLst/>
            <a:rect l="l" t="t" r="r" b="b"/>
            <a:pathLst>
              <a:path w="1218355" h="1674675" extrusionOk="0">
                <a:moveTo>
                  <a:pt x="0" y="0"/>
                </a:moveTo>
                <a:lnTo>
                  <a:pt x="1218355" y="0"/>
                </a:lnTo>
                <a:lnTo>
                  <a:pt x="1218355" y="1674675"/>
                </a:lnTo>
                <a:lnTo>
                  <a:pt x="0" y="16746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116422" algn="just" defTabSz="609630">
              <a:buClr>
                <a:srgbClr val="000000"/>
              </a:buClr>
            </a:pPr>
            <a:r>
              <a:rPr lang="bg-BG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СПЕЦИФИЧНА ЦЕЛ</a:t>
            </a:r>
          </a:p>
          <a:p>
            <a:pPr marL="116422" algn="just" defTabSz="609630">
              <a:buClr>
                <a:srgbClr val="000000"/>
              </a:buClr>
            </a:pPr>
            <a:endParaRPr lang="bg-BG" sz="1600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116422" algn="just" defTabSz="609630">
              <a:buClr>
                <a:srgbClr val="000000"/>
              </a:buClr>
              <a:tabLst>
                <a:tab pos="3352968" algn="l"/>
              </a:tabLst>
            </a:pPr>
            <a:r>
              <a:rPr lang="bg-BG" sz="18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Насърчаване на прехода към кръгова и основаваща се на ефективно използване на </a:t>
            </a:r>
            <a:r>
              <a:rPr lang="bg-BG" sz="1867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ресурсите в </a:t>
            </a:r>
            <a:r>
              <a:rPr lang="bg-BG" sz="18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икономика</a:t>
            </a:r>
          </a:p>
          <a:p>
            <a:pPr defTabSz="609630">
              <a:buClr>
                <a:srgbClr val="000000"/>
              </a:buClr>
            </a:pPr>
            <a:endParaRPr lang="bg-BG" sz="2133" b="1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DDA192-557F-6268-ED6E-64229F50C5EF}"/>
              </a:ext>
            </a:extLst>
          </p:cNvPr>
          <p:cNvSpPr/>
          <p:nvPr/>
        </p:nvSpPr>
        <p:spPr>
          <a:xfrm>
            <a:off x="3545121" y="1378136"/>
            <a:ext cx="8472708" cy="5381893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58212" defTabSz="609630">
              <a:buClr>
                <a:srgbClr val="000000"/>
              </a:buClr>
              <a:defRPr/>
            </a:pPr>
            <a:endParaRPr lang="bg-BG" sz="2267" b="1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Arial"/>
            </a:endParaRPr>
          </a:p>
          <a:p>
            <a:pPr marL="58212" algn="just" defTabSz="609630">
              <a:buClr>
                <a:srgbClr val="000000"/>
              </a:buClr>
              <a:defRPr/>
            </a:pPr>
            <a:r>
              <a:rPr lang="bg-BG" sz="22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Мерки за изграждане, разширяване и/или надграждане на общински/регионални системи за разделно събиране и рециклиране на биоразградими отпадъци – за РСУО съгласно Приложение № 8 на НПУО 2021-2028 г.;</a:t>
            </a:r>
          </a:p>
          <a:p>
            <a:pPr marL="58212" algn="just" defTabSz="609630">
              <a:buClr>
                <a:srgbClr val="000000"/>
              </a:buClr>
              <a:defRPr/>
            </a:pPr>
            <a:r>
              <a:rPr lang="bg-BG" sz="22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Мерки за изграждане на системи/центрове за разделно събиране и подготовка за повторна употреба и поправка;</a:t>
            </a:r>
          </a:p>
          <a:p>
            <a:pPr marL="58212" algn="just" defTabSz="609630">
              <a:buClr>
                <a:srgbClr val="000000"/>
              </a:buClr>
              <a:defRPr/>
            </a:pPr>
            <a:r>
              <a:rPr lang="bg-BG" sz="22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Мерки за рециклиране на отпадъците </a:t>
            </a:r>
            <a:endParaRPr lang="bg-BG" sz="2267" kern="0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Arial"/>
            </a:endParaRPr>
          </a:p>
          <a:p>
            <a:pPr marL="58212" algn="just" defTabSz="609630">
              <a:buClr>
                <a:srgbClr val="000000"/>
              </a:buClr>
              <a:defRPr/>
            </a:pPr>
            <a:r>
              <a:rPr lang="bg-BG" sz="2267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Модели за оптимизиране на процеса на управление на битовите отпадъци от общините в България;</a:t>
            </a:r>
          </a:p>
          <a:p>
            <a:pPr marL="58212" algn="just" defTabSz="609630">
              <a:buClr>
                <a:srgbClr val="000000"/>
              </a:buClr>
              <a:defRPr/>
            </a:pPr>
            <a:r>
              <a:rPr lang="bg-BG" sz="2267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Повишаване </a:t>
            </a:r>
            <a:r>
              <a:rPr lang="bg-BG" sz="22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Arial"/>
              </a:rPr>
              <a:t>на осведомеността относно практиките и поведението във връзка с устойчивото потребление, кръговата икономика, мониторинга на отпадъците, както и информационни и разяснителни кампании за заинтересованите страни и населението</a:t>
            </a:r>
          </a:p>
          <a:p>
            <a:pPr marL="58212" defTabSz="609630">
              <a:buClr>
                <a:srgbClr val="000000"/>
              </a:buClr>
            </a:pPr>
            <a:endParaRPr lang="bg-BG" sz="2133" b="1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637;p36">
            <a:extLst>
              <a:ext uri="{FF2B5EF4-FFF2-40B4-BE49-F238E27FC236}">
                <a16:creationId xmlns:a16="http://schemas.microsoft.com/office/drawing/2014/main" id="{1FB4A99B-72E0-5AFE-2F4C-A75D8E5643DC}"/>
              </a:ext>
            </a:extLst>
          </p:cNvPr>
          <p:cNvSpPr/>
          <p:nvPr/>
        </p:nvSpPr>
        <p:spPr>
          <a:xfrm>
            <a:off x="-208640" y="3211286"/>
            <a:ext cx="3626754" cy="3548743"/>
          </a:xfrm>
          <a:custGeom>
            <a:avLst/>
            <a:gdLst/>
            <a:ahLst/>
            <a:cxnLst/>
            <a:rect l="l" t="t" r="r" b="b"/>
            <a:pathLst>
              <a:path w="1218355" h="1674675" extrusionOk="0">
                <a:moveTo>
                  <a:pt x="0" y="0"/>
                </a:moveTo>
                <a:lnTo>
                  <a:pt x="1218355" y="0"/>
                </a:lnTo>
                <a:lnTo>
                  <a:pt x="1218355" y="1674675"/>
                </a:lnTo>
                <a:lnTo>
                  <a:pt x="0" y="1674675"/>
                </a:lnTo>
                <a:close/>
              </a:path>
            </a:pathLst>
          </a:custGeom>
          <a:solidFill>
            <a:srgbClr val="65BB8B"/>
          </a:solidFill>
          <a:ln>
            <a:noFill/>
          </a:ln>
        </p:spPr>
        <p:txBody>
          <a:bodyPr numCol="1"/>
          <a:lstStyle/>
          <a:p>
            <a:pPr marL="242371" defTabSz="609630">
              <a:buClr>
                <a:srgbClr val="000000"/>
              </a:buClr>
            </a:pPr>
            <a:r>
              <a:rPr lang="bg-BG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ПОКАЗАТЕЛИ ЗА РЕЗУЛТАТ</a:t>
            </a:r>
          </a:p>
          <a:p>
            <a:pPr marL="228611" indent="-228611" defTabSz="609630">
              <a:spcBef>
                <a:spcPts val="8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bg-BG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Отпадъци, събрани разделно </a:t>
            </a:r>
          </a:p>
          <a:p>
            <a:pPr algn="r" defTabSz="609630">
              <a:buClr>
                <a:srgbClr val="000000"/>
              </a:buClr>
            </a:pPr>
            <a:r>
              <a:rPr lang="bg-BG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330 000 т</a:t>
            </a:r>
          </a:p>
          <a:p>
            <a:pPr marL="228611" indent="-228611" defTabSz="60963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bg-BG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Рециклирани отпадъци </a:t>
            </a:r>
          </a:p>
          <a:p>
            <a:pPr algn="r" defTabSz="609630">
              <a:buClr>
                <a:srgbClr val="000000"/>
              </a:buClr>
            </a:pPr>
            <a:r>
              <a:rPr lang="bg-BG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330 000 т</a:t>
            </a:r>
          </a:p>
          <a:p>
            <a:pPr defTabSz="609630">
              <a:buClr>
                <a:srgbClr val="000000"/>
              </a:buClr>
            </a:pPr>
            <a:endParaRPr lang="bg-BG" sz="1200" b="1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marL="242371" defTabSz="609630">
              <a:buClr>
                <a:srgbClr val="000000"/>
              </a:buClr>
            </a:pPr>
            <a:r>
              <a:rPr lang="bg-BG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ПОКАЗАТЕЛИ ЗА КРАЕН ПРОДУКТ</a:t>
            </a:r>
          </a:p>
          <a:p>
            <a:pPr marL="228611" indent="-228611" defTabSz="60963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bg-BG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Допълнителен капацитет за рециклиране на отпадъци </a:t>
            </a:r>
          </a:p>
          <a:p>
            <a:pPr algn="r" defTabSz="609630">
              <a:buClr>
                <a:srgbClr val="000000"/>
              </a:buClr>
            </a:pPr>
            <a:r>
              <a:rPr lang="bg-BG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330 000 т/год.</a:t>
            </a:r>
          </a:p>
          <a:p>
            <a:pPr marL="228611" indent="-228611" defTabSz="60963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bg-BG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Инвестиции в съоръжения за разделно събиране на отпадъци </a:t>
            </a:r>
          </a:p>
          <a:p>
            <a:pPr algn="r" defTabSz="609630">
              <a:buClr>
                <a:srgbClr val="000000"/>
              </a:buClr>
            </a:pPr>
            <a:r>
              <a:rPr lang="bg-BG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20 000 000 евро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A5C62B-6008-1FA9-0E2E-54A1928F2795}"/>
              </a:ext>
            </a:extLst>
          </p:cNvPr>
          <p:cNvCxnSpPr>
            <a:cxnSpLocks/>
          </p:cNvCxnSpPr>
          <p:nvPr/>
        </p:nvCxnSpPr>
        <p:spPr>
          <a:xfrm>
            <a:off x="3619539" y="3214961"/>
            <a:ext cx="84854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F79D6F-7E28-7469-52AB-B03E61991144}"/>
              </a:ext>
            </a:extLst>
          </p:cNvPr>
          <p:cNvCxnSpPr>
            <a:cxnSpLocks/>
          </p:cNvCxnSpPr>
          <p:nvPr/>
        </p:nvCxnSpPr>
        <p:spPr>
          <a:xfrm>
            <a:off x="3632278" y="3905481"/>
            <a:ext cx="847270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E64A6C-86AB-D12C-60A4-1B57E987205D}"/>
              </a:ext>
            </a:extLst>
          </p:cNvPr>
          <p:cNvCxnSpPr>
            <a:cxnSpLocks/>
          </p:cNvCxnSpPr>
          <p:nvPr/>
        </p:nvCxnSpPr>
        <p:spPr>
          <a:xfrm>
            <a:off x="3545121" y="4934296"/>
            <a:ext cx="84854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DBEAAC-59E0-01D2-1E00-0CED1C6F9978}"/>
              </a:ext>
            </a:extLst>
          </p:cNvPr>
          <p:cNvCxnSpPr>
            <a:cxnSpLocks/>
          </p:cNvCxnSpPr>
          <p:nvPr/>
        </p:nvCxnSpPr>
        <p:spPr>
          <a:xfrm>
            <a:off x="3619539" y="4311535"/>
            <a:ext cx="847270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ACF7AE6-8132-3170-3705-ADF935E8CF36}"/>
              </a:ext>
            </a:extLst>
          </p:cNvPr>
          <p:cNvCxnSpPr>
            <a:cxnSpLocks/>
          </p:cNvCxnSpPr>
          <p:nvPr/>
        </p:nvCxnSpPr>
        <p:spPr>
          <a:xfrm>
            <a:off x="60831" y="4610100"/>
            <a:ext cx="304431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23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3108" y="369278"/>
            <a:ext cx="8029201" cy="1151974"/>
          </a:xfrm>
        </p:spPr>
        <p:txBody>
          <a:bodyPr/>
          <a:lstStyle/>
          <a:p>
            <a:r>
              <a:rPr lang="bg-BG" sz="3200" dirty="0" smtClean="0">
                <a:solidFill>
                  <a:schemeClr val="tx1"/>
                </a:solidFill>
              </a:rPr>
              <a:t>Концепция за кръгова икономика</a:t>
            </a:r>
            <a:endParaRPr lang="bg-BG" sz="32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2604" y="1476208"/>
            <a:ext cx="7158717" cy="4540127"/>
          </a:xfrm>
        </p:spPr>
        <p:txBody>
          <a:bodyPr>
            <a:normAutofit fontScale="62500" lnSpcReduction="20000"/>
          </a:bodyPr>
          <a:lstStyle/>
          <a:p>
            <a:r>
              <a:rPr lang="bg-BG" sz="2900" dirty="0" smtClean="0">
                <a:solidFill>
                  <a:schemeClr val="tx1"/>
                </a:solidFill>
              </a:rPr>
              <a:t>Удължаване </a:t>
            </a:r>
            <a:r>
              <a:rPr lang="bg-BG" sz="2900" dirty="0">
                <a:solidFill>
                  <a:schemeClr val="tx1"/>
                </a:solidFill>
              </a:rPr>
              <a:t>на жизнения цикъл на </a:t>
            </a:r>
            <a:r>
              <a:rPr lang="bg-BG" sz="2900" dirty="0" smtClean="0">
                <a:solidFill>
                  <a:schemeClr val="tx1"/>
                </a:solidFill>
              </a:rPr>
              <a:t>продуктите, чрез политики и технологични решения за повторно </a:t>
            </a:r>
            <a:r>
              <a:rPr lang="bg-BG" sz="2900" dirty="0">
                <a:solidFill>
                  <a:schemeClr val="tx1"/>
                </a:solidFill>
              </a:rPr>
              <a:t>използване, поправка и рециклиране на съществуващи материали и </a:t>
            </a:r>
            <a:r>
              <a:rPr lang="bg-BG" sz="2900" dirty="0" smtClean="0">
                <a:solidFill>
                  <a:schemeClr val="tx1"/>
                </a:solidFill>
              </a:rPr>
              <a:t>продукти</a:t>
            </a:r>
          </a:p>
          <a:p>
            <a:r>
              <a:rPr lang="bg-BG" sz="2900" dirty="0" smtClean="0">
                <a:solidFill>
                  <a:schemeClr val="tx1"/>
                </a:solidFill>
              </a:rPr>
              <a:t>Нарастващо търсене на суровини и енергийни ресурси при ограничено предлагане води до </a:t>
            </a:r>
            <a:r>
              <a:rPr lang="ru-RU" sz="2900" dirty="0" smtClean="0">
                <a:solidFill>
                  <a:schemeClr val="tx1"/>
                </a:solidFill>
              </a:rPr>
              <a:t>активно взаимодействие </a:t>
            </a:r>
            <a:r>
              <a:rPr lang="ru-RU" sz="2900" dirty="0">
                <a:solidFill>
                  <a:schemeClr val="tx1"/>
                </a:solidFill>
              </a:rPr>
              <a:t>с бизнеса и научните среди </a:t>
            </a:r>
            <a:r>
              <a:rPr lang="ru-RU" sz="2900" dirty="0" smtClean="0">
                <a:solidFill>
                  <a:schemeClr val="tx1"/>
                </a:solidFill>
              </a:rPr>
              <a:t>за внедряване </a:t>
            </a:r>
            <a:r>
              <a:rPr lang="ru-RU" sz="2900" dirty="0">
                <a:solidFill>
                  <a:schemeClr val="tx1"/>
                </a:solidFill>
              </a:rPr>
              <a:t>на </a:t>
            </a:r>
            <a:r>
              <a:rPr lang="ru-RU" sz="2900" dirty="0" smtClean="0">
                <a:solidFill>
                  <a:schemeClr val="tx1"/>
                </a:solidFill>
              </a:rPr>
              <a:t>иновативни </a:t>
            </a:r>
            <a:r>
              <a:rPr lang="ru-RU" sz="2900" dirty="0">
                <a:solidFill>
                  <a:schemeClr val="tx1"/>
                </a:solidFill>
              </a:rPr>
              <a:t>технологични решения в промишлеността </a:t>
            </a:r>
            <a:endParaRPr lang="bg-BG" sz="2900" dirty="0" smtClean="0">
              <a:solidFill>
                <a:schemeClr val="tx1"/>
              </a:solidFill>
            </a:endParaRPr>
          </a:p>
          <a:p>
            <a:r>
              <a:rPr lang="bg-BG" sz="2900" dirty="0">
                <a:solidFill>
                  <a:schemeClr val="tx1"/>
                </a:solidFill>
              </a:rPr>
              <a:t>По-разумното използване на суровини е мярка и срещу промените в </a:t>
            </a:r>
            <a:r>
              <a:rPr lang="bg-BG" sz="2900" dirty="0" smtClean="0">
                <a:solidFill>
                  <a:schemeClr val="tx1"/>
                </a:solidFill>
              </a:rPr>
              <a:t>климата</a:t>
            </a:r>
            <a:endParaRPr lang="bg-BG" sz="2900" dirty="0">
              <a:solidFill>
                <a:schemeClr val="tx1"/>
              </a:solidFill>
            </a:endParaRPr>
          </a:p>
          <a:p>
            <a:r>
              <a:rPr lang="bg-BG" sz="2900" dirty="0" smtClean="0">
                <a:solidFill>
                  <a:schemeClr val="tx1"/>
                </a:solidFill>
              </a:rPr>
              <a:t>Акцентът трябва да бъде върху МСП, които са гръбнакът на икономиката</a:t>
            </a:r>
          </a:p>
          <a:p>
            <a:r>
              <a:rPr lang="bg-BG" sz="2900" dirty="0" smtClean="0">
                <a:solidFill>
                  <a:schemeClr val="tx1"/>
                </a:solidFill>
              </a:rPr>
              <a:t>Промяната </a:t>
            </a:r>
            <a:r>
              <a:rPr lang="bg-BG" sz="2900" dirty="0">
                <a:solidFill>
                  <a:schemeClr val="tx1"/>
                </a:solidFill>
              </a:rPr>
              <a:t>трябва да обхване целия производствен </a:t>
            </a:r>
            <a:r>
              <a:rPr lang="bg-BG" sz="2900" dirty="0" smtClean="0">
                <a:solidFill>
                  <a:schemeClr val="tx1"/>
                </a:solidFill>
              </a:rPr>
              <a:t>цикъл от п</a:t>
            </a:r>
            <a:r>
              <a:rPr lang="ru-RU" sz="2900" dirty="0" smtClean="0">
                <a:solidFill>
                  <a:schemeClr val="tx1"/>
                </a:solidFill>
              </a:rPr>
              <a:t>роектиране </a:t>
            </a:r>
            <a:r>
              <a:rPr lang="ru-RU" sz="2900" dirty="0">
                <a:solidFill>
                  <a:schemeClr val="tx1"/>
                </a:solidFill>
              </a:rPr>
              <a:t>и производство на продукти по начин, който не води до отпадъци и </a:t>
            </a:r>
            <a:r>
              <a:rPr lang="ru-RU" sz="2900" dirty="0" smtClean="0">
                <a:solidFill>
                  <a:schemeClr val="tx1"/>
                </a:solidFill>
              </a:rPr>
              <a:t>замърсяване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Необходимост от цялостен стратегически подход на национално ниво</a:t>
            </a:r>
          </a:p>
          <a:p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1" y="2235795"/>
            <a:ext cx="3958265" cy="31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38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3" y="149470"/>
            <a:ext cx="11339640" cy="663819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bg-BG" sz="2900" b="1" cap="all" dirty="0">
                <a:solidFill>
                  <a:prstClr val="white"/>
                </a:solidFill>
                <a:ea typeface="+mj-ea"/>
                <a:cs typeface="+mj-cs"/>
              </a:rPr>
              <a:t>Национална стратегия за преход към  </a:t>
            </a:r>
            <a:r>
              <a:rPr lang="bg-BG" sz="2900" b="1" cap="all" dirty="0" smtClean="0">
                <a:solidFill>
                  <a:prstClr val="white"/>
                </a:solidFill>
                <a:ea typeface="+mj-ea"/>
                <a:cs typeface="+mj-cs"/>
              </a:rPr>
              <a:t>кръгова </a:t>
            </a:r>
            <a:r>
              <a:rPr lang="bg-BG" sz="2900" b="1" cap="all" dirty="0">
                <a:solidFill>
                  <a:prstClr val="white"/>
                </a:solidFill>
                <a:ea typeface="+mj-ea"/>
                <a:cs typeface="+mj-cs"/>
              </a:rPr>
              <a:t>икономика 202</a:t>
            </a:r>
            <a:r>
              <a:rPr lang="en-US" sz="2900" b="1" cap="all" dirty="0">
                <a:solidFill>
                  <a:prstClr val="white"/>
                </a:solidFill>
                <a:ea typeface="+mj-ea"/>
                <a:cs typeface="+mj-cs"/>
              </a:rPr>
              <a:t>2</a:t>
            </a:r>
            <a:r>
              <a:rPr lang="bg-BG" sz="2900" b="1" cap="all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bg-BG" sz="2900" b="1" cap="all" dirty="0" smtClean="0">
                <a:solidFill>
                  <a:prstClr val="white"/>
                </a:solidFill>
                <a:ea typeface="+mj-ea"/>
                <a:cs typeface="+mj-cs"/>
              </a:rPr>
              <a:t>- 2027</a:t>
            </a:r>
            <a:r>
              <a:rPr lang="en-US" sz="2900" b="1" cap="all" dirty="0" smtClean="0">
                <a:solidFill>
                  <a:prstClr val="white"/>
                </a:solidFill>
                <a:ea typeface="+mj-ea"/>
                <a:cs typeface="+mj-cs"/>
              </a:rPr>
              <a:t> </a:t>
            </a:r>
            <a:endParaRPr lang="bg-BG" sz="2900" b="1" cap="all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900" b="1" cap="all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bg-BG" sz="2400" b="1" cap="all" dirty="0" smtClean="0">
                <a:solidFill>
                  <a:prstClr val="white"/>
                </a:solidFill>
              </a:rPr>
              <a:t>				Стратегически и специфични цели:</a:t>
            </a:r>
            <a:endParaRPr lang="en-US" sz="2400" b="1" cap="all" dirty="0" smtClean="0">
              <a:solidFill>
                <a:prstClr val="white"/>
              </a:solidFill>
            </a:endParaRPr>
          </a:p>
          <a:p>
            <a:pPr marL="457200" lvl="1" indent="0">
              <a:buNone/>
            </a:pPr>
            <a:endParaRPr lang="en-US" sz="2900" b="1" cap="all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900" b="1" cap="all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ru-RU" sz="1600" dirty="0"/>
          </a:p>
          <a:p>
            <a:pPr marL="457200" lvl="1" indent="0">
              <a:buNone/>
            </a:pPr>
            <a:endParaRPr lang="ru-RU" sz="26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6410715"/>
              </p:ext>
            </p:extLst>
          </p:nvPr>
        </p:nvGraphicFramePr>
        <p:xfrm>
          <a:off x="993531" y="2831123"/>
          <a:ext cx="11198469" cy="364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27" y="314036"/>
            <a:ext cx="10187495" cy="1219200"/>
          </a:xfrm>
        </p:spPr>
        <p:txBody>
          <a:bodyPr/>
          <a:lstStyle/>
          <a:p>
            <a:r>
              <a:rPr lang="bg-BG" sz="3200" dirty="0" smtClean="0">
                <a:solidFill>
                  <a:schemeClr val="bg1"/>
                </a:solidFill>
              </a:rPr>
              <a:t>Национална стратегия за преход към  кръгова икономика 2022 - 2027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bg-BG" sz="2800" dirty="0" smtClean="0">
                <a:solidFill>
                  <a:schemeClr val="bg1"/>
                </a:solidFill>
              </a:rPr>
              <a:t>Приоритетни области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r>
              <a:rPr lang="bg-BG" sz="2800" dirty="0">
                <a:solidFill>
                  <a:schemeClr val="bg1"/>
                </a:solidFill>
              </a:rPr>
              <a:t/>
            </a:r>
            <a:br>
              <a:rPr lang="bg-BG" sz="2800" dirty="0">
                <a:solidFill>
                  <a:schemeClr val="bg1"/>
                </a:solidFill>
              </a:rPr>
            </a:br>
            <a:endParaRPr lang="bg-BG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402023"/>
              </p:ext>
            </p:extLst>
          </p:nvPr>
        </p:nvGraphicFramePr>
        <p:xfrm>
          <a:off x="277091" y="2567710"/>
          <a:ext cx="10500447" cy="4015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63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069" y="457967"/>
            <a:ext cx="10141845" cy="803675"/>
          </a:xfrm>
        </p:spPr>
        <p:txBody>
          <a:bodyPr>
            <a:normAutofit fontScale="90000"/>
          </a:bodyPr>
          <a:lstStyle/>
          <a:p>
            <a:r>
              <a:rPr lang="bg-BG" sz="3200" dirty="0">
                <a:solidFill>
                  <a:schemeClr val="bg1"/>
                </a:solidFill>
              </a:rPr>
              <a:t>Национална стратегия за преход към  кръгова икономика </a:t>
            </a:r>
            <a:r>
              <a:rPr lang="bg-BG" sz="3200" dirty="0" smtClean="0">
                <a:solidFill>
                  <a:schemeClr val="bg1"/>
                </a:solidFill>
              </a:rPr>
              <a:t>202</a:t>
            </a:r>
            <a:r>
              <a:rPr lang="en-US" sz="3200" dirty="0" smtClean="0">
                <a:solidFill>
                  <a:schemeClr val="bg1"/>
                </a:solidFill>
              </a:rPr>
              <a:t>2</a:t>
            </a:r>
            <a:r>
              <a:rPr lang="bg-BG" sz="3200" dirty="0" smtClean="0">
                <a:solidFill>
                  <a:schemeClr val="bg1"/>
                </a:solidFill>
              </a:rPr>
              <a:t> </a:t>
            </a:r>
            <a:r>
              <a:rPr lang="bg-BG" sz="3200" dirty="0">
                <a:solidFill>
                  <a:schemeClr val="bg1"/>
                </a:solidFill>
              </a:rPr>
              <a:t>- 2027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47" y="1976649"/>
            <a:ext cx="8508733" cy="470281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ru-RU" sz="2600" dirty="0" smtClean="0"/>
              <a:t>Цялостен план за действие с мерки в изпълнение на стратегическите и специфични цели, сред </a:t>
            </a:r>
            <a:r>
              <a:rPr lang="bg-BG" sz="2600" dirty="0" smtClean="0"/>
              <a:t>които</a:t>
            </a:r>
            <a:r>
              <a:rPr lang="ru-RU" sz="2600" dirty="0" smtClean="0"/>
              <a:t>:</a:t>
            </a:r>
          </a:p>
          <a:p>
            <a:pPr lvl="2" algn="just"/>
            <a:r>
              <a:rPr lang="ru-RU" sz="2400" dirty="0" smtClean="0"/>
              <a:t>Въвеждане </a:t>
            </a:r>
            <a:r>
              <a:rPr lang="ru-RU" sz="2400" dirty="0"/>
              <a:t>на ресурсно ефективни технологии в МСП от преработвателната промишленост - хранително-вкусова, текстилна, производство на пластмаси и пластмасови изделия, акумулатори и батерии</a:t>
            </a:r>
          </a:p>
          <a:p>
            <a:pPr lvl="2" algn="just"/>
            <a:endParaRPr lang="ru-RU" sz="2400" dirty="0" smtClean="0"/>
          </a:p>
          <a:p>
            <a:pPr lvl="2" algn="just"/>
            <a:r>
              <a:rPr lang="ru-RU" sz="2400" dirty="0" err="1" smtClean="0"/>
              <a:t>Финансиране</a:t>
            </a:r>
            <a:r>
              <a:rPr lang="ru-RU" sz="2400" dirty="0" smtClean="0"/>
              <a:t> </a:t>
            </a:r>
            <a:r>
              <a:rPr lang="ru-RU" sz="2400" dirty="0"/>
              <a:t>на МСП от преработвателната промишленост за въвеждането на екодизайн, приоритетно в ключовите вериги за създаване на стойност – електроника, ИКТ, текстил и пластмаси, както и за въвеждането на модели, които позволяват ползване на услуги вместо продукти</a:t>
            </a:r>
          </a:p>
          <a:p>
            <a:pPr lvl="2" algn="just"/>
            <a:r>
              <a:rPr lang="ru-RU" sz="2400" dirty="0" smtClean="0"/>
              <a:t>Привличане </a:t>
            </a:r>
            <a:r>
              <a:rPr lang="ru-RU" sz="2400" dirty="0"/>
              <a:t>на сектора за търговия и предлагане на услуги в прилагането на мерки за предотвратяване на пластмасовите отпадъци</a:t>
            </a:r>
          </a:p>
          <a:p>
            <a:pPr marL="914400" lvl="2" indent="0" algn="just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lvl="1"/>
            <a:endParaRPr lang="ru-RU" sz="26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" y="81444"/>
            <a:ext cx="1398782" cy="10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mart cities">
  <a:themeElements>
    <a:clrScheme name="Green Transition">
      <a:dk1>
        <a:srgbClr val="01004D"/>
      </a:dk1>
      <a:lt1>
        <a:srgbClr val="FEFFFF"/>
      </a:lt1>
      <a:dk2>
        <a:srgbClr val="2713AA"/>
      </a:dk2>
      <a:lt2>
        <a:srgbClr val="0DAF1C"/>
      </a:lt2>
      <a:accent1>
        <a:srgbClr val="0DAF1C"/>
      </a:accent1>
      <a:accent2>
        <a:srgbClr val="00B7B1"/>
      </a:accent2>
      <a:accent3>
        <a:srgbClr val="0096FF"/>
      </a:accent3>
      <a:accent4>
        <a:srgbClr val="D1DC19"/>
      </a:accent4>
      <a:accent5>
        <a:srgbClr val="2713AA"/>
      </a:accent5>
      <a:accent6>
        <a:srgbClr val="4C1CB1"/>
      </a:accent6>
      <a:hlink>
        <a:srgbClr val="02E4DB"/>
      </a:hlink>
      <a:folHlink>
        <a:srgbClr val="01004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Transition1" id="{ABC4892B-24ED-4149-9097-D20C95A84AD4}" vid="{0FC2893F-8F74-0E43-9AB1-F451FE414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847</Words>
  <Application>Microsoft Office PowerPoint</Application>
  <PresentationFormat>Widescreen</PresentationFormat>
  <Paragraphs>122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Gilroy</vt:lpstr>
      <vt:lpstr>Libre Baskerville</vt:lpstr>
      <vt:lpstr>System Font</vt:lpstr>
      <vt:lpstr>Times New Roman</vt:lpstr>
      <vt:lpstr>Wingdings</vt:lpstr>
      <vt:lpstr>Wingdings 3</vt:lpstr>
      <vt:lpstr>Smart cities</vt:lpstr>
      <vt:lpstr>Office Theme</vt:lpstr>
      <vt:lpstr>1_Office Theme</vt:lpstr>
      <vt:lpstr>Отпадъците като ресурс Стратегията за кръгова икономика и Националния план за управление на отпадъците - план за действие и бизнес възможности</vt:lpstr>
      <vt:lpstr>Национално Законодателство </vt:lpstr>
      <vt:lpstr>PowerPoint Presentation</vt:lpstr>
      <vt:lpstr>PowerPoint Presentation</vt:lpstr>
      <vt:lpstr>PowerPoint Presentation</vt:lpstr>
      <vt:lpstr>Концепция за кръгова икономика</vt:lpstr>
      <vt:lpstr>PowerPoint Presentation</vt:lpstr>
      <vt:lpstr>Национална стратегия за преход към  кръгова икономика 2022 - 2027     Приоритетни области: </vt:lpstr>
      <vt:lpstr>Национална стратегия за преход към  кръгова икономика 2022 - 2027</vt:lpstr>
      <vt:lpstr>    Благодаря за вниманието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Политики за преход към кръгова икономика</dc:title>
  <dc:creator>Windows User</dc:creator>
  <cp:lastModifiedBy>Windows User</cp:lastModifiedBy>
  <cp:revision>35</cp:revision>
  <dcterms:created xsi:type="dcterms:W3CDTF">2022-09-27T10:29:32Z</dcterms:created>
  <dcterms:modified xsi:type="dcterms:W3CDTF">2024-10-15T12:34:19Z</dcterms:modified>
</cp:coreProperties>
</file>