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7" r:id="rId2"/>
    <p:sldId id="259" r:id="rId3"/>
    <p:sldId id="260" r:id="rId4"/>
    <p:sldId id="263" r:id="rId5"/>
    <p:sldId id="284" r:id="rId6"/>
    <p:sldId id="286" r:id="rId7"/>
    <p:sldId id="265" r:id="rId8"/>
    <p:sldId id="266" r:id="rId9"/>
    <p:sldId id="285" r:id="rId10"/>
    <p:sldId id="268" r:id="rId11"/>
    <p:sldId id="288" r:id="rId12"/>
    <p:sldId id="270" r:id="rId13"/>
    <p:sldId id="290" r:id="rId14"/>
    <p:sldId id="272" r:id="rId15"/>
    <p:sldId id="292" r:id="rId16"/>
    <p:sldId id="274" r:id="rId17"/>
    <p:sldId id="294" r:id="rId18"/>
    <p:sldId id="296" r:id="rId19"/>
    <p:sldId id="297" r:id="rId20"/>
    <p:sldId id="276" r:id="rId21"/>
    <p:sldId id="301" r:id="rId22"/>
    <p:sldId id="299" r:id="rId23"/>
    <p:sldId id="300" r:id="rId24"/>
    <p:sldId id="277" r:id="rId25"/>
  </p:sldIdLst>
  <p:sldSz cx="12192000" cy="6858000"/>
  <p:notesSz cx="68199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Tsvetkova" initials="M" lastIdx="1" clrIdx="0"/>
  <p:cmAuthor id="1" name="OPOS BG29" initials="OB" lastIdx="4" clrIdx="1">
    <p:extLst>
      <p:ext uri="{19B8F6BF-5375-455C-9EA6-DF929625EA0E}">
        <p15:presenceInfo xmlns:p15="http://schemas.microsoft.com/office/powerpoint/2012/main" userId="b1cbe1aae431b09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3300"/>
    <a:srgbClr val="CCFFCC"/>
    <a:srgbClr val="7CF49B"/>
    <a:srgbClr val="52F07B"/>
    <a:srgbClr val="66FF99"/>
    <a:srgbClr val="CC3300"/>
    <a:srgbClr val="009900"/>
    <a:srgbClr val="17375E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0" autoAdjust="0"/>
    <p:restoredTop sz="68421" autoAdjust="0"/>
  </p:normalViewPr>
  <p:slideViewPr>
    <p:cSldViewPr>
      <p:cViewPr varScale="1">
        <p:scale>
          <a:sx n="78" d="100"/>
          <a:sy n="78" d="100"/>
        </p:scale>
        <p:origin x="1830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8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1048749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B909493-B41E-4590-B1FB-08F1A94AED83}" type="datetimeFigureOut">
              <a:rPr lang="bg-BG" smtClean="0"/>
              <a:t>5.7.2022 г.</a:t>
            </a:fld>
            <a:endParaRPr lang="bg-BG"/>
          </a:p>
        </p:txBody>
      </p:sp>
      <p:sp>
        <p:nvSpPr>
          <p:cNvPr id="1048750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1048751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3032" y="9433107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8556984-BFA1-4032-A2F7-943390F401A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60349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104874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2B82725-62A2-4311-9ACD-D34C66DD3C7F}" type="datetimeFigureOut">
              <a:rPr lang="bg-BG" smtClean="0"/>
              <a:t>5.7.2022 г.</a:t>
            </a:fld>
            <a:endParaRPr lang="bg-BG"/>
          </a:p>
        </p:txBody>
      </p:sp>
      <p:sp>
        <p:nvSpPr>
          <p:cNvPr id="104874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bg-BG"/>
          </a:p>
        </p:txBody>
      </p:sp>
      <p:sp>
        <p:nvSpPr>
          <p:cNvPr id="104874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0" y="4717415"/>
            <a:ext cx="5455920" cy="446913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104874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104874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33107"/>
            <a:ext cx="2955290" cy="49657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222844A-9D9A-451E-8533-AC68D816AE0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57081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1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107730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6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66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10</a:t>
            </a:fld>
            <a:endParaRPr lang="bg-BG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6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endParaRPr lang="bg-BG" sz="1000" noProof="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endParaRPr lang="bg-BG" sz="1000" noProof="0" dirty="0">
              <a:solidFill>
                <a:schemeClr val="tx1"/>
              </a:solidFill>
            </a:endParaRPr>
          </a:p>
        </p:txBody>
      </p:sp>
      <p:sp>
        <p:nvSpPr>
          <p:cNvPr id="104866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065819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7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bg-BG" noProof="0" dirty="0">
              <a:solidFill>
                <a:schemeClr val="tx1"/>
              </a:solidFill>
            </a:endParaRPr>
          </a:p>
          <a:p>
            <a:pPr algn="just"/>
            <a:endParaRPr lang="bg-BG" noProof="0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67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12</a:t>
            </a:fld>
            <a:endParaRPr lang="bg-BG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7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bg-BG" sz="1000" noProof="0" dirty="0">
              <a:solidFill>
                <a:schemeClr val="tx1"/>
              </a:solidFill>
            </a:endParaRPr>
          </a:p>
        </p:txBody>
      </p:sp>
      <p:sp>
        <p:nvSpPr>
          <p:cNvPr id="104867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211686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8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68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14</a:t>
            </a:fld>
            <a:endParaRPr lang="bg-BG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8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bg-BG" sz="1000" noProof="0" dirty="0">
              <a:solidFill>
                <a:schemeClr val="tx1"/>
              </a:solidFill>
            </a:endParaRPr>
          </a:p>
          <a:p>
            <a:pPr algn="just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04868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796819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0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200" b="0" i="0" kern="120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04860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16</a:t>
            </a:fld>
            <a:endParaRPr lang="bg-BG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0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bg-BG" sz="1000" b="0" i="0" kern="1200" noProof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04860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17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069199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59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59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18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565062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59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sz="1000" noProof="0" dirty="0"/>
          </a:p>
        </p:txBody>
      </p:sp>
      <p:sp>
        <p:nvSpPr>
          <p:cNvPr id="104859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19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26204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2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Tx/>
              <a:buNone/>
            </a:pPr>
            <a:endParaRPr lang="bg-BG" sz="1000" noProof="0" dirty="0">
              <a:solidFill>
                <a:schemeClr val="tx1"/>
              </a:solidFill>
            </a:endParaRPr>
          </a:p>
        </p:txBody>
      </p:sp>
      <p:sp>
        <p:nvSpPr>
          <p:cNvPr id="104862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2</a:t>
            </a:fld>
            <a:endParaRPr lang="bg-BG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58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bg-BG" altLang="zh-CN" sz="1000" noProof="0" dirty="0">
              <a:solidFill>
                <a:schemeClr val="tx2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04859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20</a:t>
            </a:fld>
            <a:endParaRPr lang="bg-BG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58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4859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21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222082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58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bg-BG" noProof="0" dirty="0">
              <a:solidFill>
                <a:schemeClr val="tx1"/>
              </a:solidFill>
            </a:endParaRPr>
          </a:p>
        </p:txBody>
      </p:sp>
      <p:sp>
        <p:nvSpPr>
          <p:cNvPr id="104859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22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996732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58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bg-BG" sz="1000" noProof="0" dirty="0">
              <a:solidFill>
                <a:schemeClr val="tx1"/>
              </a:solidFill>
            </a:endParaRPr>
          </a:p>
        </p:txBody>
      </p:sp>
      <p:sp>
        <p:nvSpPr>
          <p:cNvPr id="104859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23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724013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59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35DFC-BBE1-4CDA-B981-A5954F5C149B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2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just">
              <a:buFontTx/>
              <a:buChar char="-"/>
            </a:pPr>
            <a:endParaRPr lang="ru-RU" sz="1200" dirty="0">
              <a:solidFill>
                <a:schemeClr val="tx1"/>
              </a:solidFill>
            </a:endParaRPr>
          </a:p>
          <a:p>
            <a:pPr algn="just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4862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3</a:t>
            </a:fld>
            <a:endParaRPr lang="bg-BG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4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1000" noProof="0" dirty="0">
              <a:solidFill>
                <a:srgbClr val="003300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1000" noProof="0" dirty="0">
              <a:solidFill>
                <a:srgbClr val="003300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bg-BG" sz="1000" noProof="0" dirty="0">
              <a:solidFill>
                <a:schemeClr val="tx1"/>
              </a:solidFill>
            </a:endParaRPr>
          </a:p>
        </p:txBody>
      </p:sp>
      <p:sp>
        <p:nvSpPr>
          <p:cNvPr id="104864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4</a:t>
            </a:fld>
            <a:endParaRPr lang="bg-BG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4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bg-BG" noProof="0" dirty="0">
              <a:solidFill>
                <a:schemeClr val="tx1"/>
              </a:solidFill>
            </a:endParaRPr>
          </a:p>
        </p:txBody>
      </p:sp>
      <p:sp>
        <p:nvSpPr>
          <p:cNvPr id="104864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10590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4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bg-BG" noProof="0" dirty="0">
              <a:solidFill>
                <a:schemeClr val="tx1"/>
              </a:solidFill>
            </a:endParaRPr>
          </a:p>
        </p:txBody>
      </p:sp>
      <p:sp>
        <p:nvSpPr>
          <p:cNvPr id="104864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008837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5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bg-BG" sz="1200" b="0" i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Евро +НС ОБЩО </a:t>
            </a:r>
          </a:p>
        </p:txBody>
      </p:sp>
      <p:sp>
        <p:nvSpPr>
          <p:cNvPr id="104865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7</a:t>
            </a:fld>
            <a:endParaRPr lang="bg-BG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5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Tx/>
              <a:buNone/>
            </a:pPr>
            <a:endParaRPr lang="ru-RU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65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8</a:t>
            </a:fld>
            <a:endParaRPr lang="bg-BG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3" y="744538"/>
            <a:ext cx="6619875" cy="3724275"/>
          </a:xfrm>
        </p:spPr>
      </p:sp>
      <p:sp>
        <p:nvSpPr>
          <p:cNvPr id="104865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endParaRPr lang="bg-BG" sz="1000" noProof="0" dirty="0">
              <a:solidFill>
                <a:schemeClr val="tx1"/>
              </a:solidFill>
            </a:endParaRPr>
          </a:p>
        </p:txBody>
      </p:sp>
      <p:sp>
        <p:nvSpPr>
          <p:cNvPr id="104865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844A-9D9A-451E-8533-AC68D816AE04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76026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7/5/2022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71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7/5/2022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3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9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7/5/2022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7/5/2022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4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715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7/5/2022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720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21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7/5/2022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726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27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2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29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3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7/5/2022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3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3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9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7/5/2022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9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69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7/5/2022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3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6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737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738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3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7/5/2022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4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3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704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705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0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7/5/2022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0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70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C881F-9B5B-4731-BD3A-B949B94371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7/5/2022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4C3D4-817C-4B18-BB67-CDF35AB9A9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3.jpeg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www.eufunds.bg/bg/opos" TargetMode="External"/><Relationship Id="rId4" Type="http://schemas.openxmlformats.org/officeDocument/2006/relationships/hyperlink" Target="mailto:programming@moew.government.b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8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bg-BG" sz="31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bg-BG" sz="2200" b="1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abic Typesetting" panose="03020402040406030203" pitchFamily="66" charset="-78"/>
              </a:rPr>
            </a:br>
            <a:r>
              <a:rPr lang="bg-BG" altLang="en-US" sz="32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abic Typesetting" panose="03020402040406030203" pitchFamily="66" charset="-78"/>
              </a:rPr>
              <a:t> </a:t>
            </a:r>
            <a:br>
              <a:rPr lang="bg-BG" altLang="en-US" sz="32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abic Typesetting" panose="03020402040406030203" pitchFamily="66" charset="-78"/>
              </a:rPr>
            </a:br>
            <a:br>
              <a:rPr lang="bg-BG" sz="31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bg-BG" sz="1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rPr>
            </a:br>
            <a:endParaRPr lang="bg-BG" sz="19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048611" name="Subtitle 1"/>
          <p:cNvSpPr>
            <a:spLocks noGrp="1"/>
          </p:cNvSpPr>
          <p:nvPr>
            <p:ph type="subTitle" idx="1"/>
          </p:nvPr>
        </p:nvSpPr>
        <p:spPr>
          <a:xfrm>
            <a:off x="1703512" y="1772816"/>
            <a:ext cx="8928992" cy="3383839"/>
          </a:xfrm>
        </p:spPr>
        <p:txBody>
          <a:bodyPr>
            <a:normAutofit/>
          </a:bodyPr>
          <a:lstStyle/>
          <a:p>
            <a:r>
              <a:rPr lang="bg-BG" sz="4000" b="1" dirty="0">
                <a:solidFill>
                  <a:schemeClr val="tx2"/>
                </a:solidFill>
              </a:rPr>
              <a:t>ПРОГРАМА</a:t>
            </a:r>
          </a:p>
          <a:p>
            <a:r>
              <a:rPr lang="bg-BG" sz="4000" b="1" dirty="0">
                <a:solidFill>
                  <a:schemeClr val="tx2"/>
                </a:solidFill>
              </a:rPr>
              <a:t>„ОКОЛНА СРЕДА“ 2021-2027 г. </a:t>
            </a:r>
          </a:p>
        </p:txBody>
      </p:sp>
      <p:pic>
        <p:nvPicPr>
          <p:cNvPr id="2097167" name="Picture 4" descr="C:\Users\NMihova\Desktop\Capture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2097168" name="Picture 5" descr="C:\Users\NMihova\Desktop\Capture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pic>
        <p:nvPicPr>
          <p:cNvPr id="2097169" name="Picture 2" descr="C:\Users\NMihova\Desktop\Capture8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156656"/>
            <a:ext cx="12192000" cy="1700808"/>
          </a:xfrm>
          <a:prstGeom prst="rect">
            <a:avLst/>
          </a:prstGeom>
          <a:noFill/>
        </p:spPr>
      </p:pic>
      <p:sp>
        <p:nvSpPr>
          <p:cNvPr id="1048612" name="Rectangle 2"/>
          <p:cNvSpPr/>
          <p:nvPr/>
        </p:nvSpPr>
        <p:spPr>
          <a:xfrm>
            <a:off x="551384" y="3861048"/>
            <a:ext cx="107262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en-US" sz="2400" dirty="0">
                <a:solidFill>
                  <a:schemeClr val="tx2">
                    <a:lumMod val="75000"/>
                  </a:schemeClr>
                </a:solidFill>
                <a:latin typeface="Calibri (Body)"/>
              </a:rPr>
              <a:t>ЗАСЕДАНИЕ НА </a:t>
            </a:r>
            <a:r>
              <a:rPr lang="bg-BG" altLang="en-US" sz="2400" dirty="0">
                <a:solidFill>
                  <a:schemeClr val="tx2">
                    <a:lumMod val="75000"/>
                  </a:schemeClr>
                </a:solidFill>
                <a:latin typeface="Calibri (Body)"/>
              </a:rPr>
              <a:t>ТЕМАТИЧНА </a:t>
            </a:r>
            <a:r>
              <a:rPr lang="ru-RU" altLang="en-US" sz="2400" dirty="0">
                <a:solidFill>
                  <a:schemeClr val="tx2">
                    <a:lumMod val="75000"/>
                  </a:schemeClr>
                </a:solidFill>
                <a:latin typeface="Calibri (Body)"/>
              </a:rPr>
              <a:t>РАБОТНА ГРУПА ЗА  РАЗРАБОТВАНЕ  НА ОПЕРАТИВНА ПРОГРАМА „ОКОЛНА СРЕДА” ЗА ПРОГРАМЕН ПЕРИОД 2021 – 2027 г.</a:t>
            </a:r>
          </a:p>
          <a:p>
            <a:pPr algn="ctr">
              <a:spcBef>
                <a:spcPct val="0"/>
              </a:spcBef>
            </a:pPr>
            <a:br>
              <a:rPr lang="bg-BG" altLang="en-US" sz="2400" dirty="0">
                <a:solidFill>
                  <a:schemeClr val="tx2">
                    <a:lumMod val="75000"/>
                  </a:schemeClr>
                </a:solidFill>
                <a:latin typeface="Calibri (Body)"/>
              </a:rPr>
            </a:br>
            <a:r>
              <a:rPr lang="bg-BG" altLang="en-US" sz="2400" dirty="0">
                <a:solidFill>
                  <a:schemeClr val="tx2">
                    <a:lumMod val="75000"/>
                  </a:schemeClr>
                </a:solidFill>
                <a:latin typeface="Calibri (Body)"/>
              </a:rPr>
              <a:t>01 юли 2022 г. </a:t>
            </a:r>
            <a:endParaRPr lang="bg-BG" altLang="en-US" sz="2400" b="1" i="1" dirty="0">
              <a:solidFill>
                <a:schemeClr val="tx2">
                  <a:lumMod val="75000"/>
                </a:schemeClr>
              </a:solidFill>
              <a:latin typeface="Calibri (Body)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Content Placeholder 12"/>
          <p:cNvSpPr txBox="1"/>
          <p:nvPr/>
        </p:nvSpPr>
        <p:spPr>
          <a:xfrm>
            <a:off x="335360" y="1668621"/>
            <a:ext cx="11449272" cy="49977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6088" indent="-446088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Специфична цел 1 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„</a:t>
            </a:r>
            <a:r>
              <a:rPr lang="bg-BG" sz="2500" i="1" dirty="0">
                <a:solidFill>
                  <a:schemeClr val="tx2"/>
                </a:solidFill>
                <a:cs typeface="Arial" panose="020B0604020202020204" pitchFamily="34" charset="0"/>
              </a:rPr>
              <a:t>Насърчаване на прехода към кръгова и основаваща се на ефективно използване на ресурсите икономика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“</a:t>
            </a:r>
          </a:p>
          <a:p>
            <a:pPr marL="446088" indent="-446088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Специфична цел  2 </a:t>
            </a:r>
            <a:r>
              <a:rPr lang="bg-BG" sz="2500" i="1" dirty="0">
                <a:solidFill>
                  <a:schemeClr val="tx2"/>
                </a:solidFill>
                <a:cs typeface="Arial" panose="020B0604020202020204" pitchFamily="34" charset="0"/>
              </a:rPr>
              <a:t>„Подобряване на защитата и опазването на природата, биологичното разнообразие и екологосъобразната инфраструктура, включително в градските райони, и намаляване на всички форми на замърсяване”</a:t>
            </a:r>
            <a:endParaRPr lang="bg-BG" sz="25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446088" indent="-446088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Еднофондов приоритет – </a:t>
            </a: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ЕФРР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, </a:t>
            </a: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общо 611,49 млн. лв. (312,65 млн. евро)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 ЕС и национално съфинансиране.</a:t>
            </a:r>
          </a:p>
          <a:p>
            <a:pPr marL="446088" indent="-446088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Подкрепа чрез безвъзмездни финансови средства (БФП) и чрез финансови инструменти (ФИ).</a:t>
            </a: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37C9742F-AF85-E941-8B43-9B9AEDF56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F897A7A0-39A8-50E0-56D2-77B50ECB6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E95C5536-A22F-FC77-F9A5-2F8DD523126A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>
            <a:extLst>
              <a:ext uri="{FF2B5EF4-FFF2-40B4-BE49-F238E27FC236}">
                <a16:creationId xmlns:a16="http://schemas.microsoft.com/office/drawing/2014/main" id="{E1AAB6EB-FC6A-5A46-721D-A3A94767F2FF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ПРИОРИТЕТ 2 </a:t>
            </a:r>
            <a:r>
              <a:rPr lang="ru-RU" sz="2800" dirty="0">
                <a:solidFill>
                  <a:srgbClr val="009900"/>
                </a:solidFill>
              </a:rPr>
              <a:t>ОТПАДЪЦИ </a:t>
            </a:r>
            <a:r>
              <a:rPr lang="bg-BG" sz="2800" dirty="0">
                <a:solidFill>
                  <a:srgbClr val="009900"/>
                </a:solidFill>
              </a:rPr>
              <a:t>(1/2)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3" name="Picture 2" descr="C:\Users\NMihova\Desktop\Capture8.jpg">
            <a:extLst>
              <a:ext uri="{FF2B5EF4-FFF2-40B4-BE49-F238E27FC236}">
                <a16:creationId xmlns:a16="http://schemas.microsoft.com/office/drawing/2014/main" id="{0DE4A88B-2534-EDF3-9D98-35EAE0FB5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NMihova\Desktop\Capture8.jpg">
            <a:extLst>
              <a:ext uri="{FF2B5EF4-FFF2-40B4-BE49-F238E27FC236}">
                <a16:creationId xmlns:a16="http://schemas.microsoft.com/office/drawing/2014/main" id="{3610CE09-0EC6-6945-A7F4-C7C92C89B7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  <p:sp>
        <p:nvSpPr>
          <p:cNvPr id="1048664" name="Content Placeholder 12"/>
          <p:cNvSpPr txBox="1"/>
          <p:nvPr/>
        </p:nvSpPr>
        <p:spPr>
          <a:xfrm>
            <a:off x="407368" y="1464272"/>
            <a:ext cx="11377264" cy="4917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bg-BG" sz="2500" b="1" dirty="0">
                <a:solidFill>
                  <a:srgbClr val="1F497D">
                    <a:lumMod val="75000"/>
                  </a:srgbClr>
                </a:solidFill>
                <a:cs typeface="Arial" panose="020B0604020202020204" pitchFamily="34" charset="0"/>
              </a:rPr>
              <a:t>Допустими мерки:</a:t>
            </a:r>
            <a:endParaRPr lang="bg-BG" sz="2500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Системи за разделно събиране и рециклиране на биоразградими отпадъци – Приложение № 8 на НПУО 2021-2028 г.;</a:t>
            </a:r>
          </a:p>
          <a:p>
            <a:pPr marL="342900" indent="-342900" algn="just">
              <a:spcBef>
                <a:spcPts val="600"/>
              </a:spcBef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Системи/центрове за разделно събиране и подготовка за повторна употреба и поправка;</a:t>
            </a:r>
          </a:p>
          <a:p>
            <a:pPr marL="342900" indent="-342900" algn="just">
              <a:spcBef>
                <a:spcPts val="600"/>
              </a:spcBef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Рециклиране на отпадъци (в комбинация с разделно събиране и предварително третиране на разделно събрани отпадъци); </a:t>
            </a:r>
          </a:p>
          <a:p>
            <a:pPr marL="342900" indent="-342900" algn="just">
              <a:spcBef>
                <a:spcPts val="600"/>
              </a:spcBef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Модели за оптимизиране на процеса на управление на битовите отпадъци от общините в България;</a:t>
            </a:r>
          </a:p>
          <a:p>
            <a:pPr marL="342900" indent="-342900" algn="just">
              <a:spcBef>
                <a:spcPts val="600"/>
              </a:spcBef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Информационни и разяснителни кампании. </a:t>
            </a:r>
          </a:p>
          <a:p>
            <a:pPr marL="342900" indent="-342900" algn="just">
              <a:spcBef>
                <a:spcPts val="600"/>
              </a:spcBef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Рекултивация на депа/ безопасност на съществуващи депа без увеличаване на техния капацитет</a:t>
            </a:r>
            <a:r>
              <a:rPr lang="bg-BG" sz="24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.</a:t>
            </a: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655A859D-6EF1-6F01-F676-74332A513F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48850AA6-8CD2-3CC8-5069-7B0289ADD4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AF52A042-A7AF-BF99-C9D3-0E9A4FE17A38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>
            <a:extLst>
              <a:ext uri="{FF2B5EF4-FFF2-40B4-BE49-F238E27FC236}">
                <a16:creationId xmlns:a16="http://schemas.microsoft.com/office/drawing/2014/main" id="{A4BDCDCC-99FD-FBC5-B787-78DBD2B8F294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ПРИОРИТЕТ 2 </a:t>
            </a:r>
            <a:r>
              <a:rPr lang="ru-RU" sz="2800" dirty="0">
                <a:solidFill>
                  <a:srgbClr val="009900"/>
                </a:solidFill>
              </a:rPr>
              <a:t>ОТПАДЪЦИ </a:t>
            </a:r>
            <a:r>
              <a:rPr lang="bg-BG" sz="2800" dirty="0">
                <a:solidFill>
                  <a:srgbClr val="009900"/>
                </a:solidFill>
              </a:rPr>
              <a:t>(2/2)</a:t>
            </a:r>
            <a:endParaRPr lang="en-US" sz="28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26631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Content Placeholder 12"/>
          <p:cNvSpPr txBox="1"/>
          <p:nvPr/>
        </p:nvSpPr>
        <p:spPr>
          <a:xfrm>
            <a:off x="335360" y="1844824"/>
            <a:ext cx="11377264" cy="43720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6088" indent="-446088" algn="just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Специфична цел  </a:t>
            </a:r>
            <a:r>
              <a:rPr lang="bg-BG" sz="2500" i="1" dirty="0">
                <a:solidFill>
                  <a:schemeClr val="tx2"/>
                </a:solidFill>
                <a:cs typeface="Arial" panose="020B0604020202020204" pitchFamily="34" charset="0"/>
              </a:rPr>
              <a:t>„Подобряване на защитата и опазването на природата, биологичното разнообразие и екологосъобразната инфраструктура, включително в градските райони, и намаляване на всички форми на замърсяване”</a:t>
            </a:r>
          </a:p>
          <a:p>
            <a:pPr marL="446088" indent="-446088" algn="just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Еднофондов приоритет – </a:t>
            </a: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ЕФРР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, </a:t>
            </a: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общо 259,09 млн. лв. (132,47 млн. евро)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 ЕС и национално съфинансиране.</a:t>
            </a:r>
          </a:p>
          <a:p>
            <a:pPr marL="446088" indent="-446088" algn="just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Подкрепа чрез безвъзмездни финансови средства (БФП).</a:t>
            </a: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0C1B1D3D-FF94-944E-70D3-B56810071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878C69EE-48D6-ADAE-A820-40CBC3A408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37CF7A0D-1DBF-A21B-E47E-155BFD229949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>
            <a:extLst>
              <a:ext uri="{FF2B5EF4-FFF2-40B4-BE49-F238E27FC236}">
                <a16:creationId xmlns:a16="http://schemas.microsoft.com/office/drawing/2014/main" id="{158EBC27-EC87-00F2-2070-FF5D88FAA49D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ПРИОРИТЕТ 3 </a:t>
            </a:r>
            <a:r>
              <a:rPr lang="ru-RU" sz="2800" dirty="0">
                <a:solidFill>
                  <a:srgbClr val="009900"/>
                </a:solidFill>
              </a:rPr>
              <a:t>БИОЛОГИЧНО РАЗНООБРАЗИЕ </a:t>
            </a:r>
            <a:r>
              <a:rPr lang="bg-BG" sz="2800" dirty="0">
                <a:solidFill>
                  <a:srgbClr val="009900"/>
                </a:solidFill>
              </a:rPr>
              <a:t>(1/2)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3" name="Picture 2" descr="C:\Users\NMihova\Desktop\Capture8.jpg">
            <a:extLst>
              <a:ext uri="{FF2B5EF4-FFF2-40B4-BE49-F238E27FC236}">
                <a16:creationId xmlns:a16="http://schemas.microsoft.com/office/drawing/2014/main" id="{E7A4926D-21B0-9413-628C-F893EB596A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Users\NMihova\Desktop\Capture8.jpg">
            <a:extLst>
              <a:ext uri="{FF2B5EF4-FFF2-40B4-BE49-F238E27FC236}">
                <a16:creationId xmlns:a16="http://schemas.microsoft.com/office/drawing/2014/main" id="{045C00CB-F886-5953-A9AC-260653C4B5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  <p:sp>
        <p:nvSpPr>
          <p:cNvPr id="1048675" name="Content Placeholder 12"/>
          <p:cNvSpPr txBox="1"/>
          <p:nvPr/>
        </p:nvSpPr>
        <p:spPr>
          <a:xfrm>
            <a:off x="407368" y="1522485"/>
            <a:ext cx="11377264" cy="49095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300"/>
              </a:spcBef>
              <a:spcAft>
                <a:spcPts val="600"/>
              </a:spcAft>
            </a:pPr>
            <a:r>
              <a:rPr lang="bg-BG" sz="2500" b="1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Допустими мерки:</a:t>
            </a:r>
          </a:p>
          <a:p>
            <a:pPr marL="363538" indent="-363538" algn="just">
              <a:spcBef>
                <a:spcPts val="3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b="1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Развитие на мрежата Натура 2000</a:t>
            </a:r>
            <a:r>
              <a:rPr lang="bg-BG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;</a:t>
            </a:r>
          </a:p>
          <a:p>
            <a:pPr marL="363538" indent="-363538" algn="just">
              <a:spcBef>
                <a:spcPts val="3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b="1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Подобряване природозащитното състояние на природни местообитания и видове </a:t>
            </a:r>
            <a:r>
              <a:rPr lang="bg-BG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(вкл. птици, риби, прилепи, влечуги, </a:t>
            </a:r>
            <a:r>
              <a:rPr lang="bg-BG" sz="2500" dirty="0" err="1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васкуларни</a:t>
            </a:r>
            <a:r>
              <a:rPr lang="bg-BG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 растения, и типове природни местообитания – крайбрежни, скали, дюни, сладководни, храстовидни и др.);</a:t>
            </a:r>
          </a:p>
          <a:p>
            <a:pPr marL="363538" indent="-363538" algn="just">
              <a:spcBef>
                <a:spcPts val="3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b="1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Опазване/възстановяване на екосистемите и присъщото им биологичното разнообразие извън Натура 2000 </a:t>
            </a:r>
            <a:r>
              <a:rPr lang="bg-BG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– мерки от </a:t>
            </a:r>
            <a:r>
              <a:rPr lang="bg-BG" sz="2500" u="sng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Стратегия за биологичното разнообразие в Република България</a:t>
            </a:r>
            <a:r>
              <a:rPr lang="bg-BG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 и </a:t>
            </a:r>
            <a:r>
              <a:rPr lang="bg-BG" sz="2500" u="sng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Национален план за опазване и устойчиво ползване на биологичното разнообразие и генетичните ресурси 2020-2024 г.</a:t>
            </a:r>
            <a:r>
              <a:rPr lang="bg-BG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, мерки от планове за управление на защитени територии и планове за действие за видове.</a:t>
            </a:r>
          </a:p>
        </p:txBody>
      </p:sp>
      <p:pic>
        <p:nvPicPr>
          <p:cNvPr id="10" name="Picture 4" descr="C:\Users\NMihova\Desktop\Capture4.JPG">
            <a:extLst>
              <a:ext uri="{FF2B5EF4-FFF2-40B4-BE49-F238E27FC236}">
                <a16:creationId xmlns:a16="http://schemas.microsoft.com/office/drawing/2014/main" id="{1238CFE7-08B0-2466-2BA1-D6E9ECBC6F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1" name="Picture 5" descr="C:\Users\NMihova\Desktop\Capture5.JPG">
            <a:extLst>
              <a:ext uri="{FF2B5EF4-FFF2-40B4-BE49-F238E27FC236}">
                <a16:creationId xmlns:a16="http://schemas.microsoft.com/office/drawing/2014/main" id="{FF8EE800-20E3-5F8D-372F-EF064ED6E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2" name="Straight Connector 7">
            <a:extLst>
              <a:ext uri="{FF2B5EF4-FFF2-40B4-BE49-F238E27FC236}">
                <a16:creationId xmlns:a16="http://schemas.microsoft.com/office/drawing/2014/main" id="{0A19D380-58B7-A3B2-D360-1896D3B23C53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4">
            <a:extLst>
              <a:ext uri="{FF2B5EF4-FFF2-40B4-BE49-F238E27FC236}">
                <a16:creationId xmlns:a16="http://schemas.microsoft.com/office/drawing/2014/main" id="{66812A87-E6CB-7C27-5E83-5EF3A4BD1808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ПРИОРИТЕТ 3 </a:t>
            </a:r>
            <a:r>
              <a:rPr lang="ru-RU" sz="2800" dirty="0">
                <a:solidFill>
                  <a:srgbClr val="009900"/>
                </a:solidFill>
              </a:rPr>
              <a:t>БИОЛОГИЧНО РАЗНООБРАЗИЕ </a:t>
            </a:r>
            <a:r>
              <a:rPr lang="bg-BG" sz="2800" dirty="0">
                <a:solidFill>
                  <a:srgbClr val="009900"/>
                </a:solidFill>
              </a:rPr>
              <a:t>(2/2)</a:t>
            </a:r>
            <a:endParaRPr lang="en-US" sz="28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92278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Content Placeholder 12"/>
          <p:cNvSpPr txBox="1"/>
          <p:nvPr/>
        </p:nvSpPr>
        <p:spPr>
          <a:xfrm>
            <a:off x="407368" y="2132859"/>
            <a:ext cx="11305256" cy="4061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Специфична цел  </a:t>
            </a:r>
            <a:r>
              <a:rPr lang="bg-BG" sz="2500" i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„Насърчаване на адаптирането към изменението на климата, предотвратяването на риска от бедствия и устойчивостта, като се вземат предвид екосистемни подходи”</a:t>
            </a:r>
            <a:endParaRPr lang="bg-BG" sz="2500" dirty="0">
              <a:solidFill>
                <a:srgbClr val="1F497D"/>
              </a:solidFill>
              <a:latin typeface="Calibri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Еднофондов приоритет – 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ЕФРР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, 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общо 441,31 млн. лв. (225,64 млн. евро)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 ЕС и национално съфинансиране.</a:t>
            </a:r>
          </a:p>
          <a:p>
            <a:pPr marL="342900" indent="-342900" algn="just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Подкрепа чрез безвъзмездни финансови средства (БФП).</a:t>
            </a:r>
          </a:p>
        </p:txBody>
      </p:sp>
      <p:pic>
        <p:nvPicPr>
          <p:cNvPr id="10" name="Picture 4" descr="C:\Users\NMihova\Desktop\Capture4.JPG">
            <a:extLst>
              <a:ext uri="{FF2B5EF4-FFF2-40B4-BE49-F238E27FC236}">
                <a16:creationId xmlns:a16="http://schemas.microsoft.com/office/drawing/2014/main" id="{346E2B28-FC25-393C-51A8-5E1660522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1" name="Picture 5" descr="C:\Users\NMihova\Desktop\Capture5.JPG">
            <a:extLst>
              <a:ext uri="{FF2B5EF4-FFF2-40B4-BE49-F238E27FC236}">
                <a16:creationId xmlns:a16="http://schemas.microsoft.com/office/drawing/2014/main" id="{AE8ECA08-DCDA-30A8-C928-A1C833A55A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2" name="Straight Connector 7">
            <a:extLst>
              <a:ext uri="{FF2B5EF4-FFF2-40B4-BE49-F238E27FC236}">
                <a16:creationId xmlns:a16="http://schemas.microsoft.com/office/drawing/2014/main" id="{C17A20A4-457D-B763-E504-5848CEF46F0B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4">
            <a:extLst>
              <a:ext uri="{FF2B5EF4-FFF2-40B4-BE49-F238E27FC236}">
                <a16:creationId xmlns:a16="http://schemas.microsoft.com/office/drawing/2014/main" id="{CBAA3B5E-896A-CF29-E176-55FEDB737C65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ПРИОРИТЕТ 4 </a:t>
            </a:r>
            <a:r>
              <a:rPr lang="ru-RU" sz="2800" dirty="0">
                <a:solidFill>
                  <a:srgbClr val="009900"/>
                </a:solidFill>
              </a:rPr>
              <a:t>РИСК И ИЗМЕНЕНИЕ НА КЛИМАТА</a:t>
            </a:r>
            <a:r>
              <a:rPr lang="bg-BG" sz="2800" dirty="0">
                <a:solidFill>
                  <a:srgbClr val="009900"/>
                </a:solidFill>
              </a:rPr>
              <a:t> (1/2)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4" name="Picture 2" descr="C:\Users\NMihova\Desktop\Capture8.jpg">
            <a:extLst>
              <a:ext uri="{FF2B5EF4-FFF2-40B4-BE49-F238E27FC236}">
                <a16:creationId xmlns:a16="http://schemas.microsoft.com/office/drawing/2014/main" id="{52B78D2C-4E59-8E0B-BAFA-4140D4A545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Users\NMihova\Desktop\Capture8.jpg">
            <a:extLst>
              <a:ext uri="{FF2B5EF4-FFF2-40B4-BE49-F238E27FC236}">
                <a16:creationId xmlns:a16="http://schemas.microsoft.com/office/drawing/2014/main" id="{5639ECBD-0EF6-BFC1-AE20-9699B1D6C4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  <p:sp>
        <p:nvSpPr>
          <p:cNvPr id="1048685" name="Content Placeholder 12"/>
          <p:cNvSpPr txBox="1"/>
          <p:nvPr/>
        </p:nvSpPr>
        <p:spPr>
          <a:xfrm>
            <a:off x="263352" y="1628800"/>
            <a:ext cx="11658788" cy="48533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bg-BG" sz="2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Допустими мерки:</a:t>
            </a:r>
          </a:p>
          <a:p>
            <a:pPr marL="363538" indent="-363538" algn="just">
              <a:spcBef>
                <a:spcPts val="600"/>
              </a:spcBef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Превенция и управление на риска от наводнения и засушаване (екологосъобразните мерки, ако е приложимо, в комбинация със сива инфраструктура).</a:t>
            </a:r>
          </a:p>
          <a:p>
            <a:pPr marL="363538" indent="-363538" algn="just">
              <a:spcBef>
                <a:spcPts val="600"/>
              </a:spcBef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Анализи на риска, мониторинг и прилагане на мерки за превенция и защита при неблагоприятни геодинамични процеси – свлачища, </a:t>
            </a:r>
            <a:r>
              <a:rPr lang="bg-BG" sz="2500" dirty="0" err="1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срутища</a:t>
            </a: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, ерозии, </a:t>
            </a:r>
            <a:r>
              <a:rPr lang="bg-BG" sz="2500" dirty="0" err="1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абразии</a:t>
            </a: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. </a:t>
            </a:r>
          </a:p>
          <a:p>
            <a:pPr marL="363538" indent="-363538" algn="just">
              <a:spcBef>
                <a:spcPts val="600"/>
              </a:spcBef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Повишаване готовността на населението за адекватна реакция и подобряване устойчивостта </a:t>
            </a:r>
            <a:r>
              <a:rPr lang="bg-BG" sz="2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чрез осигуряване на наземен капацитет за борба с горските пожари.</a:t>
            </a:r>
          </a:p>
          <a:p>
            <a:pPr marL="363538" indent="-363538" algn="just">
              <a:spcBef>
                <a:spcPts val="600"/>
              </a:spcBef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Системи за предупреждение, наблюдение, докладване; прогнозиране и сигнализиране; разработване на цифрови модели, анализи и прогнози във връзка с климатичните изменения</a:t>
            </a: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EFA3D633-5B2D-5396-9056-00DA179A8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1" name="Picture 5" descr="C:\Users\NMihova\Desktop\Capture5.JPG">
            <a:extLst>
              <a:ext uri="{FF2B5EF4-FFF2-40B4-BE49-F238E27FC236}">
                <a16:creationId xmlns:a16="http://schemas.microsoft.com/office/drawing/2014/main" id="{A1AB64E7-E259-5522-4179-13176CFCC5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2" name="Straight Connector 7">
            <a:extLst>
              <a:ext uri="{FF2B5EF4-FFF2-40B4-BE49-F238E27FC236}">
                <a16:creationId xmlns:a16="http://schemas.microsoft.com/office/drawing/2014/main" id="{65974AF9-E624-E3C3-4175-85FED5150B64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4">
            <a:extLst>
              <a:ext uri="{FF2B5EF4-FFF2-40B4-BE49-F238E27FC236}">
                <a16:creationId xmlns:a16="http://schemas.microsoft.com/office/drawing/2014/main" id="{FB3F59F2-22F5-4B73-AF75-67467F6058A9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ПРИОРИТЕТ 4 </a:t>
            </a:r>
            <a:r>
              <a:rPr lang="ru-RU" sz="2800" dirty="0">
                <a:solidFill>
                  <a:srgbClr val="009900"/>
                </a:solidFill>
              </a:rPr>
              <a:t>РИСК И ИЗМЕНЕНИЕ НА КЛИМАТА</a:t>
            </a:r>
            <a:r>
              <a:rPr lang="bg-BG" sz="2800" dirty="0">
                <a:solidFill>
                  <a:srgbClr val="009900"/>
                </a:solidFill>
              </a:rPr>
              <a:t> (2/2)</a:t>
            </a:r>
            <a:endParaRPr lang="en-US" sz="28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24918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NMihova\Desktop\Capture8.jpg">
            <a:extLst>
              <a:ext uri="{FF2B5EF4-FFF2-40B4-BE49-F238E27FC236}">
                <a16:creationId xmlns:a16="http://schemas.microsoft.com/office/drawing/2014/main" id="{FCB96A37-C780-99CD-C537-806A0EBCF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  <p:sp>
        <p:nvSpPr>
          <p:cNvPr id="1048601" name="Content Placeholder 12"/>
          <p:cNvSpPr txBox="1"/>
          <p:nvPr/>
        </p:nvSpPr>
        <p:spPr>
          <a:xfrm>
            <a:off x="407368" y="1566064"/>
            <a:ext cx="11449272" cy="50312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ru-RU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Специфична цел </a:t>
            </a:r>
            <a:r>
              <a:rPr lang="ru-RU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- 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“</a:t>
            </a:r>
            <a:r>
              <a:rPr lang="bg-BG" sz="2500" i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Подобряване на защитата и опазването на природата, биологичното разнообразие и екологосъобразната инфраструктура, включително в градските райони, и </a:t>
            </a:r>
            <a:r>
              <a:rPr lang="bg-BG" sz="2500" b="1" i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намаляване на всички форми на замърсяване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”;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Двуфондов приоритет – 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ЕФРР и КФ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, 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общо 773,47 млн. лв. (395,47 млн. евро)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 ЕС и национално съфинансиране: </a:t>
            </a:r>
          </a:p>
          <a:p>
            <a:pPr marL="800100" lvl="1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ЕФРР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 - 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597,05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 млн. лв. (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305,27 млн. евро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) ЕС и национално съфинансиране;</a:t>
            </a:r>
          </a:p>
          <a:p>
            <a:pPr marL="800100" lvl="1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КФ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 - 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176,41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 млн. лв. (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90,20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млн. евро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) общо ЕС и национално съфинансиране;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Подкрепа чрез безвъзмездни финансови средства (БФП).</a:t>
            </a: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4EB9D465-7D02-D3AF-3A60-A1B0C00216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7A24BCAB-06DF-2DE3-C12B-774191CCDE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3908B6FF-6091-D057-0E2B-327C4DE27DE4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>
            <a:extLst>
              <a:ext uri="{FF2B5EF4-FFF2-40B4-BE49-F238E27FC236}">
                <a16:creationId xmlns:a16="http://schemas.microsoft.com/office/drawing/2014/main" id="{A74C4D96-1ADB-D003-63CA-92EEB66E888C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ПРИОРИТЕТ 5 ВЪЗДУХ (1/2)</a:t>
            </a:r>
            <a:endParaRPr lang="en-US" sz="2800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Content Placeholder 12"/>
          <p:cNvSpPr txBox="1"/>
          <p:nvPr/>
        </p:nvSpPr>
        <p:spPr>
          <a:xfrm>
            <a:off x="479376" y="1523250"/>
            <a:ext cx="11233247" cy="48065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bg-BG" sz="2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Допустими мерки:</a:t>
            </a:r>
            <a:endParaRPr lang="bg-BG" sz="25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446088" indent="-446088" algn="just">
              <a:spcBef>
                <a:spcPts val="12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Намаляване замърсяването на въздуха от битовото отопление;</a:t>
            </a:r>
          </a:p>
          <a:p>
            <a:pPr marL="446088" indent="-446088" algn="just">
              <a:spcBef>
                <a:spcPts val="12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Намаляване на замърсяването на въздуха от транспорта;</a:t>
            </a:r>
          </a:p>
          <a:p>
            <a:pPr marL="446088" indent="-446088" algn="just">
              <a:spcBef>
                <a:spcPts val="12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Мерки за справяне с вторичното </a:t>
            </a:r>
            <a:r>
              <a:rPr lang="bg-BG" sz="2500" dirty="0" err="1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разпрашаване</a:t>
            </a: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;</a:t>
            </a:r>
          </a:p>
          <a:p>
            <a:pPr marL="446088" indent="-446088" algn="just">
              <a:spcBef>
                <a:spcPts val="12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Подобряване на мониторинга на КАВ;</a:t>
            </a:r>
          </a:p>
          <a:p>
            <a:pPr marL="446088" indent="-446088" algn="just">
              <a:spcBef>
                <a:spcPts val="12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Разработване/актуализация на документи във връзка с КАВ, извършване на научни проучвания, прогнозиране, моделиране; </a:t>
            </a:r>
          </a:p>
          <a:p>
            <a:pPr marL="446088" indent="-446088" algn="just">
              <a:spcBef>
                <a:spcPts val="12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Създаване на Национална мрежа на експерти по качество на атмосферния въздух</a:t>
            </a: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A94BFF88-9925-B46E-7CF3-4200CDC24A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63D01DA6-0E46-D6BB-1A0F-311E9866B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97819405-39C6-3F7E-7A07-8266C9F39647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>
            <a:extLst>
              <a:ext uri="{FF2B5EF4-FFF2-40B4-BE49-F238E27FC236}">
                <a16:creationId xmlns:a16="http://schemas.microsoft.com/office/drawing/2014/main" id="{35322836-A1A9-F2F0-16C1-72068E4A4896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ПРИОРИТЕТ 5 ВЪЗДУХ (2/2)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3" name="Picture 2" descr="C:\Users\NMihova\Desktop\Capture8.jpg">
            <a:extLst>
              <a:ext uri="{FF2B5EF4-FFF2-40B4-BE49-F238E27FC236}">
                <a16:creationId xmlns:a16="http://schemas.microsoft.com/office/drawing/2014/main" id="{16AC2981-B458-96B4-5096-443F388A65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02032142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Content Placeholder 12"/>
          <p:cNvSpPr txBox="1"/>
          <p:nvPr/>
        </p:nvSpPr>
        <p:spPr>
          <a:xfrm>
            <a:off x="335360" y="1648102"/>
            <a:ext cx="11449272" cy="48390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Еднофондов приоритет – 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ЕФРР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, 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общо 81,29 млн. лв. (41,56 млн. евро)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 ЕС и национално съфинансиране;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Подкрепа чрез безвъзмездни финансови средства (БФП);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Управляващият орган на програмата е 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директен бенефициент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Основни </a:t>
            </a: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целеви групи </a:t>
            </a: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- широка общественост, представители на средствата за масово осведомяване, партньори в рамките на ТРГ и членове на КН; потенциални бенефициенти, бенефициенти и техните партньори; заинтересовани страни, администрация, отговорна за формиране и прилагане на политиките по околна среда и изменение на климата; структури, подкрепящи изпълнението на програмата; ученици и студенти.</a:t>
            </a:r>
            <a:endParaRPr lang="bg-BG" sz="2500" b="1" dirty="0">
              <a:solidFill>
                <a:srgbClr val="1F497D"/>
              </a:solidFill>
              <a:latin typeface="Calibri"/>
              <a:cs typeface="Arial" panose="020B0604020202020204" pitchFamily="34" charset="0"/>
            </a:endParaRP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4C447F9D-91B3-DDF9-CB2D-3B9E6F7E49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A9B49CA2-481D-031C-FA24-3090506DF6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4311A0F0-E808-6C4A-387A-E6A5565D16B7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>
            <a:extLst>
              <a:ext uri="{FF2B5EF4-FFF2-40B4-BE49-F238E27FC236}">
                <a16:creationId xmlns:a16="http://schemas.microsoft.com/office/drawing/2014/main" id="{02F47A39-8B5E-1876-CBE0-16DA128C4070}"/>
              </a:ext>
            </a:extLst>
          </p:cNvPr>
          <p:cNvSpPr txBox="1"/>
          <p:nvPr/>
        </p:nvSpPr>
        <p:spPr>
          <a:xfrm>
            <a:off x="1919536" y="548680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ПРИОРИТЕТ 6 ТЕХНИЧЕСКА ПОМОЩ (1/2)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3" name="Picture 2" descr="C:\Users\NMihova\Desktop\Capture8.jpg">
            <a:extLst>
              <a:ext uri="{FF2B5EF4-FFF2-40B4-BE49-F238E27FC236}">
                <a16:creationId xmlns:a16="http://schemas.microsoft.com/office/drawing/2014/main" id="{60B67064-4AC0-7AE0-C617-9D2D8E308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19862190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Content Placeholder 12"/>
          <p:cNvSpPr txBox="1"/>
          <p:nvPr/>
        </p:nvSpPr>
        <p:spPr>
          <a:xfrm>
            <a:off x="479376" y="1321591"/>
            <a:ext cx="11305255" cy="4747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bg-BG" sz="2500" b="1" dirty="0">
              <a:solidFill>
                <a:srgbClr val="1F497D"/>
              </a:solidFill>
              <a:latin typeface="Calibri"/>
              <a:cs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600"/>
              </a:spcAft>
              <a:defRPr/>
            </a:pPr>
            <a:r>
              <a:rPr lang="bg-BG" sz="2500" b="1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Индикативни мерки за:</a:t>
            </a:r>
          </a:p>
          <a:p>
            <a:pPr marL="542925" indent="-542925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подобряване капацитета на (потенциални) бенефициенти, заинтересовани страни и УО;</a:t>
            </a:r>
          </a:p>
          <a:p>
            <a:pPr marL="542925" indent="-542925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успешно управление и администриране на програмата, с цел осигуряване на ефективна система за изпълнение;</a:t>
            </a:r>
          </a:p>
          <a:p>
            <a:pPr marL="542925" indent="-542925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bg-BG" sz="2500" dirty="0">
                <a:solidFill>
                  <a:srgbClr val="1F497D"/>
                </a:solidFill>
                <a:latin typeface="Calibri"/>
                <a:cs typeface="Arial" panose="020B0604020202020204" pitchFamily="34" charset="0"/>
              </a:rPr>
              <a:t>постигане на ефективна и ефикасна комуникация, видимост и прозрачност.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ru-RU" sz="2500" dirty="0">
              <a:solidFill>
                <a:srgbClr val="1F497D"/>
              </a:solidFill>
              <a:latin typeface="Calibri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bg-BG" sz="2500" dirty="0">
              <a:solidFill>
                <a:srgbClr val="1F497D"/>
              </a:solidFill>
              <a:latin typeface="Calibri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defRPr/>
            </a:pPr>
            <a:endParaRPr lang="bg-BG" sz="2500" b="1" dirty="0">
              <a:solidFill>
                <a:srgbClr val="1F497D"/>
              </a:solidFill>
              <a:latin typeface="Calibri"/>
              <a:cs typeface="Arial" panose="020B0604020202020204" pitchFamily="34" charset="0"/>
            </a:endParaRPr>
          </a:p>
        </p:txBody>
      </p:sp>
      <p:pic>
        <p:nvPicPr>
          <p:cNvPr id="11" name="Picture 4" descr="C:\Users\NMihova\Desktop\Capture4.JPG">
            <a:extLst>
              <a:ext uri="{FF2B5EF4-FFF2-40B4-BE49-F238E27FC236}">
                <a16:creationId xmlns:a16="http://schemas.microsoft.com/office/drawing/2014/main" id="{5B1449ED-12C8-3E05-B965-43CD56DA5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2" name="Picture 5" descr="C:\Users\NMihova\Desktop\Capture5.JPG">
            <a:extLst>
              <a:ext uri="{FF2B5EF4-FFF2-40B4-BE49-F238E27FC236}">
                <a16:creationId xmlns:a16="http://schemas.microsoft.com/office/drawing/2014/main" id="{CA798643-5DCE-5B39-8450-7EFE94A802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3" name="Straight Connector 7">
            <a:extLst>
              <a:ext uri="{FF2B5EF4-FFF2-40B4-BE49-F238E27FC236}">
                <a16:creationId xmlns:a16="http://schemas.microsoft.com/office/drawing/2014/main" id="{0F8C7571-F06C-21B6-5FF2-2E0F7F0FADFB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4">
            <a:extLst>
              <a:ext uri="{FF2B5EF4-FFF2-40B4-BE49-F238E27FC236}">
                <a16:creationId xmlns:a16="http://schemas.microsoft.com/office/drawing/2014/main" id="{4D7D7EF8-8646-B66B-F7DD-A058BA413EFC}"/>
              </a:ext>
            </a:extLst>
          </p:cNvPr>
          <p:cNvSpPr txBox="1"/>
          <p:nvPr/>
        </p:nvSpPr>
        <p:spPr>
          <a:xfrm>
            <a:off x="1919536" y="548680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ПРИОРИТЕТ 6 ТЕХНИЧЕСКА ПОМОЩ (2/2)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6" name="Picture 2" descr="C:\Users\NMihova\Desktop\Capture8.jpg">
            <a:extLst>
              <a:ext uri="{FF2B5EF4-FFF2-40B4-BE49-F238E27FC236}">
                <a16:creationId xmlns:a16="http://schemas.microsoft.com/office/drawing/2014/main" id="{4CE151D2-AE44-4F0E-5705-BC8547CA38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664356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" descr="C:\Users\NMihova\Desktop\Capture5.JPG">
            <a:extLst>
              <a:ext uri="{FF2B5EF4-FFF2-40B4-BE49-F238E27FC236}">
                <a16:creationId xmlns:a16="http://schemas.microsoft.com/office/drawing/2014/main" id="{A8984A71-03CD-1B89-BA1C-97CCC81813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852" y="116632"/>
            <a:ext cx="1213282" cy="1334610"/>
          </a:xfrm>
          <a:prstGeom prst="rect">
            <a:avLst/>
          </a:prstGeom>
          <a:noFill/>
        </p:spPr>
      </p:pic>
      <p:pic>
        <p:nvPicPr>
          <p:cNvPr id="11" name="Picture 2" descr="C:\Users\NMihova\Desktop\Capture8.jpg">
            <a:extLst>
              <a:ext uri="{FF2B5EF4-FFF2-40B4-BE49-F238E27FC236}">
                <a16:creationId xmlns:a16="http://schemas.microsoft.com/office/drawing/2014/main" id="{7EF67CC3-8793-3DA7-8CB8-E220EDB97E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  <p:sp>
        <p:nvSpPr>
          <p:cNvPr id="1048618" name="Rounded Rectangle 22"/>
          <p:cNvSpPr/>
          <p:nvPr/>
        </p:nvSpPr>
        <p:spPr>
          <a:xfrm>
            <a:off x="1775521" y="1988840"/>
            <a:ext cx="8795179" cy="35813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endParaRPr lang="bg-BG" sz="2200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048620" name="Rectangle 1"/>
          <p:cNvSpPr/>
          <p:nvPr/>
        </p:nvSpPr>
        <p:spPr>
          <a:xfrm>
            <a:off x="284618" y="1324320"/>
            <a:ext cx="11454565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 algn="just">
              <a:spcBef>
                <a:spcPts val="1200"/>
              </a:spcBef>
              <a:buSzPct val="75000"/>
              <a:buFont typeface="Wingdings" panose="05000000000000000000" pitchFamily="2" charset="2"/>
              <a:buChar char="Ø"/>
              <a:tabLst>
                <a:tab pos="442913" algn="l"/>
              </a:tabLst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Регламент (ЕС, Евратом) 2020/2093 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- Многогодишна финансова рамка за годините 2021-2027;</a:t>
            </a:r>
          </a:p>
          <a:p>
            <a:pPr marL="361950" indent="-361950" algn="just">
              <a:spcBef>
                <a:spcPts val="1200"/>
              </a:spcBef>
              <a:buSzPct val="75000"/>
              <a:buFont typeface="Wingdings" panose="05000000000000000000" pitchFamily="2" charset="2"/>
              <a:buChar char="Ø"/>
              <a:tabLst>
                <a:tab pos="442913" algn="l"/>
              </a:tabLst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Регламент (ЕС) 2021/1060 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за установяване на общоприложимите разпоредби (</a:t>
            </a: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т.н.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Общ регламент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);</a:t>
            </a:r>
          </a:p>
          <a:p>
            <a:pPr marL="361950" indent="-361950" algn="just">
              <a:spcBef>
                <a:spcPts val="1200"/>
              </a:spcBef>
              <a:buSzPct val="75000"/>
              <a:buFont typeface="Wingdings" panose="05000000000000000000" pitchFamily="2" charset="2"/>
              <a:buChar char="Ø"/>
              <a:tabLst>
                <a:tab pos="442913" algn="l"/>
              </a:tabLst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Регламент (ЕС) 2021/1058 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Европейския фонд за регионално развитие и относно Кохезионния фонд</a:t>
            </a:r>
          </a:p>
          <a:p>
            <a:pPr marL="361950" indent="-361950" algn="just">
              <a:spcBef>
                <a:spcPts val="1200"/>
              </a:spcBef>
              <a:buSzPct val="75000"/>
              <a:buFont typeface="Wingdings" panose="05000000000000000000" pitchFamily="2" charset="2"/>
              <a:buChar char="Ø"/>
              <a:tabLst>
                <a:tab pos="442913" algn="l"/>
              </a:tabLst>
            </a:pPr>
            <a:r>
              <a:rPr lang="ru-RU" sz="2500" b="1" dirty="0">
                <a:solidFill>
                  <a:schemeClr val="tx2"/>
                </a:solidFill>
                <a:cs typeface="Arial" panose="020B0604020202020204" pitchFamily="34" charset="0"/>
              </a:rPr>
              <a:t>РМС № 196</a:t>
            </a:r>
            <a:r>
              <a:rPr lang="en-US" sz="2500" b="1" dirty="0">
                <a:solidFill>
                  <a:schemeClr val="tx2"/>
                </a:solidFill>
                <a:cs typeface="Arial" panose="020B0604020202020204" pitchFamily="34" charset="0"/>
              </a:rPr>
              <a:t>/</a:t>
            </a:r>
            <a:r>
              <a:rPr lang="ru-RU" sz="2500" b="1" dirty="0">
                <a:solidFill>
                  <a:schemeClr val="tx2"/>
                </a:solidFill>
                <a:cs typeface="Arial" panose="020B0604020202020204" pitchFamily="34" charset="0"/>
              </a:rPr>
              <a:t>11.04.2019 г.</a:t>
            </a:r>
            <a:r>
              <a:rPr lang="en-US" sz="2500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– национални приоритети за 2021-2027 г., програми и водещи ведомства за разработването им;</a:t>
            </a:r>
            <a:endParaRPr lang="bg-BG" altLang="zh-CN" sz="2500" dirty="0">
              <a:solidFill>
                <a:schemeClr val="tx2"/>
              </a:solidFill>
            </a:endParaRPr>
          </a:p>
          <a:p>
            <a:pPr marL="361950" indent="-361950" algn="just">
              <a:spcBef>
                <a:spcPts val="1200"/>
              </a:spcBef>
              <a:buSzPct val="75000"/>
              <a:buFont typeface="Wingdings" panose="05000000000000000000" pitchFamily="2" charset="2"/>
              <a:buChar char="Ø"/>
              <a:tabLst>
                <a:tab pos="442913" algn="l"/>
              </a:tabLst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ПМС № 142/7.06.2019 г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. за разработване на стратегическите и програмните документи за програмния период 2021-2027 г.;</a:t>
            </a:r>
          </a:p>
          <a:p>
            <a:pPr marL="361950" indent="-361950" algn="just">
              <a:spcBef>
                <a:spcPts val="1200"/>
              </a:spcBef>
              <a:buSzPct val="75000"/>
              <a:buFont typeface="Wingdings" panose="05000000000000000000" pitchFamily="2" charset="2"/>
              <a:buChar char="Ø"/>
              <a:tabLst>
                <a:tab pos="442913" algn="l"/>
              </a:tabLst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РМС № 335/07.06.2019 г.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 - индикативно финансово разпределение за програмен период 2021-2027 г.</a:t>
            </a:r>
            <a:r>
              <a:rPr lang="bg-BG" sz="2400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endParaRPr lang="bg-BG" sz="2300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cxnSp>
        <p:nvCxnSpPr>
          <p:cNvPr id="10" name="Straight Connector 7">
            <a:extLst>
              <a:ext uri="{FF2B5EF4-FFF2-40B4-BE49-F238E27FC236}">
                <a16:creationId xmlns:a16="http://schemas.microsoft.com/office/drawing/2014/main" id="{4128D264-1499-8E1C-4D7E-098F9F1C5970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F8DD7759-E0E7-7054-3D15-27076347E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sp>
        <p:nvSpPr>
          <p:cNvPr id="13" name="TextBox 4">
            <a:extLst>
              <a:ext uri="{FF2B5EF4-FFF2-40B4-BE49-F238E27FC236}">
                <a16:creationId xmlns:a16="http://schemas.microsoft.com/office/drawing/2014/main" id="{61D1DD42-2549-B2B5-903E-B8B683579828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НОРМАТИВНА РАМКА</a:t>
            </a:r>
            <a:endParaRPr lang="en-US" sz="2800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Content Placeholder 12"/>
          <p:cNvSpPr txBox="1"/>
          <p:nvPr/>
        </p:nvSpPr>
        <p:spPr>
          <a:xfrm>
            <a:off x="407368" y="1700810"/>
            <a:ext cx="11377264" cy="4818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2925" indent="-542925" algn="just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bg-BG" altLang="zh-CN" sz="2500" b="1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РМС № 335/07.06.2019 г. – 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ресурс в размер на поне 10 на сто от финансовата </a:t>
            </a:r>
            <a:r>
              <a:rPr lang="bg-BG" altLang="zh-CN" sz="2500" dirty="0" err="1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алокация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 за осъществяване на интегрирани подходи за териториално развитие.</a:t>
            </a:r>
          </a:p>
          <a:p>
            <a:pPr marL="542925" indent="-542925" algn="just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Необходимостта на местно и регионално ниво трябва да бъде идентифицирана в интегрираните териториални стратегии за развитие на регионите за планиране от ниво NUTS 2.</a:t>
            </a:r>
          </a:p>
          <a:p>
            <a:pPr marL="542925" indent="-542925" algn="just"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bg-BG" altLang="zh-CN" sz="2500" b="1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ПОС 2021-2027 г. 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– общо </a:t>
            </a:r>
            <a:r>
              <a:rPr lang="bg-BG" altLang="zh-CN" sz="2500" b="1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187,45 млн. евро 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(ЕФРР) за ИТИ по приоритети „Отпадъци“, „Биоразнообразие“, „Риск и изменение на климата“ и „Въздух“.</a:t>
            </a:r>
          </a:p>
          <a:p>
            <a:pPr algn="just">
              <a:lnSpc>
                <a:spcPct val="95000"/>
              </a:lnSpc>
              <a:spcBef>
                <a:spcPts val="1200"/>
              </a:spcBef>
              <a:spcAft>
                <a:spcPts val="600"/>
              </a:spcAft>
            </a:pPr>
            <a:endParaRPr lang="zh-CN" altLang="en-US" sz="2100" dirty="0"/>
          </a:p>
        </p:txBody>
      </p:sp>
      <p:pic>
        <p:nvPicPr>
          <p:cNvPr id="8" name="Picture 4" descr="C:\Users\NMihova\Desktop\Capture4.JPG">
            <a:extLst>
              <a:ext uri="{FF2B5EF4-FFF2-40B4-BE49-F238E27FC236}">
                <a16:creationId xmlns:a16="http://schemas.microsoft.com/office/drawing/2014/main" id="{173A209F-CB3F-6DBC-0FD8-A6B08F7B55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9" name="Picture 5" descr="C:\Users\NMihova\Desktop\Capture5.JPG">
            <a:extLst>
              <a:ext uri="{FF2B5EF4-FFF2-40B4-BE49-F238E27FC236}">
                <a16:creationId xmlns:a16="http://schemas.microsoft.com/office/drawing/2014/main" id="{5A41D226-6B11-89D0-93F4-3C74A87E82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0" name="Straight Connector 7">
            <a:extLst>
              <a:ext uri="{FF2B5EF4-FFF2-40B4-BE49-F238E27FC236}">
                <a16:creationId xmlns:a16="http://schemas.microsoft.com/office/drawing/2014/main" id="{99313C3E-6923-4A10-151A-E79A2A2B2F51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4">
            <a:extLst>
              <a:ext uri="{FF2B5EF4-FFF2-40B4-BE49-F238E27FC236}">
                <a16:creationId xmlns:a16="http://schemas.microsoft.com/office/drawing/2014/main" id="{943C0D69-81D4-A0EC-80AD-A25DE61081A9}"/>
              </a:ext>
            </a:extLst>
          </p:cNvPr>
          <p:cNvSpPr txBox="1"/>
          <p:nvPr/>
        </p:nvSpPr>
        <p:spPr>
          <a:xfrm>
            <a:off x="1765316" y="516664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ИНТЕГРИРАНИ ТЕРИТОРИАЛНИ ИНВЕСТИЦИИ (ИТИ)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2" name="Picture 2" descr="C:\Users\NMihova\Desktop\Capture8.jpg">
            <a:extLst>
              <a:ext uri="{FF2B5EF4-FFF2-40B4-BE49-F238E27FC236}">
                <a16:creationId xmlns:a16="http://schemas.microsoft.com/office/drawing/2014/main" id="{34D5B411-2F13-AD93-1489-B08643BF61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Content Placeholder 12"/>
          <p:cNvSpPr txBox="1"/>
          <p:nvPr/>
        </p:nvSpPr>
        <p:spPr>
          <a:xfrm>
            <a:off x="479376" y="1772821"/>
            <a:ext cx="11089232" cy="456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Мерки чрез ВОМР – въз основа на опита и поуките от програмен период 2014-2020 г. и заключенията и препоръките от Оценката на изпълнението на ОПОС 2014-2020 чрез подхода ВОМР.</a:t>
            </a: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bg-BG" altLang="zh-CN" sz="2500" b="1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ПОС 2021-2027 г. 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– общо </a:t>
            </a:r>
            <a:r>
              <a:rPr lang="bg-BG" altLang="zh-CN" sz="2500" b="1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6,99 млн. евро 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(ЕФРР) за ВОМР:</a:t>
            </a:r>
          </a:p>
          <a:p>
            <a:pPr marL="989013" indent="-989013" algn="just" defTabSz="446088">
              <a:spcBef>
                <a:spcPts val="600"/>
              </a:spcBef>
              <a:spcAft>
                <a:spcPts val="1200"/>
              </a:spcAft>
            </a:pP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       -  </a:t>
            </a:r>
            <a:r>
              <a:rPr lang="bg-BG" altLang="zh-CN" sz="2500" b="1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Приоритет „Отпадъци“ 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– информационни и разяснителни дейности;</a:t>
            </a:r>
          </a:p>
          <a:p>
            <a:pPr marL="989013" indent="-989013" algn="just" defTabSz="223838">
              <a:spcBef>
                <a:spcPts val="600"/>
              </a:spcBef>
              <a:spcAft>
                <a:spcPts val="1200"/>
              </a:spcAft>
            </a:pP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       - </a:t>
            </a:r>
            <a:r>
              <a:rPr lang="bg-BG" altLang="zh-CN" sz="2500" b="1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Приоритет „Биоразнообразие“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 – информация и обучения, промяна в  нагласите, семинари и форуми и др.</a:t>
            </a:r>
          </a:p>
          <a:p>
            <a:pPr marL="342900" indent="-342900" algn="just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bg-BG" altLang="zh-CN" sz="2000" dirty="0">
              <a:solidFill>
                <a:schemeClr val="tx2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algn="just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</a:pPr>
            <a:endParaRPr lang="zh-CN" altLang="en-US" sz="2100" dirty="0"/>
          </a:p>
        </p:txBody>
      </p:sp>
      <p:pic>
        <p:nvPicPr>
          <p:cNvPr id="8" name="Picture 4" descr="C:\Users\NMihova\Desktop\Capture4.JPG">
            <a:extLst>
              <a:ext uri="{FF2B5EF4-FFF2-40B4-BE49-F238E27FC236}">
                <a16:creationId xmlns:a16="http://schemas.microsoft.com/office/drawing/2014/main" id="{ABA08614-01CA-D204-6549-6430679974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9" name="Picture 5" descr="C:\Users\NMihova\Desktop\Capture5.JPG">
            <a:extLst>
              <a:ext uri="{FF2B5EF4-FFF2-40B4-BE49-F238E27FC236}">
                <a16:creationId xmlns:a16="http://schemas.microsoft.com/office/drawing/2014/main" id="{E3CD0438-44ED-2530-AD0B-F30100463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0" name="Straight Connector 7">
            <a:extLst>
              <a:ext uri="{FF2B5EF4-FFF2-40B4-BE49-F238E27FC236}">
                <a16:creationId xmlns:a16="http://schemas.microsoft.com/office/drawing/2014/main" id="{77838C50-0073-9B3E-F85C-3CF82AA9DAF5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4">
            <a:extLst>
              <a:ext uri="{FF2B5EF4-FFF2-40B4-BE49-F238E27FC236}">
                <a16:creationId xmlns:a16="http://schemas.microsoft.com/office/drawing/2014/main" id="{E7601BA3-E617-EC29-93ED-7C2BE6B52C59}"/>
              </a:ext>
            </a:extLst>
          </p:cNvPr>
          <p:cNvSpPr txBox="1"/>
          <p:nvPr/>
        </p:nvSpPr>
        <p:spPr>
          <a:xfrm>
            <a:off x="1765316" y="516664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ВОДЕНО ОТ ОБЩНОСТИТЕ</a:t>
            </a:r>
            <a:r>
              <a:rPr lang="en-US" sz="2800" dirty="0">
                <a:solidFill>
                  <a:srgbClr val="009900"/>
                </a:solidFill>
              </a:rPr>
              <a:t> </a:t>
            </a:r>
            <a:r>
              <a:rPr lang="bg-BG" sz="2800" dirty="0">
                <a:solidFill>
                  <a:srgbClr val="009900"/>
                </a:solidFill>
              </a:rPr>
              <a:t>МЕСТНО РАЗВИТИЕ (ВОМР)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2" name="Picture 2" descr="C:\Users\NMihova\Desktop\Capture8.jpg">
            <a:extLst>
              <a:ext uri="{FF2B5EF4-FFF2-40B4-BE49-F238E27FC236}">
                <a16:creationId xmlns:a16="http://schemas.microsoft.com/office/drawing/2014/main" id="{B3FCCB3F-0CCF-6AE7-BB9F-755C133559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18263354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Content Placeholder 12"/>
          <p:cNvSpPr txBox="1"/>
          <p:nvPr/>
        </p:nvSpPr>
        <p:spPr>
          <a:xfrm>
            <a:off x="479376" y="1556793"/>
            <a:ext cx="11377264" cy="49736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bg-BG" altLang="zh-CN" sz="2400" b="1" dirty="0">
                <a:solidFill>
                  <a:schemeClr val="tx2">
                    <a:lumMod val="75000"/>
                  </a:schemeClr>
                </a:solidFill>
              </a:rPr>
              <a:t>Национално ниво: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Предварителна оценка и концепция за инвестиционна стратегия за прилагане на ФИ по ПОС 2021-2027 – изготвени по договор с възложител Министерство на финансите;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Предварителна оценка и концепция за инвестиционна стратегия – приети м. август 2021 г.;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Препоръки от предварителната оценка – потенциал за финансови инструменти при част от мерките по Приоритети </a:t>
            </a:r>
            <a:r>
              <a:rPr lang="bg-BG" altLang="zh-CN" sz="2500" dirty="0">
                <a:solidFill>
                  <a:srgbClr val="1F497D">
                    <a:lumMod val="75000"/>
                  </a:srgbClr>
                </a:solidFill>
                <a:ea typeface="宋体" panose="02010600030101010101" pitchFamily="2" charset="-122"/>
              </a:rPr>
              <a:t>„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Води”, „ Отпадъци” и „Въздух”;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Опит от прилагане на ФИ през периода 2014-2020 г.;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Препрограмиране</a:t>
            </a:r>
          </a:p>
          <a:p>
            <a:pPr algn="just">
              <a:spcBef>
                <a:spcPts val="600"/>
              </a:spcBef>
            </a:pPr>
            <a:endParaRPr lang="bg-BG" altLang="zh-CN" sz="19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spcBef>
                <a:spcPts val="1200"/>
              </a:spcBef>
            </a:pPr>
            <a:endParaRPr lang="bg-BG" altLang="zh-CN" sz="1900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spcBef>
                <a:spcPts val="600"/>
              </a:spcBef>
            </a:pPr>
            <a:endParaRPr lang="zh-CN" altLang="en-US" sz="1900" dirty="0"/>
          </a:p>
        </p:txBody>
      </p:sp>
      <p:pic>
        <p:nvPicPr>
          <p:cNvPr id="8" name="Picture 4" descr="C:\Users\NMihova\Desktop\Capture4.JPG">
            <a:extLst>
              <a:ext uri="{FF2B5EF4-FFF2-40B4-BE49-F238E27FC236}">
                <a16:creationId xmlns:a16="http://schemas.microsoft.com/office/drawing/2014/main" id="{A2E79976-3F43-12F5-F9CF-245D742EE8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9" name="Picture 5" descr="C:\Users\NMihova\Desktop\Capture5.JPG">
            <a:extLst>
              <a:ext uri="{FF2B5EF4-FFF2-40B4-BE49-F238E27FC236}">
                <a16:creationId xmlns:a16="http://schemas.microsoft.com/office/drawing/2014/main" id="{F47B25D8-7D52-CCFF-2A74-8C403691DD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0" name="Straight Connector 7">
            <a:extLst>
              <a:ext uri="{FF2B5EF4-FFF2-40B4-BE49-F238E27FC236}">
                <a16:creationId xmlns:a16="http://schemas.microsoft.com/office/drawing/2014/main" id="{93342655-62A1-66C4-E5DC-79C7EFC6D791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4">
            <a:extLst>
              <a:ext uri="{FF2B5EF4-FFF2-40B4-BE49-F238E27FC236}">
                <a16:creationId xmlns:a16="http://schemas.microsoft.com/office/drawing/2014/main" id="{64445C92-4CEA-381E-C191-B9917E96A645}"/>
              </a:ext>
            </a:extLst>
          </p:cNvPr>
          <p:cNvSpPr txBox="1"/>
          <p:nvPr/>
        </p:nvSpPr>
        <p:spPr>
          <a:xfrm>
            <a:off x="4216678" y="516664"/>
            <a:ext cx="6127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ФИНАНСОВИ ИНСТРУМЕНТИ (</a:t>
            </a:r>
            <a:r>
              <a:rPr lang="en-US" sz="2800" dirty="0">
                <a:solidFill>
                  <a:srgbClr val="009900"/>
                </a:solidFill>
              </a:rPr>
              <a:t>1</a:t>
            </a:r>
            <a:r>
              <a:rPr lang="bg-BG" sz="2800" dirty="0">
                <a:solidFill>
                  <a:srgbClr val="009900"/>
                </a:solidFill>
              </a:rPr>
              <a:t>/2)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2" name="Picture 2" descr="C:\Users\NMihova\Desktop\Capture8.jpg">
            <a:extLst>
              <a:ext uri="{FF2B5EF4-FFF2-40B4-BE49-F238E27FC236}">
                <a16:creationId xmlns:a16="http://schemas.microsoft.com/office/drawing/2014/main" id="{1F77FB91-6BB4-F127-6061-8BF56551A7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56119486"/>
      </p:ext>
    </p:extLst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Content Placeholder 12"/>
          <p:cNvSpPr txBox="1"/>
          <p:nvPr/>
        </p:nvSpPr>
        <p:spPr>
          <a:xfrm>
            <a:off x="335360" y="1775788"/>
            <a:ext cx="11593288" cy="41031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altLang="zh-CN" sz="2500" b="1" dirty="0">
                <a:solidFill>
                  <a:schemeClr val="tx2">
                    <a:lumMod val="75000"/>
                  </a:schemeClr>
                </a:solidFill>
              </a:rPr>
              <a:t>Приоритет „Води“ 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– </a:t>
            </a:r>
            <a:r>
              <a:rPr lang="bg-BG" altLang="zh-CN" sz="2500" b="1" dirty="0">
                <a:solidFill>
                  <a:schemeClr val="tx2">
                    <a:lumMod val="75000"/>
                  </a:schemeClr>
                </a:solidFill>
              </a:rPr>
              <a:t>20,0 млн. евро 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Собствен принос на ВиК операторите</a:t>
            </a:r>
          </a:p>
          <a:p>
            <a:pPr marL="342900" indent="-342900" algn="just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altLang="zh-CN" sz="2500" b="1" dirty="0">
                <a:solidFill>
                  <a:schemeClr val="tx2">
                    <a:lumMod val="75000"/>
                  </a:schemeClr>
                </a:solidFill>
              </a:rPr>
              <a:t>Приоритет „Отпадъци“ 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-  </a:t>
            </a:r>
            <a:r>
              <a:rPr lang="bg-BG" altLang="zh-CN" sz="2500" b="1" dirty="0">
                <a:solidFill>
                  <a:schemeClr val="tx2">
                    <a:lumMod val="75000"/>
                  </a:schemeClr>
                </a:solidFill>
              </a:rPr>
              <a:t>15,0 млн. евро</a:t>
            </a: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„Рециклиране на отпадъците – допустими в комбинация и с разделно събиране и предварително третиране (100% ФИ);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bg-BG" altLang="zh-CN" sz="2500" dirty="0">
                <a:solidFill>
                  <a:schemeClr val="tx2">
                    <a:lumMod val="75000"/>
                  </a:schemeClr>
                </a:solidFill>
              </a:rPr>
              <a:t>Собствен принос на бенефициенти (общини) при основните мерки за управление на отпадъците, комбинация между ФИ и БФП в две операции.</a:t>
            </a:r>
            <a:endParaRPr lang="zh-CN" altLang="en-US" sz="2500" dirty="0"/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887A33C0-3E63-D062-6AF8-763FC1B7E048}"/>
              </a:ext>
            </a:extLst>
          </p:cNvPr>
          <p:cNvSpPr txBox="1"/>
          <p:nvPr/>
        </p:nvSpPr>
        <p:spPr>
          <a:xfrm>
            <a:off x="4216678" y="516664"/>
            <a:ext cx="6127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ФИНАНСОВИ ИНСТРУМЕНТИ (2/2)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C92783E9-5180-740D-6CAC-FD2E8B823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3156A9D5-38DB-FF24-F2EC-074C6B5B59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CA5A1C5C-D369-0BEB-30C1-8201F13040E6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NMihova\Desktop\Capture8.jpg">
            <a:extLst>
              <a:ext uri="{FF2B5EF4-FFF2-40B4-BE49-F238E27FC236}">
                <a16:creationId xmlns:a16="http://schemas.microsoft.com/office/drawing/2014/main" id="{981F4E77-8F35-2F0E-2510-1D5D4701F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69066953"/>
      </p:ext>
    </p:extLst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Picture 2" descr="C:\Users\NMihova\Desktop\Capture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328" y="4551854"/>
            <a:ext cx="12144671" cy="2322469"/>
          </a:xfrm>
          <a:prstGeom prst="rect">
            <a:avLst/>
          </a:prstGeom>
          <a:noFill/>
        </p:spPr>
      </p:pic>
      <p:sp>
        <p:nvSpPr>
          <p:cNvPr id="1048591" name="Title 8"/>
          <p:cNvSpPr>
            <a:spLocks noGrp="1"/>
          </p:cNvSpPr>
          <p:nvPr>
            <p:ph type="ctrTitle"/>
          </p:nvPr>
        </p:nvSpPr>
        <p:spPr>
          <a:xfrm>
            <a:off x="2209800" y="2420889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bg-BG" sz="3600" b="1" dirty="0"/>
            </a:br>
            <a:r>
              <a:rPr lang="bg-BG" sz="3600" b="1" dirty="0">
                <a:solidFill>
                  <a:schemeClr val="tx2">
                    <a:lumMod val="75000"/>
                  </a:schemeClr>
                </a:solidFill>
              </a:rPr>
              <a:t>БЛАГОДАРЯ ЗА ВНИМАНИЕТО!</a:t>
            </a:r>
            <a:br>
              <a:rPr lang="bg-BG" sz="3600" b="1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bg-BG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bg-BG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bg-BG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bg-BG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bg-BG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bg-BG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bg-BG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programming@moew.government.bg </a:t>
            </a:r>
            <a:br>
              <a:rPr lang="bg-BG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bg-BG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bg-BG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hlinkClick r:id="rId5"/>
              </a:rPr>
              <a:t>https://www.eufunds.bg/bg/opos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zh-CN" alt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960974A-DA2C-4DD4-B63C-7C9931F9184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27848" y="2420888"/>
            <a:ext cx="2305050" cy="1695450"/>
          </a:xfrm>
          <a:prstGeom prst="rect">
            <a:avLst/>
          </a:prstGeom>
        </p:spPr>
      </p:pic>
      <p:pic>
        <p:nvPicPr>
          <p:cNvPr id="7" name="Picture 4" descr="C:\Users\NMihova\Desktop\Capture4.JPG">
            <a:extLst>
              <a:ext uri="{FF2B5EF4-FFF2-40B4-BE49-F238E27FC236}">
                <a16:creationId xmlns:a16="http://schemas.microsoft.com/office/drawing/2014/main" id="{8531A152-A44B-5C97-16A4-EE5FE2B734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8" name="Picture 5" descr="C:\Users\NMihova\Desktop\Capture5.JPG">
            <a:extLst>
              <a:ext uri="{FF2B5EF4-FFF2-40B4-BE49-F238E27FC236}">
                <a16:creationId xmlns:a16="http://schemas.microsoft.com/office/drawing/2014/main" id="{0AC1BC55-C8EF-F3A3-032C-F21998552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extBox 1"/>
          <p:cNvSpPr txBox="1"/>
          <p:nvPr/>
        </p:nvSpPr>
        <p:spPr>
          <a:xfrm>
            <a:off x="2135560" y="1670605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bg-BG" sz="2000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419430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342147"/>
              </p:ext>
            </p:extLst>
          </p:nvPr>
        </p:nvGraphicFramePr>
        <p:xfrm>
          <a:off x="335360" y="1668620"/>
          <a:ext cx="11521280" cy="452546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37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8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453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75315">
                <a:tc gridSpan="3"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tx2"/>
                          </a:solidFill>
                        </a:rPr>
                        <a:t>ИНДИКАТИВНО </a:t>
                      </a:r>
                      <a:r>
                        <a:rPr lang="bg-BG" sz="2400" noProof="0" dirty="0">
                          <a:solidFill>
                            <a:schemeClr val="tx2"/>
                          </a:solidFill>
                        </a:rPr>
                        <a:t>РАЗПРЕДЕЛЕНИЕ</a:t>
                      </a:r>
                      <a:r>
                        <a:rPr lang="ru-RU" sz="2400" dirty="0">
                          <a:solidFill>
                            <a:schemeClr val="tx2"/>
                          </a:solidFill>
                        </a:rPr>
                        <a:t> ПО </a:t>
                      </a:r>
                      <a:r>
                        <a:rPr lang="bg-BG" sz="2400" noProof="0" dirty="0">
                          <a:solidFill>
                            <a:schemeClr val="tx2"/>
                          </a:solidFill>
                        </a:rPr>
                        <a:t>ФОНДОВЕ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164">
                <a:tc>
                  <a:txBody>
                    <a:bodyPr/>
                    <a:lstStyle/>
                    <a:p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400" b="1" dirty="0">
                          <a:solidFill>
                            <a:schemeClr val="tx2"/>
                          </a:solidFill>
                        </a:rPr>
                        <a:t>Източник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400" b="1" dirty="0">
                          <a:solidFill>
                            <a:schemeClr val="tx2"/>
                          </a:solidFill>
                        </a:rPr>
                        <a:t>Евро</a:t>
                      </a:r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 E</a:t>
                      </a:r>
                      <a:r>
                        <a:rPr lang="bg-BG" sz="2400" b="1" dirty="0">
                          <a:solidFill>
                            <a:schemeClr val="tx2"/>
                          </a:solidFill>
                        </a:rPr>
                        <a:t>С част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164">
                <a:tc>
                  <a:txBody>
                    <a:bodyPr/>
                    <a:lstStyle/>
                    <a:p>
                      <a:r>
                        <a:rPr lang="bg-BG" sz="20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Кохезионен фонд </a:t>
                      </a:r>
                      <a:r>
                        <a:rPr lang="en-US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bg-BG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ЦП 2</a:t>
                      </a:r>
                      <a:r>
                        <a:rPr lang="en-US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bg-BG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359 791 316,00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164">
                <a:tc>
                  <a:txBody>
                    <a:bodyPr/>
                    <a:lstStyle/>
                    <a:p>
                      <a:r>
                        <a:rPr lang="bg-BG" sz="20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Европейски фонд за регионално развитие (ЦП</a:t>
                      </a:r>
                      <a:r>
                        <a:rPr lang="en-US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bg-BG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2)</a:t>
                      </a:r>
                      <a:endParaRPr lang="zh-CN" alt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1 139 758 777,00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164">
                <a:tc>
                  <a:txBody>
                    <a:bodyPr/>
                    <a:lstStyle/>
                    <a:p>
                      <a:r>
                        <a:rPr lang="bg-BG" sz="20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Европейски фонд за </a:t>
                      </a:r>
                      <a:r>
                        <a:rPr lang="bg-BG" sz="2400" b="1" noProof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регионално</a:t>
                      </a:r>
                      <a:r>
                        <a:rPr lang="ru-RU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развитие</a:t>
                      </a:r>
                      <a:r>
                        <a:rPr lang="en-US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bg-BG" sz="2400" b="1" noProof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ТП</a:t>
                      </a:r>
                      <a:r>
                        <a:rPr lang="ru-RU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bg-BG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32 040 000,00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7164">
                <a:tc gridSpan="2">
                  <a:txBody>
                    <a:bodyPr/>
                    <a:lstStyle/>
                    <a:p>
                      <a:r>
                        <a:rPr lang="bg-BG" sz="2400" b="1" dirty="0">
                          <a:solidFill>
                            <a:schemeClr val="tx2"/>
                          </a:solidFill>
                        </a:rPr>
                        <a:t>Общо Кохезионен фонд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2400" b="1" dirty="0">
                          <a:solidFill>
                            <a:schemeClr val="tx2"/>
                          </a:solidFill>
                        </a:rPr>
                        <a:t>359 791 316,00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7164">
                <a:tc gridSpan="2">
                  <a:txBody>
                    <a:bodyPr/>
                    <a:lstStyle/>
                    <a:p>
                      <a:r>
                        <a:rPr lang="bg-BG" sz="2400" b="1" dirty="0">
                          <a:solidFill>
                            <a:schemeClr val="tx2"/>
                          </a:solidFill>
                        </a:rPr>
                        <a:t>Общо Европейски фонд за регионално развитие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2400" b="1" dirty="0">
                          <a:solidFill>
                            <a:schemeClr val="tx2"/>
                          </a:solidFill>
                        </a:rPr>
                        <a:t>1 171 798 777,00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7164">
                <a:tc gridSpan="2">
                  <a:txBody>
                    <a:bodyPr/>
                    <a:lstStyle/>
                    <a:p>
                      <a:r>
                        <a:rPr lang="bg-BG" sz="2400" b="1" dirty="0">
                          <a:solidFill>
                            <a:schemeClr val="tx2"/>
                          </a:solidFill>
                        </a:rPr>
                        <a:t>Общо бюджет от ЕС по ПОС 21-27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2400" b="1" dirty="0">
                          <a:solidFill>
                            <a:schemeClr val="tx2"/>
                          </a:solidFill>
                        </a:rPr>
                        <a:t>1 531 590 093,00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0" name="Picture 4" descr="C:\Users\NMihova\Desktop\Capture4.JPG">
            <a:extLst>
              <a:ext uri="{FF2B5EF4-FFF2-40B4-BE49-F238E27FC236}">
                <a16:creationId xmlns:a16="http://schemas.microsoft.com/office/drawing/2014/main" id="{2DB0485F-D16A-1787-B0DE-BB6EE3985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1" name="Picture 5" descr="C:\Users\NMihova\Desktop\Capture5.JPG">
            <a:extLst>
              <a:ext uri="{FF2B5EF4-FFF2-40B4-BE49-F238E27FC236}">
                <a16:creationId xmlns:a16="http://schemas.microsoft.com/office/drawing/2014/main" id="{F1D38755-6D25-4F43-F19A-0090BE5AE6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2" name="Straight Connector 7">
            <a:extLst>
              <a:ext uri="{FF2B5EF4-FFF2-40B4-BE49-F238E27FC236}">
                <a16:creationId xmlns:a16="http://schemas.microsoft.com/office/drawing/2014/main" id="{5D017203-9991-51CA-E3AA-BDBBB7962D8C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4">
            <a:extLst>
              <a:ext uri="{FF2B5EF4-FFF2-40B4-BE49-F238E27FC236}">
                <a16:creationId xmlns:a16="http://schemas.microsoft.com/office/drawing/2014/main" id="{D9722083-49A7-D037-118B-FE63857F4288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e-BY" sz="2800" dirty="0">
                <a:solidFill>
                  <a:srgbClr val="009900"/>
                </a:solidFill>
              </a:rPr>
              <a:t>ФИНАНСОВА РАМКА </a:t>
            </a:r>
            <a:r>
              <a:rPr lang="bg-BG" sz="2800" dirty="0">
                <a:solidFill>
                  <a:srgbClr val="009900"/>
                </a:solidFill>
              </a:rPr>
              <a:t>НА ПОС 2021-2027 г. 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4" name="Picture 2" descr="C:\Users\NMihova\Desktop\Capture8.jpg">
            <a:extLst>
              <a:ext uri="{FF2B5EF4-FFF2-40B4-BE49-F238E27FC236}">
                <a16:creationId xmlns:a16="http://schemas.microsoft.com/office/drawing/2014/main" id="{AEE05B85-8F74-E889-B044-3998A4229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extBox 1"/>
          <p:cNvSpPr txBox="1"/>
          <p:nvPr/>
        </p:nvSpPr>
        <p:spPr>
          <a:xfrm>
            <a:off x="266606" y="1803980"/>
            <a:ext cx="11658788" cy="4418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Секторна оперативна програма с хоризонтален характер</a:t>
            </a:r>
            <a:r>
              <a:rPr lang="en-US" sz="2500" dirty="0">
                <a:solidFill>
                  <a:schemeClr val="tx2"/>
                </a:solidFill>
                <a:cs typeface="Arial" panose="020B0604020202020204" pitchFamily="34" charset="0"/>
              </a:rPr>
              <a:t> – 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подкрепа </a:t>
            </a: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за устойчиво развитие и утвърждаване целта за съхраняване, опазване и подобряване на качеството на околната среда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200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Насоченост към постигане на </a:t>
            </a: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Цел на политиката 2 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от Регламент 2021/1060: </a:t>
            </a:r>
          </a:p>
          <a:p>
            <a:pPr lvl="1" algn="just">
              <a:spcBef>
                <a:spcPts val="1200"/>
              </a:spcBef>
              <a:spcAft>
                <a:spcPts val="600"/>
              </a:spcAft>
            </a:pPr>
            <a:r>
              <a:rPr lang="bg-BG" sz="22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„</a:t>
            </a:r>
            <a:r>
              <a:rPr lang="bg-BG" sz="2500" b="1" i="1" dirty="0">
                <a:solidFill>
                  <a:srgbClr val="006600"/>
                </a:solidFill>
                <a:cs typeface="Arial" panose="020B0604020202020204" pitchFamily="34" charset="0"/>
              </a:rPr>
              <a:t>По-зелена, нисковъглеродна и устойчива Европа с икономика в преход към нулеви нетни въглеродни емисии чрез насърчаване на чист и справедлив енергиен преход, зелени и сини инвестиции, кръгова икономика, смекчаване на последиците от изменението на климата и приспособяване към него, превенция и управление на риска и устойчива градска мобилност</a:t>
            </a:r>
            <a:r>
              <a:rPr lang="bg-BG" sz="2500" dirty="0">
                <a:solidFill>
                  <a:srgbClr val="006600"/>
                </a:solidFill>
                <a:cs typeface="Arial" panose="020B0604020202020204" pitchFamily="34" charset="0"/>
              </a:rPr>
              <a:t>“</a:t>
            </a: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451D1249-A5B5-D26E-38A3-49E386AA8E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2C25B18B-FECD-69A5-6F1A-7DF77B4A2A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94384897-ACDA-DAB7-FEFB-A3152D67C8F1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>
            <a:extLst>
              <a:ext uri="{FF2B5EF4-FFF2-40B4-BE49-F238E27FC236}">
                <a16:creationId xmlns:a16="http://schemas.microsoft.com/office/drawing/2014/main" id="{033FEF2B-1082-B230-11CD-69DB3BC21538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ПОС 2021-2027 г. 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3" name="Picture 2" descr="C:\Users\NMihova\Desktop\Capture8.jpg">
            <a:extLst>
              <a:ext uri="{FF2B5EF4-FFF2-40B4-BE49-F238E27FC236}">
                <a16:creationId xmlns:a16="http://schemas.microsoft.com/office/drawing/2014/main" id="{8BC840AB-2340-08CD-B9CF-8F4087B20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extBox 1"/>
          <p:cNvSpPr txBox="1"/>
          <p:nvPr/>
        </p:nvSpPr>
        <p:spPr>
          <a:xfrm>
            <a:off x="335360" y="1598736"/>
            <a:ext cx="11521280" cy="4731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2913" indent="-442913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22.08.2019 г. – създадена Вътрешноведомствена работна група за разработване на необходимите аналитични документи за изготвяне на първи проект на ПОС 2021-2027 г. </a:t>
            </a:r>
          </a:p>
          <a:p>
            <a:pPr marL="442913" indent="-442913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17.12.2019 г. – сформирана Тематична работна група за разработване на проект на ПОС 2021-2027 г.</a:t>
            </a:r>
          </a:p>
          <a:p>
            <a:pPr marL="442913" indent="-442913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Изготвени 6 версии на ПОС 2021-2027 г.;</a:t>
            </a:r>
          </a:p>
          <a:p>
            <a:pPr marL="442913" indent="-442913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Проведени обществени консултации 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по чл. 14, ал. 2 и чл. 15, ал. 1 от ПМС № 142/2019 г.;</a:t>
            </a:r>
            <a:endParaRPr lang="bg-BG" sz="25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442913" indent="-442913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Подготвена финална версия, в която са отразени коментари по версия 6 от страна на ЕК и членовете на ТРГ.</a:t>
            </a:r>
          </a:p>
        </p:txBody>
      </p:sp>
      <p:pic>
        <p:nvPicPr>
          <p:cNvPr id="10" name="Picture 4" descr="C:\Users\NMihova\Desktop\Capture4.JPG">
            <a:extLst>
              <a:ext uri="{FF2B5EF4-FFF2-40B4-BE49-F238E27FC236}">
                <a16:creationId xmlns:a16="http://schemas.microsoft.com/office/drawing/2014/main" id="{365D4F58-7A61-AFCA-9D2E-1DE5106516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1" name="Picture 5" descr="C:\Users\NMihova\Desktop\Capture5.JPG">
            <a:extLst>
              <a:ext uri="{FF2B5EF4-FFF2-40B4-BE49-F238E27FC236}">
                <a16:creationId xmlns:a16="http://schemas.microsoft.com/office/drawing/2014/main" id="{8E939322-7579-A571-A80E-0332481A3A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2" name="Straight Connector 7">
            <a:extLst>
              <a:ext uri="{FF2B5EF4-FFF2-40B4-BE49-F238E27FC236}">
                <a16:creationId xmlns:a16="http://schemas.microsoft.com/office/drawing/2014/main" id="{246CE9C1-8996-E27A-6C73-05B103AE14AE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4">
            <a:extLst>
              <a:ext uri="{FF2B5EF4-FFF2-40B4-BE49-F238E27FC236}">
                <a16:creationId xmlns:a16="http://schemas.microsoft.com/office/drawing/2014/main" id="{2A89535D-BD01-6B73-95E4-51C61CB0D9C3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e-BY" sz="2800" dirty="0">
                <a:solidFill>
                  <a:srgbClr val="009900"/>
                </a:solidFill>
              </a:rPr>
              <a:t>РАЗРАБОТВАНЕ </a:t>
            </a:r>
            <a:r>
              <a:rPr lang="bg-BG" sz="2800" dirty="0">
                <a:solidFill>
                  <a:srgbClr val="009900"/>
                </a:solidFill>
              </a:rPr>
              <a:t>НА ПОС 2021-2027 г. (1/2)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4" name="Picture 2" descr="C:\Users\NMihova\Desktop\Capture8.jpg">
            <a:extLst>
              <a:ext uri="{FF2B5EF4-FFF2-40B4-BE49-F238E27FC236}">
                <a16:creationId xmlns:a16="http://schemas.microsoft.com/office/drawing/2014/main" id="{9BCB4117-2895-C460-ED95-CFE4A6263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75630509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extBox 1"/>
          <p:cNvSpPr txBox="1"/>
          <p:nvPr/>
        </p:nvSpPr>
        <p:spPr>
          <a:xfrm>
            <a:off x="374618" y="1668621"/>
            <a:ext cx="11442764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Екологична оценка: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– след проведени обществени обсъждания и консултации, докладът за екологична оценка е внесен в МОСВ за издаване на становище по ЕО;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– заседание на ВЕЕС – Междуведомствена комисия, на 30.06.2022 г., взето решение на ВЕЕС да се предложи на министъра на околната среда и водите да съгласува ПОС 2021-2027 г.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bg-BG" sz="1400" dirty="0">
                <a:solidFill>
                  <a:srgbClr val="FF0000"/>
                </a:solidFill>
                <a:cs typeface="Arial" panose="020B0604020202020204" pitchFamily="34" charset="0"/>
              </a:rPr>
              <a:t>  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Какво предстои: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 одобряване от ТРГ, СКУСЕС, одобряване от МС и изпращане чрез системата </a:t>
            </a:r>
            <a:r>
              <a:rPr lang="en-US" sz="2500" dirty="0">
                <a:solidFill>
                  <a:schemeClr val="tx2"/>
                </a:solidFill>
                <a:cs typeface="Arial" panose="020B0604020202020204" pitchFamily="34" charset="0"/>
              </a:rPr>
              <a:t>SFC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 за одобряване от ЕК</a:t>
            </a:r>
          </a:p>
        </p:txBody>
      </p:sp>
      <p:pic>
        <p:nvPicPr>
          <p:cNvPr id="9" name="Picture 4" descr="C:\Users\NMihova\Desktop\Capture4.JPG">
            <a:extLst>
              <a:ext uri="{FF2B5EF4-FFF2-40B4-BE49-F238E27FC236}">
                <a16:creationId xmlns:a16="http://schemas.microsoft.com/office/drawing/2014/main" id="{E6FA20BF-5E81-63A5-8A9C-34555F5C13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98693B73-A247-F446-CC80-C18529B68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CCB10D17-3EC4-DD60-6183-26D3921DDCC9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4">
            <a:extLst>
              <a:ext uri="{FF2B5EF4-FFF2-40B4-BE49-F238E27FC236}">
                <a16:creationId xmlns:a16="http://schemas.microsoft.com/office/drawing/2014/main" id="{3934B44F-3261-FF3D-B562-DB8DAB684629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e-BY" sz="2800" dirty="0">
                <a:solidFill>
                  <a:srgbClr val="009900"/>
                </a:solidFill>
              </a:rPr>
              <a:t>РАЗРАБОТВАНЕ </a:t>
            </a:r>
            <a:r>
              <a:rPr lang="bg-BG" sz="2800" dirty="0">
                <a:solidFill>
                  <a:srgbClr val="009900"/>
                </a:solidFill>
              </a:rPr>
              <a:t>НА ПОС 2021-2027 г. (2/2)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4" name="Picture 2" descr="C:\Users\NMihova\Desktop\Capture8.jpg">
            <a:extLst>
              <a:ext uri="{FF2B5EF4-FFF2-40B4-BE49-F238E27FC236}">
                <a16:creationId xmlns:a16="http://schemas.microsoft.com/office/drawing/2014/main" id="{C8C100AC-8BAD-B598-04DD-E6C0AD8F9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23329453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Content Placeholder 12"/>
          <p:cNvSpPr txBox="1"/>
          <p:nvPr/>
        </p:nvSpPr>
        <p:spPr>
          <a:xfrm>
            <a:off x="1127448" y="1783806"/>
            <a:ext cx="10513168" cy="4402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bg-BG" sz="2500" b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Пет основни приоритета и техническа помощ</a:t>
            </a:r>
            <a:r>
              <a:rPr lang="ru-RU" sz="2500" b="1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:</a:t>
            </a:r>
          </a:p>
          <a:p>
            <a:pPr marL="542925" indent="-542925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Приоритет 1 „Води“ – 715,41 </a:t>
            </a:r>
            <a:r>
              <a:rPr lang="en-US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MEUR</a:t>
            </a:r>
            <a:r>
              <a:rPr lang="bg-BG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;</a:t>
            </a:r>
          </a:p>
          <a:p>
            <a:pPr marL="542925" indent="-542925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Приоритет 2 „Отпадъци“</a:t>
            </a:r>
            <a:r>
              <a:rPr lang="en-US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 – 312,65 MEUR</a:t>
            </a:r>
            <a:r>
              <a:rPr lang="bg-BG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;</a:t>
            </a:r>
          </a:p>
          <a:p>
            <a:pPr marL="542925" indent="-542925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Приоритет 3 „Биологично разнообразие“</a:t>
            </a:r>
            <a:r>
              <a:rPr lang="en-US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 – 132,47 MEUR</a:t>
            </a:r>
            <a:r>
              <a:rPr lang="bg-BG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;</a:t>
            </a:r>
          </a:p>
          <a:p>
            <a:pPr marL="542925" indent="-542925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Приоритет 4 „Риск и изменение на климата“</a:t>
            </a:r>
            <a:r>
              <a:rPr lang="en-US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 – 225,64 MEUR</a:t>
            </a:r>
            <a:r>
              <a:rPr lang="bg-BG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;</a:t>
            </a:r>
          </a:p>
          <a:p>
            <a:pPr marL="542925" indent="-542925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Приоритет 5 „Въздух“</a:t>
            </a:r>
            <a:r>
              <a:rPr lang="en-US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 – 395,47 MEUR</a:t>
            </a:r>
            <a:r>
              <a:rPr lang="bg-BG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;</a:t>
            </a:r>
          </a:p>
          <a:p>
            <a:pPr marL="542925" indent="-542925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Приоритет 6 „Техническа помощ“</a:t>
            </a:r>
            <a:r>
              <a:rPr lang="en-US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 – 41,56 MEUR</a:t>
            </a:r>
            <a:r>
              <a:rPr lang="bg-BG" sz="2500" dirty="0">
                <a:solidFill>
                  <a:schemeClr val="tx2"/>
                </a:solidFill>
                <a:latin typeface="+mj-lt"/>
                <a:cs typeface="Arial" panose="020B0604020202020204" pitchFamily="34" charset="0"/>
              </a:rPr>
              <a:t>;</a:t>
            </a:r>
          </a:p>
          <a:p>
            <a:pPr marL="542925" indent="-542925" algn="just">
              <a:spcBef>
                <a:spcPts val="0"/>
              </a:spcBef>
            </a:pPr>
            <a:endParaRPr lang="bg-BG" sz="2500" i="1" dirty="0">
              <a:solidFill>
                <a:schemeClr val="tx2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542925" indent="-542925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bg-BG" sz="2500" i="1" dirty="0">
              <a:solidFill>
                <a:srgbClr val="009900"/>
              </a:solidFill>
              <a:latin typeface="+mj-lt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bg-BG" sz="2500" i="1" dirty="0">
              <a:solidFill>
                <a:srgbClr val="009900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4" descr="C:\Users\NMihova\Desktop\Capture4.JPG">
            <a:extLst>
              <a:ext uri="{FF2B5EF4-FFF2-40B4-BE49-F238E27FC236}">
                <a16:creationId xmlns:a16="http://schemas.microsoft.com/office/drawing/2014/main" id="{3ED214F9-FED6-451D-DCFE-90A5C48CD9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1" name="Picture 5" descr="C:\Users\NMihova\Desktop\Capture5.JPG">
            <a:extLst>
              <a:ext uri="{FF2B5EF4-FFF2-40B4-BE49-F238E27FC236}">
                <a16:creationId xmlns:a16="http://schemas.microsoft.com/office/drawing/2014/main" id="{64337587-7736-651E-B311-628921812E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2" name="Straight Connector 7">
            <a:extLst>
              <a:ext uri="{FF2B5EF4-FFF2-40B4-BE49-F238E27FC236}">
                <a16:creationId xmlns:a16="http://schemas.microsoft.com/office/drawing/2014/main" id="{761B8570-BE9E-0C95-9329-A495407B903E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4">
            <a:extLst>
              <a:ext uri="{FF2B5EF4-FFF2-40B4-BE49-F238E27FC236}">
                <a16:creationId xmlns:a16="http://schemas.microsoft.com/office/drawing/2014/main" id="{26C2259B-0096-8C44-7089-F7E38C56AC0E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e-BY" sz="2800" dirty="0">
                <a:solidFill>
                  <a:srgbClr val="009900"/>
                </a:solidFill>
                <a:latin typeface="+mj-lt"/>
              </a:rPr>
              <a:t>ПОС 2021-2027 г., ВЕРСИЯ 1.0</a:t>
            </a:r>
            <a:endParaRPr lang="en-US" sz="2800" dirty="0">
              <a:solidFill>
                <a:srgbClr val="009900"/>
              </a:solidFill>
              <a:latin typeface="+mj-lt"/>
            </a:endParaRPr>
          </a:p>
        </p:txBody>
      </p:sp>
      <p:pic>
        <p:nvPicPr>
          <p:cNvPr id="14" name="Picture 2" descr="C:\Users\NMihova\Desktop\Capture8.jpg">
            <a:extLst>
              <a:ext uri="{FF2B5EF4-FFF2-40B4-BE49-F238E27FC236}">
                <a16:creationId xmlns:a16="http://schemas.microsoft.com/office/drawing/2014/main" id="{511F8CA2-CC0F-1736-F025-9549FDBB4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Content Placeholder 12"/>
          <p:cNvSpPr txBox="1"/>
          <p:nvPr/>
        </p:nvSpPr>
        <p:spPr>
          <a:xfrm>
            <a:off x="197852" y="1668621"/>
            <a:ext cx="11730796" cy="49287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500" b="1" dirty="0">
                <a:solidFill>
                  <a:schemeClr val="tx2"/>
                </a:solidFill>
                <a:cs typeface="Arial" panose="020B0604020202020204" pitchFamily="34" charset="0"/>
              </a:rPr>
              <a:t>Специфична цел </a:t>
            </a:r>
            <a:r>
              <a:rPr lang="ru-RU" sz="2500" dirty="0">
                <a:solidFill>
                  <a:schemeClr val="tx2"/>
                </a:solidFill>
                <a:cs typeface="Arial" panose="020B0604020202020204" pitchFamily="34" charset="0"/>
              </a:rPr>
              <a:t>- 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“</a:t>
            </a:r>
            <a:r>
              <a:rPr lang="bg-BG" sz="2500" i="1" dirty="0">
                <a:solidFill>
                  <a:schemeClr val="tx2"/>
                </a:solidFill>
                <a:cs typeface="Arial" panose="020B0604020202020204" pitchFamily="34" charset="0"/>
              </a:rPr>
              <a:t>Подкрепа за осигуряването на достъп до вода и на устойчивото управление на водите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”;</a:t>
            </a:r>
          </a:p>
          <a:p>
            <a:pPr marL="342900" indent="-342900" algn="just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Двуфондов приоритет – </a:t>
            </a: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ЕФРР и КФ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, </a:t>
            </a: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общо 1 399,23 млн. лв. (715,41 млн. евро)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 ЕС и национално съфинансиране:</a:t>
            </a:r>
          </a:p>
          <a:p>
            <a:pPr marL="800100" lvl="1" indent="-34290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ЕФРР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 - 747,77 млн. лв. (38</a:t>
            </a:r>
            <a:r>
              <a:rPr lang="en-US" sz="2500" dirty="0">
                <a:solidFill>
                  <a:schemeClr val="tx2"/>
                </a:solidFill>
                <a:cs typeface="Arial" panose="020B0604020202020204" pitchFamily="34" charset="0"/>
              </a:rPr>
              <a:t>2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,</a:t>
            </a:r>
            <a:r>
              <a:rPr lang="en-US" sz="2500" dirty="0">
                <a:solidFill>
                  <a:schemeClr val="tx2"/>
                </a:solidFill>
                <a:cs typeface="Arial" panose="020B0604020202020204" pitchFamily="34" charset="0"/>
              </a:rPr>
              <a:t>33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 млн. евро) ЕС и национално съфинансиране;</a:t>
            </a:r>
          </a:p>
          <a:p>
            <a:pPr marL="800100" lvl="1" indent="-34290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bg-BG" sz="2500" b="1" dirty="0">
                <a:solidFill>
                  <a:schemeClr val="tx2"/>
                </a:solidFill>
                <a:cs typeface="Arial" panose="020B0604020202020204" pitchFamily="34" charset="0"/>
              </a:rPr>
              <a:t>КФ</a:t>
            </a: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 - 651,46 млн. лв. (333,08 млн. евро) общо ЕС и национално съфинансиране;</a:t>
            </a:r>
          </a:p>
          <a:p>
            <a:pPr marL="342900" indent="-342900" algn="just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/>
                </a:solidFill>
                <a:cs typeface="Arial" panose="020B0604020202020204" pitchFamily="34" charset="0"/>
              </a:rPr>
              <a:t>Подкрепа чрез безвъзмездни финансови средства (БФП) и чрез финансови инструменти (ФИ).</a:t>
            </a:r>
            <a:endParaRPr lang="ru-RU" sz="2500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8" name="Picture 4" descr="C:\Users\NMihova\Desktop\Capture4.JPG">
            <a:extLst>
              <a:ext uri="{FF2B5EF4-FFF2-40B4-BE49-F238E27FC236}">
                <a16:creationId xmlns:a16="http://schemas.microsoft.com/office/drawing/2014/main" id="{0D880AFD-A846-B556-A006-C1AE0745F0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9" name="Picture 5" descr="C:\Users\NMihova\Desktop\Capture5.JPG">
            <a:extLst>
              <a:ext uri="{FF2B5EF4-FFF2-40B4-BE49-F238E27FC236}">
                <a16:creationId xmlns:a16="http://schemas.microsoft.com/office/drawing/2014/main" id="{09F37148-A9DA-DE84-50C6-E09ED8748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0" name="Straight Connector 7">
            <a:extLst>
              <a:ext uri="{FF2B5EF4-FFF2-40B4-BE49-F238E27FC236}">
                <a16:creationId xmlns:a16="http://schemas.microsoft.com/office/drawing/2014/main" id="{E281D1EE-1EB8-82A0-8CC1-81081C953783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4">
            <a:extLst>
              <a:ext uri="{FF2B5EF4-FFF2-40B4-BE49-F238E27FC236}">
                <a16:creationId xmlns:a16="http://schemas.microsoft.com/office/drawing/2014/main" id="{13D6815C-F4E1-D15E-43A2-2EBD8B8F5C5E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ПРИОРИТЕТ 1 </a:t>
            </a:r>
            <a:r>
              <a:rPr lang="ru-RU" sz="2800" dirty="0">
                <a:solidFill>
                  <a:srgbClr val="009900"/>
                </a:solidFill>
              </a:rPr>
              <a:t>ВОДИ </a:t>
            </a:r>
            <a:r>
              <a:rPr lang="bg-BG" sz="2800" dirty="0">
                <a:solidFill>
                  <a:srgbClr val="009900"/>
                </a:solidFill>
              </a:rPr>
              <a:t>(1/2)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2" name="Picture 2" descr="C:\Users\NMihova\Desktop\Capture8.jpg">
            <a:extLst>
              <a:ext uri="{FF2B5EF4-FFF2-40B4-BE49-F238E27FC236}">
                <a16:creationId xmlns:a16="http://schemas.microsoft.com/office/drawing/2014/main" id="{FDA99FCB-969E-2D68-78BE-BA039434F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Content Placeholder 12"/>
          <p:cNvSpPr txBox="1"/>
          <p:nvPr/>
        </p:nvSpPr>
        <p:spPr>
          <a:xfrm>
            <a:off x="407368" y="1628799"/>
            <a:ext cx="11586779" cy="49685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bg-BG" sz="2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Допустими мерки:</a:t>
            </a:r>
          </a:p>
          <a:p>
            <a:pPr marL="363538" indent="-363538" algn="just">
              <a:spcBef>
                <a:spcPts val="18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Инфраструктурни мерки за събиране, отвеждане и пречистване на отпадъчни води, както и за водоснабдяване, в т.ч. за проекти, чието изпълнение е стартирало в периода 2014-2020 г.; </a:t>
            </a:r>
          </a:p>
          <a:p>
            <a:pPr marL="363538" indent="-363538" algn="just">
              <a:spcBef>
                <a:spcPts val="18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Разработване на РПИП за райони Благоевград, Кюстендил, Ловеч, Монтана, Пазарджик, Разград, след тяхното консолидиране;</a:t>
            </a:r>
          </a:p>
          <a:p>
            <a:pPr marL="363538" indent="-363538" algn="just">
              <a:spcBef>
                <a:spcPts val="18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Подкрепа за разработване ПУРБ – оценки, набиране на данни и др.;</a:t>
            </a:r>
          </a:p>
          <a:p>
            <a:pPr marL="363538" indent="-363538" algn="just">
              <a:spcBef>
                <a:spcPts val="1800"/>
              </a:spcBef>
              <a:spcAft>
                <a:spcPts val="600"/>
              </a:spcAft>
              <a:buSzPct val="75000"/>
              <a:buFont typeface="Wingdings" panose="05000000000000000000" pitchFamily="2" charset="2"/>
              <a:buChar char="Ø"/>
            </a:pPr>
            <a:r>
              <a:rPr lang="bg-BG" sz="25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Мерки по отношение мониторинг и оценка на качеството на водите за питейно-битово водоснабдяване във връзка с Директивата за питейни води</a:t>
            </a:r>
          </a:p>
        </p:txBody>
      </p:sp>
      <p:pic>
        <p:nvPicPr>
          <p:cNvPr id="8" name="Picture 4" descr="C:\Users\NMihova\Desktop\Capture4.JPG">
            <a:extLst>
              <a:ext uri="{FF2B5EF4-FFF2-40B4-BE49-F238E27FC236}">
                <a16:creationId xmlns:a16="http://schemas.microsoft.com/office/drawing/2014/main" id="{65B83BE8-9CD7-5351-B2E7-57A612B2A0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1052" y="191601"/>
            <a:ext cx="1433096" cy="1173347"/>
          </a:xfrm>
          <a:prstGeom prst="rect">
            <a:avLst/>
          </a:prstGeom>
          <a:noFill/>
        </p:spPr>
      </p:pic>
      <p:pic>
        <p:nvPicPr>
          <p:cNvPr id="10" name="Picture 5" descr="C:\Users\NMihova\Desktop\Capture5.JPG">
            <a:extLst>
              <a:ext uri="{FF2B5EF4-FFF2-40B4-BE49-F238E27FC236}">
                <a16:creationId xmlns:a16="http://schemas.microsoft.com/office/drawing/2014/main" id="{8B5F9CAA-4DFF-FA24-DB6E-2B0243005E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852" y="188640"/>
            <a:ext cx="1213282" cy="1334610"/>
          </a:xfrm>
          <a:prstGeom prst="rect">
            <a:avLst/>
          </a:prstGeom>
          <a:noFill/>
        </p:spPr>
      </p:pic>
      <p:cxnSp>
        <p:nvCxnSpPr>
          <p:cNvPr id="11" name="Straight Connector 7">
            <a:extLst>
              <a:ext uri="{FF2B5EF4-FFF2-40B4-BE49-F238E27FC236}">
                <a16:creationId xmlns:a16="http://schemas.microsoft.com/office/drawing/2014/main" id="{AF8B4970-6F51-96B3-5E0A-E583DE5FA731}"/>
              </a:ext>
            </a:extLst>
          </p:cNvPr>
          <p:cNvCxnSpPr>
            <a:cxnSpLocks/>
          </p:cNvCxnSpPr>
          <p:nvPr/>
        </p:nvCxnSpPr>
        <p:spPr>
          <a:xfrm>
            <a:off x="6672064" y="1196752"/>
            <a:ext cx="3744416" cy="0"/>
          </a:xfrm>
          <a:prstGeom prst="line">
            <a:avLst/>
          </a:prstGeom>
          <a:ln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>
            <a:extLst>
              <a:ext uri="{FF2B5EF4-FFF2-40B4-BE49-F238E27FC236}">
                <a16:creationId xmlns:a16="http://schemas.microsoft.com/office/drawing/2014/main" id="{0A6F2D42-7188-B117-6B5A-480496833FE3}"/>
              </a:ext>
            </a:extLst>
          </p:cNvPr>
          <p:cNvSpPr txBox="1"/>
          <p:nvPr/>
        </p:nvSpPr>
        <p:spPr>
          <a:xfrm>
            <a:off x="1909610" y="528161"/>
            <a:ext cx="857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800" dirty="0">
                <a:solidFill>
                  <a:srgbClr val="009900"/>
                </a:solidFill>
              </a:rPr>
              <a:t>ПРИОРИТЕТ 1 </a:t>
            </a:r>
            <a:r>
              <a:rPr lang="ru-RU" sz="2800" dirty="0">
                <a:solidFill>
                  <a:srgbClr val="009900"/>
                </a:solidFill>
              </a:rPr>
              <a:t>ВОДИ </a:t>
            </a:r>
            <a:r>
              <a:rPr lang="bg-BG" sz="2800" dirty="0">
                <a:solidFill>
                  <a:srgbClr val="009900"/>
                </a:solidFill>
              </a:rPr>
              <a:t>(2/2)</a:t>
            </a:r>
            <a:endParaRPr lang="en-US" sz="2800" dirty="0">
              <a:solidFill>
                <a:srgbClr val="009900"/>
              </a:solidFill>
            </a:endParaRPr>
          </a:p>
        </p:txBody>
      </p:sp>
      <p:pic>
        <p:nvPicPr>
          <p:cNvPr id="13" name="Picture 2" descr="C:\Users\NMihova\Desktop\Capture8.jpg">
            <a:extLst>
              <a:ext uri="{FF2B5EF4-FFF2-40B4-BE49-F238E27FC236}">
                <a16:creationId xmlns:a16="http://schemas.microsoft.com/office/drawing/2014/main" id="{FB171E88-1027-35C6-AEBB-0D87A09A5C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62277"/>
            <a:ext cx="12192000" cy="4957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28121598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3870</TotalTime>
  <Words>2061</Words>
  <Application>Microsoft Office PowerPoint</Application>
  <PresentationFormat>Widescreen</PresentationFormat>
  <Paragraphs>177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(Body)</vt:lpstr>
      <vt:lpstr>Wingdings</vt:lpstr>
      <vt:lpstr>1_Office Theme</vt:lpstr>
      <vt:lpstr>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БЛАГОДАРЯ ЗА ВНИМАНИЕТО!         programming@moew.government.bg    https://www.eufunds.bg/bg/opos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DVasileva</dc:creator>
  <cp:lastModifiedBy>OPOS BG64</cp:lastModifiedBy>
  <cp:revision>222</cp:revision>
  <dcterms:created xsi:type="dcterms:W3CDTF">2013-04-01T19:50:56Z</dcterms:created>
  <dcterms:modified xsi:type="dcterms:W3CDTF">2022-07-05T10:27:20Z</dcterms:modified>
</cp:coreProperties>
</file>