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handoutMasterIdLst>
    <p:handoutMasterId r:id="rId31"/>
  </p:handoutMasterIdLst>
  <p:sldIdLst>
    <p:sldId id="256" r:id="rId3"/>
    <p:sldId id="285" r:id="rId4"/>
    <p:sldId id="287" r:id="rId5"/>
    <p:sldId id="261" r:id="rId6"/>
    <p:sldId id="262" r:id="rId7"/>
    <p:sldId id="263" r:id="rId8"/>
    <p:sldId id="264" r:id="rId9"/>
    <p:sldId id="315" r:id="rId10"/>
    <p:sldId id="265" r:id="rId11"/>
    <p:sldId id="266" r:id="rId12"/>
    <p:sldId id="316" r:id="rId13"/>
    <p:sldId id="317" r:id="rId14"/>
    <p:sldId id="318" r:id="rId15"/>
    <p:sldId id="320" r:id="rId16"/>
    <p:sldId id="267" r:id="rId17"/>
    <p:sldId id="306" r:id="rId18"/>
    <p:sldId id="303" r:id="rId19"/>
    <p:sldId id="270" r:id="rId20"/>
    <p:sldId id="271" r:id="rId21"/>
    <p:sldId id="293" r:id="rId22"/>
    <p:sldId id="273" r:id="rId23"/>
    <p:sldId id="294" r:id="rId24"/>
    <p:sldId id="296" r:id="rId25"/>
    <p:sldId id="297" r:id="rId26"/>
    <p:sldId id="311" r:id="rId27"/>
    <p:sldId id="319" r:id="rId28"/>
    <p:sldId id="313" r:id="rId29"/>
    <p:sldId id="314" r:id="rId3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26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83" autoAdjust="0"/>
    <p:restoredTop sz="96327" autoAdjust="0"/>
  </p:normalViewPr>
  <p:slideViewPr>
    <p:cSldViewPr snapToGrid="0" snapToObjects="1">
      <p:cViewPr>
        <p:scale>
          <a:sx n="111" d="100"/>
          <a:sy n="111" d="100"/>
        </p:scale>
        <p:origin x="-72" y="-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20" d="100"/>
          <a:sy n="120" d="100"/>
        </p:scale>
        <p:origin x="338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6B8D7E-7FCE-4051-805B-FC99093B9A7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540642-6BC5-434F-9AF3-832450D3FD21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bg-BG" sz="1400" b="1" dirty="0" smtClean="0"/>
            <a:t>Следващо поколение ЕС – 12,2 млрд. евро (</a:t>
          </a:r>
          <a:r>
            <a:rPr lang="en-US" sz="1400" b="1" dirty="0" smtClean="0"/>
            <a:t>7</a:t>
          </a:r>
          <a:r>
            <a:rPr lang="bg-BG" sz="1400" b="1" dirty="0" smtClean="0"/>
            <a:t>,</a:t>
          </a:r>
          <a:r>
            <a:rPr lang="en-US" sz="1400" b="1" dirty="0" smtClean="0"/>
            <a:t>73</a:t>
          </a:r>
          <a:r>
            <a:rPr lang="bg-BG" sz="1400" b="1" dirty="0" smtClean="0"/>
            <a:t>млрд. евро – грантове; </a:t>
          </a:r>
          <a:r>
            <a:rPr lang="en-US" sz="1400" b="1" dirty="0" smtClean="0"/>
            <a:t>4</a:t>
          </a:r>
          <a:r>
            <a:rPr lang="bg-BG" sz="1400" b="1" dirty="0" smtClean="0"/>
            <a:t>,</a:t>
          </a:r>
          <a:r>
            <a:rPr lang="en-US" sz="1400" b="1" dirty="0" smtClean="0"/>
            <a:t>57</a:t>
          </a:r>
          <a:r>
            <a:rPr lang="bg-BG" sz="1400" b="1" dirty="0" smtClean="0"/>
            <a:t> млрд. евро – заеми</a:t>
          </a:r>
          <a:r>
            <a:rPr lang="bg-BG" sz="1300" b="1" dirty="0" smtClean="0"/>
            <a:t>)</a:t>
          </a:r>
          <a:endParaRPr lang="bg-BG" sz="1300" dirty="0"/>
        </a:p>
      </dgm:t>
    </dgm:pt>
    <dgm:pt modelId="{48F70669-CD80-4379-B19A-EA372E483F62}" type="parTrans" cxnId="{6AD5DE88-5B70-43D8-AFAF-71FF800E2576}">
      <dgm:prSet/>
      <dgm:spPr/>
      <dgm:t>
        <a:bodyPr/>
        <a:lstStyle/>
        <a:p>
          <a:endParaRPr lang="en-US"/>
        </a:p>
      </dgm:t>
    </dgm:pt>
    <dgm:pt modelId="{6C56F475-4DB8-4A87-AEDF-A9A38F044141}" type="sibTrans" cxnId="{6AD5DE88-5B70-43D8-AFAF-71FF800E2576}">
      <dgm:prSet/>
      <dgm:spPr/>
      <dgm:t>
        <a:bodyPr/>
        <a:lstStyle/>
        <a:p>
          <a:endParaRPr lang="en-US"/>
        </a:p>
      </dgm:t>
    </dgm:pt>
    <dgm:pt modelId="{57489BAC-9A18-4415-BABE-1523B59C2677}" type="pres">
      <dgm:prSet presAssocID="{F46B8D7E-7FCE-4051-805B-FC99093B9A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005443-F7B2-4EC4-9948-352FC0F32E0B}" type="pres">
      <dgm:prSet presAssocID="{17540642-6BC5-434F-9AF3-832450D3FD21}" presName="parentText" presStyleLbl="node1" presStyleIdx="0" presStyleCnt="1" custLinFactNeighborX="-1503" custLinFactNeighborY="-7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9511DA-B9ED-401F-BB7A-B41B0A780D54}" type="presOf" srcId="{17540642-6BC5-434F-9AF3-832450D3FD21}" destId="{4F005443-F7B2-4EC4-9948-352FC0F32E0B}" srcOrd="0" destOrd="0" presId="urn:microsoft.com/office/officeart/2005/8/layout/vList2"/>
    <dgm:cxn modelId="{6AD5DE88-5B70-43D8-AFAF-71FF800E2576}" srcId="{F46B8D7E-7FCE-4051-805B-FC99093B9A72}" destId="{17540642-6BC5-434F-9AF3-832450D3FD21}" srcOrd="0" destOrd="0" parTransId="{48F70669-CD80-4379-B19A-EA372E483F62}" sibTransId="{6C56F475-4DB8-4A87-AEDF-A9A38F044141}"/>
    <dgm:cxn modelId="{397A57DE-8628-4F25-B0D2-7C2FAC42AE47}" type="presOf" srcId="{F46B8D7E-7FCE-4051-805B-FC99093B9A72}" destId="{57489BAC-9A18-4415-BABE-1523B59C2677}" srcOrd="0" destOrd="0" presId="urn:microsoft.com/office/officeart/2005/8/layout/vList2"/>
    <dgm:cxn modelId="{3CD41587-DD68-4238-8696-E8EBA97A4F50}" type="presParOf" srcId="{57489BAC-9A18-4415-BABE-1523B59C2677}" destId="{4F005443-F7B2-4EC4-9948-352FC0F32E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6D04E30-8021-4000-B081-B745AB9A66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4E7906-8473-463C-A58F-F1FCFD81A327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bg-BG" sz="1200" b="1" i="0" baseline="0" dirty="0" smtClean="0"/>
            <a:t>Фонд за справедлив преход – </a:t>
          </a:r>
          <a:r>
            <a:rPr lang="en-US" sz="1200" b="1" i="0" baseline="0" dirty="0" smtClean="0"/>
            <a:t>673</a:t>
          </a:r>
          <a:r>
            <a:rPr lang="bg-BG" sz="1200" b="1" i="0" baseline="0" dirty="0" smtClean="0"/>
            <a:t> млн. евро</a:t>
          </a:r>
          <a:endParaRPr lang="bg-BG" sz="1200" dirty="0"/>
        </a:p>
      </dgm:t>
    </dgm:pt>
    <dgm:pt modelId="{3AD5073D-16D3-45F0-BC57-A50FA01E3B0D}" type="parTrans" cxnId="{E417B4DD-DCD4-414A-8767-0151BABB0AC9}">
      <dgm:prSet/>
      <dgm:spPr/>
      <dgm:t>
        <a:bodyPr/>
        <a:lstStyle/>
        <a:p>
          <a:endParaRPr lang="en-US"/>
        </a:p>
      </dgm:t>
    </dgm:pt>
    <dgm:pt modelId="{E8E1A5EC-7204-4A31-9BB8-56D0F1BDBC59}" type="sibTrans" cxnId="{E417B4DD-DCD4-414A-8767-0151BABB0AC9}">
      <dgm:prSet/>
      <dgm:spPr/>
      <dgm:t>
        <a:bodyPr/>
        <a:lstStyle/>
        <a:p>
          <a:endParaRPr lang="en-US"/>
        </a:p>
      </dgm:t>
    </dgm:pt>
    <dgm:pt modelId="{C8337ABC-0AE2-44CE-9858-3601454E0AD0}" type="pres">
      <dgm:prSet presAssocID="{66D04E30-8021-4000-B081-B745AB9A66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FFCC3C-3C9D-4E1E-B8CC-94D78983D41C}" type="pres">
      <dgm:prSet presAssocID="{464E7906-8473-463C-A58F-F1FCFD81A327}" presName="parentText" presStyleLbl="node1" presStyleIdx="0" presStyleCnt="1" custScaleY="2955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E37998-6FE4-4F3A-AA70-48B9A6A32DA4}" type="presOf" srcId="{464E7906-8473-463C-A58F-F1FCFD81A327}" destId="{CEFFCC3C-3C9D-4E1E-B8CC-94D78983D41C}" srcOrd="0" destOrd="0" presId="urn:microsoft.com/office/officeart/2005/8/layout/vList2"/>
    <dgm:cxn modelId="{2C5C391D-A570-4B36-8C55-4966993CF793}" type="presOf" srcId="{66D04E30-8021-4000-B081-B745AB9A6634}" destId="{C8337ABC-0AE2-44CE-9858-3601454E0AD0}" srcOrd="0" destOrd="0" presId="urn:microsoft.com/office/officeart/2005/8/layout/vList2"/>
    <dgm:cxn modelId="{E417B4DD-DCD4-414A-8767-0151BABB0AC9}" srcId="{66D04E30-8021-4000-B081-B745AB9A6634}" destId="{464E7906-8473-463C-A58F-F1FCFD81A327}" srcOrd="0" destOrd="0" parTransId="{3AD5073D-16D3-45F0-BC57-A50FA01E3B0D}" sibTransId="{E8E1A5EC-7204-4A31-9BB8-56D0F1BDBC59}"/>
    <dgm:cxn modelId="{F5B0403B-3B61-46C7-A0B7-22AF6D73A6CF}" type="presParOf" srcId="{C8337ABC-0AE2-44CE-9858-3601454E0AD0}" destId="{CEFFCC3C-3C9D-4E1E-B8CC-94D78983D41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6D04E30-8021-4000-B081-B745AB9A66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4E7906-8473-463C-A58F-F1FCFD81A327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bg-BG" sz="1200" b="1" i="0" baseline="0" dirty="0" smtClean="0"/>
            <a:t>Допълнително финансиране за Европейския фонд за развитие на селските райони – 188 млн. евро</a:t>
          </a:r>
          <a:endParaRPr lang="bg-BG" sz="1200" dirty="0"/>
        </a:p>
      </dgm:t>
    </dgm:pt>
    <dgm:pt modelId="{3AD5073D-16D3-45F0-BC57-A50FA01E3B0D}" type="parTrans" cxnId="{E417B4DD-DCD4-414A-8767-0151BABB0AC9}">
      <dgm:prSet/>
      <dgm:spPr/>
      <dgm:t>
        <a:bodyPr/>
        <a:lstStyle/>
        <a:p>
          <a:endParaRPr lang="en-US"/>
        </a:p>
      </dgm:t>
    </dgm:pt>
    <dgm:pt modelId="{E8E1A5EC-7204-4A31-9BB8-56D0F1BDBC59}" type="sibTrans" cxnId="{E417B4DD-DCD4-414A-8767-0151BABB0AC9}">
      <dgm:prSet/>
      <dgm:spPr/>
      <dgm:t>
        <a:bodyPr/>
        <a:lstStyle/>
        <a:p>
          <a:endParaRPr lang="en-US"/>
        </a:p>
      </dgm:t>
    </dgm:pt>
    <dgm:pt modelId="{C8337ABC-0AE2-44CE-9858-3601454E0AD0}" type="pres">
      <dgm:prSet presAssocID="{66D04E30-8021-4000-B081-B745AB9A66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FFCC3C-3C9D-4E1E-B8CC-94D78983D41C}" type="pres">
      <dgm:prSet presAssocID="{464E7906-8473-463C-A58F-F1FCFD81A327}" presName="parentText" presStyleLbl="node1" presStyleIdx="0" presStyleCnt="1" custScaleY="2955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E37998-6FE4-4F3A-AA70-48B9A6A32DA4}" type="presOf" srcId="{464E7906-8473-463C-A58F-F1FCFD81A327}" destId="{CEFFCC3C-3C9D-4E1E-B8CC-94D78983D41C}" srcOrd="0" destOrd="0" presId="urn:microsoft.com/office/officeart/2005/8/layout/vList2"/>
    <dgm:cxn modelId="{2C5C391D-A570-4B36-8C55-4966993CF793}" type="presOf" srcId="{66D04E30-8021-4000-B081-B745AB9A6634}" destId="{C8337ABC-0AE2-44CE-9858-3601454E0AD0}" srcOrd="0" destOrd="0" presId="urn:microsoft.com/office/officeart/2005/8/layout/vList2"/>
    <dgm:cxn modelId="{E417B4DD-DCD4-414A-8767-0151BABB0AC9}" srcId="{66D04E30-8021-4000-B081-B745AB9A6634}" destId="{464E7906-8473-463C-A58F-F1FCFD81A327}" srcOrd="0" destOrd="0" parTransId="{3AD5073D-16D3-45F0-BC57-A50FA01E3B0D}" sibTransId="{E8E1A5EC-7204-4A31-9BB8-56D0F1BDBC59}"/>
    <dgm:cxn modelId="{F5B0403B-3B61-46C7-A0B7-22AF6D73A6CF}" type="presParOf" srcId="{C8337ABC-0AE2-44CE-9858-3601454E0AD0}" destId="{CEFFCC3C-3C9D-4E1E-B8CC-94D78983D41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09E6E4E-27AE-404B-BF40-B02A96177D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AA3569-CEA5-44FA-A450-67E7E4F1C039}">
      <dgm:prSet custT="1"/>
      <dgm:spPr/>
      <dgm:t>
        <a:bodyPr/>
        <a:lstStyle/>
        <a:p>
          <a:pPr rtl="0"/>
          <a:r>
            <a:rPr lang="bg-BG" sz="1200" b="1" i="0" baseline="0" dirty="0" smtClean="0"/>
            <a:t>АЕЦ Козлодуй– 56 млн. евро</a:t>
          </a:r>
          <a:endParaRPr lang="bg-BG" sz="1200" dirty="0"/>
        </a:p>
      </dgm:t>
    </dgm:pt>
    <dgm:pt modelId="{CB5BD396-14FD-429F-A2DC-571203597085}" type="parTrans" cxnId="{0653CFEE-8009-4F06-B2EC-E6F4EB1DC4FC}">
      <dgm:prSet/>
      <dgm:spPr/>
      <dgm:t>
        <a:bodyPr/>
        <a:lstStyle/>
        <a:p>
          <a:endParaRPr lang="en-US"/>
        </a:p>
      </dgm:t>
    </dgm:pt>
    <dgm:pt modelId="{FF6EBD21-34C2-40A1-97F6-6B60B3146F3C}" type="sibTrans" cxnId="{0653CFEE-8009-4F06-B2EC-E6F4EB1DC4FC}">
      <dgm:prSet/>
      <dgm:spPr/>
      <dgm:t>
        <a:bodyPr/>
        <a:lstStyle/>
        <a:p>
          <a:endParaRPr lang="en-US"/>
        </a:p>
      </dgm:t>
    </dgm:pt>
    <dgm:pt modelId="{F01FDFC4-7006-46BC-BB07-67EBA9AC4BB4}" type="pres">
      <dgm:prSet presAssocID="{109E6E4E-27AE-404B-BF40-B02A96177D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B5D481-A93F-4B9D-ACEA-27E769DE16C5}" type="pres">
      <dgm:prSet presAssocID="{1EAA3569-CEA5-44FA-A450-67E7E4F1C039}" presName="parentText" presStyleLbl="node1" presStyleIdx="0" presStyleCnt="1" custScaleY="264512" custLinFactNeighborX="26550" custLinFactNeighborY="-131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AD35AD-3EC2-4DC0-854B-E3C07DC8270F}" type="presOf" srcId="{1EAA3569-CEA5-44FA-A450-67E7E4F1C039}" destId="{26B5D481-A93F-4B9D-ACEA-27E769DE16C5}" srcOrd="0" destOrd="0" presId="urn:microsoft.com/office/officeart/2005/8/layout/vList2"/>
    <dgm:cxn modelId="{3E19B538-5E5D-4D31-93D7-836A3AFB6502}" type="presOf" srcId="{109E6E4E-27AE-404B-BF40-B02A96177D05}" destId="{F01FDFC4-7006-46BC-BB07-67EBA9AC4BB4}" srcOrd="0" destOrd="0" presId="urn:microsoft.com/office/officeart/2005/8/layout/vList2"/>
    <dgm:cxn modelId="{0653CFEE-8009-4F06-B2EC-E6F4EB1DC4FC}" srcId="{109E6E4E-27AE-404B-BF40-B02A96177D05}" destId="{1EAA3569-CEA5-44FA-A450-67E7E4F1C039}" srcOrd="0" destOrd="0" parTransId="{CB5BD396-14FD-429F-A2DC-571203597085}" sibTransId="{FF6EBD21-34C2-40A1-97F6-6B60B3146F3C}"/>
    <dgm:cxn modelId="{F4CE836F-837F-430D-A666-82E6F3716C1A}" type="presParOf" srcId="{F01FDFC4-7006-46BC-BB07-67EBA9AC4BB4}" destId="{26B5D481-A93F-4B9D-ACEA-27E769DE16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9E6E4E-27AE-404B-BF40-B02A96177D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AA3569-CEA5-44FA-A450-67E7E4F1C039}">
      <dgm:prSet custT="1"/>
      <dgm:spPr/>
      <dgm:t>
        <a:bodyPr/>
        <a:lstStyle/>
        <a:p>
          <a:pPr rtl="0"/>
          <a:r>
            <a:rPr lang="bg-BG" sz="1200" b="1" i="0" baseline="0" dirty="0" smtClean="0"/>
            <a:t>Кохезионна политика – </a:t>
          </a:r>
          <a:r>
            <a:rPr lang="en-US" sz="1200" b="1" i="0" baseline="0" dirty="0" smtClean="0"/>
            <a:t>9 </a:t>
          </a:r>
          <a:r>
            <a:rPr lang="bg-BG" sz="1200" b="1" i="0" baseline="0" dirty="0" smtClean="0"/>
            <a:t>млрд. евро</a:t>
          </a:r>
          <a:endParaRPr lang="bg-BG" sz="1200" dirty="0"/>
        </a:p>
      </dgm:t>
    </dgm:pt>
    <dgm:pt modelId="{CB5BD396-14FD-429F-A2DC-571203597085}" type="parTrans" cxnId="{0653CFEE-8009-4F06-B2EC-E6F4EB1DC4FC}">
      <dgm:prSet/>
      <dgm:spPr/>
      <dgm:t>
        <a:bodyPr/>
        <a:lstStyle/>
        <a:p>
          <a:endParaRPr lang="en-US"/>
        </a:p>
      </dgm:t>
    </dgm:pt>
    <dgm:pt modelId="{FF6EBD21-34C2-40A1-97F6-6B60B3146F3C}" type="sibTrans" cxnId="{0653CFEE-8009-4F06-B2EC-E6F4EB1DC4FC}">
      <dgm:prSet/>
      <dgm:spPr/>
      <dgm:t>
        <a:bodyPr/>
        <a:lstStyle/>
        <a:p>
          <a:endParaRPr lang="en-US"/>
        </a:p>
      </dgm:t>
    </dgm:pt>
    <dgm:pt modelId="{F01FDFC4-7006-46BC-BB07-67EBA9AC4BB4}" type="pres">
      <dgm:prSet presAssocID="{109E6E4E-27AE-404B-BF40-B02A96177D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B5D481-A93F-4B9D-ACEA-27E769DE16C5}" type="pres">
      <dgm:prSet presAssocID="{1EAA3569-CEA5-44FA-A450-67E7E4F1C039}" presName="parentText" presStyleLbl="node1" presStyleIdx="0" presStyleCnt="1" custScaleY="283171" custLinFactNeighborX="1724" custLinFactNeighborY="-7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AD35AD-3EC2-4DC0-854B-E3C07DC8270F}" type="presOf" srcId="{1EAA3569-CEA5-44FA-A450-67E7E4F1C039}" destId="{26B5D481-A93F-4B9D-ACEA-27E769DE16C5}" srcOrd="0" destOrd="0" presId="urn:microsoft.com/office/officeart/2005/8/layout/vList2"/>
    <dgm:cxn modelId="{3E19B538-5E5D-4D31-93D7-836A3AFB6502}" type="presOf" srcId="{109E6E4E-27AE-404B-BF40-B02A96177D05}" destId="{F01FDFC4-7006-46BC-BB07-67EBA9AC4BB4}" srcOrd="0" destOrd="0" presId="urn:microsoft.com/office/officeart/2005/8/layout/vList2"/>
    <dgm:cxn modelId="{0653CFEE-8009-4F06-B2EC-E6F4EB1DC4FC}" srcId="{109E6E4E-27AE-404B-BF40-B02A96177D05}" destId="{1EAA3569-CEA5-44FA-A450-67E7E4F1C039}" srcOrd="0" destOrd="0" parTransId="{CB5BD396-14FD-429F-A2DC-571203597085}" sibTransId="{FF6EBD21-34C2-40A1-97F6-6B60B3146F3C}"/>
    <dgm:cxn modelId="{F4CE836F-837F-430D-A666-82E6F3716C1A}" type="presParOf" srcId="{F01FDFC4-7006-46BC-BB07-67EBA9AC4BB4}" destId="{26B5D481-A93F-4B9D-ACEA-27E769DE16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D04E30-8021-4000-B081-B745AB9A66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4E7906-8473-463C-A58F-F1FCFD81A327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bg-BG" sz="1200" b="1" i="0" baseline="0" dirty="0" smtClean="0"/>
            <a:t>Инструмент за възстановяване и устойчивост: грантове – 6,</a:t>
          </a:r>
          <a:r>
            <a:rPr lang="en-US" sz="1200" b="1" i="0" baseline="0" dirty="0" smtClean="0"/>
            <a:t>2</a:t>
          </a:r>
          <a:r>
            <a:rPr lang="bg-BG" sz="1200" b="1" i="0" baseline="0" dirty="0" smtClean="0"/>
            <a:t> млрд. евро; заеми - </a:t>
          </a:r>
          <a:r>
            <a:rPr lang="en-US" sz="1200" b="1" i="0" baseline="0" dirty="0" smtClean="0"/>
            <a:t>4</a:t>
          </a:r>
          <a:r>
            <a:rPr lang="bg-BG" sz="1200" b="1" i="0" baseline="0" dirty="0" smtClean="0"/>
            <a:t>,</a:t>
          </a:r>
          <a:r>
            <a:rPr lang="en-US" sz="1200" b="1" i="0" baseline="0" dirty="0" smtClean="0"/>
            <a:t>5</a:t>
          </a:r>
          <a:r>
            <a:rPr lang="bg-BG" sz="1200" b="1" i="0" baseline="0" dirty="0" smtClean="0"/>
            <a:t> млрд. евро</a:t>
          </a:r>
          <a:r>
            <a:rPr lang="en-US" sz="1200" b="1" i="0" baseline="0" dirty="0" smtClean="0"/>
            <a:t> </a:t>
          </a:r>
          <a:endParaRPr lang="bg-BG" sz="1200" dirty="0"/>
        </a:p>
      </dgm:t>
    </dgm:pt>
    <dgm:pt modelId="{3AD5073D-16D3-45F0-BC57-A50FA01E3B0D}" type="parTrans" cxnId="{E417B4DD-DCD4-414A-8767-0151BABB0AC9}">
      <dgm:prSet/>
      <dgm:spPr/>
      <dgm:t>
        <a:bodyPr/>
        <a:lstStyle/>
        <a:p>
          <a:endParaRPr lang="en-US"/>
        </a:p>
      </dgm:t>
    </dgm:pt>
    <dgm:pt modelId="{E8E1A5EC-7204-4A31-9BB8-56D0F1BDBC59}" type="sibTrans" cxnId="{E417B4DD-DCD4-414A-8767-0151BABB0AC9}">
      <dgm:prSet/>
      <dgm:spPr/>
      <dgm:t>
        <a:bodyPr/>
        <a:lstStyle/>
        <a:p>
          <a:endParaRPr lang="en-US"/>
        </a:p>
      </dgm:t>
    </dgm:pt>
    <dgm:pt modelId="{C8337ABC-0AE2-44CE-9858-3601454E0AD0}" type="pres">
      <dgm:prSet presAssocID="{66D04E30-8021-4000-B081-B745AB9A66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FFCC3C-3C9D-4E1E-B8CC-94D78983D41C}" type="pres">
      <dgm:prSet presAssocID="{464E7906-8473-463C-A58F-F1FCFD81A327}" presName="parentText" presStyleLbl="node1" presStyleIdx="0" presStyleCnt="1" custScaleY="28698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E37998-6FE4-4F3A-AA70-48B9A6A32DA4}" type="presOf" srcId="{464E7906-8473-463C-A58F-F1FCFD81A327}" destId="{CEFFCC3C-3C9D-4E1E-B8CC-94D78983D41C}" srcOrd="0" destOrd="0" presId="urn:microsoft.com/office/officeart/2005/8/layout/vList2"/>
    <dgm:cxn modelId="{2C5C391D-A570-4B36-8C55-4966993CF793}" type="presOf" srcId="{66D04E30-8021-4000-B081-B745AB9A6634}" destId="{C8337ABC-0AE2-44CE-9858-3601454E0AD0}" srcOrd="0" destOrd="0" presId="urn:microsoft.com/office/officeart/2005/8/layout/vList2"/>
    <dgm:cxn modelId="{E417B4DD-DCD4-414A-8767-0151BABB0AC9}" srcId="{66D04E30-8021-4000-B081-B745AB9A6634}" destId="{464E7906-8473-463C-A58F-F1FCFD81A327}" srcOrd="0" destOrd="0" parTransId="{3AD5073D-16D3-45F0-BC57-A50FA01E3B0D}" sibTransId="{E8E1A5EC-7204-4A31-9BB8-56D0F1BDBC59}"/>
    <dgm:cxn modelId="{F5B0403B-3B61-46C7-A0B7-22AF6D73A6CF}" type="presParOf" srcId="{C8337ABC-0AE2-44CE-9858-3601454E0AD0}" destId="{CEFFCC3C-3C9D-4E1E-B8CC-94D78983D41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7B0456-0CAD-441C-B5A3-2C131A8677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5CBCC2-5A81-4283-9DC9-BC6C14921CA1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bg-BG" sz="1400" b="1" dirty="0" smtClean="0"/>
            <a:t>Многогодишна финансова рамка 2021-2027 г.  - 16,</a:t>
          </a:r>
          <a:r>
            <a:rPr lang="en-US" sz="1400" b="1" dirty="0" smtClean="0"/>
            <a:t>7</a:t>
          </a:r>
          <a:r>
            <a:rPr lang="bg-BG" sz="1400" b="1" dirty="0" smtClean="0"/>
            <a:t> млрд. евро</a:t>
          </a:r>
          <a:endParaRPr lang="bg-BG" sz="1400" dirty="0"/>
        </a:p>
      </dgm:t>
    </dgm:pt>
    <dgm:pt modelId="{8753FBFF-0E67-456C-8B3E-05C99B1BED8E}" type="parTrans" cxnId="{53E2CC51-DC5B-42F4-B29B-3BF6F27FB7E8}">
      <dgm:prSet/>
      <dgm:spPr/>
      <dgm:t>
        <a:bodyPr/>
        <a:lstStyle/>
        <a:p>
          <a:endParaRPr lang="en-US"/>
        </a:p>
      </dgm:t>
    </dgm:pt>
    <dgm:pt modelId="{58B1AE9E-1900-428A-B11E-CA42A0458A3E}" type="sibTrans" cxnId="{53E2CC51-DC5B-42F4-B29B-3BF6F27FB7E8}">
      <dgm:prSet/>
      <dgm:spPr/>
      <dgm:t>
        <a:bodyPr/>
        <a:lstStyle/>
        <a:p>
          <a:endParaRPr lang="en-US"/>
        </a:p>
      </dgm:t>
    </dgm:pt>
    <dgm:pt modelId="{635FA71D-3A2C-482F-A846-40FC153B7823}" type="pres">
      <dgm:prSet presAssocID="{EB7B0456-0CAD-441C-B5A3-2C131A8677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FB4D80-B5D2-411C-BD69-9D4ED0CC81D2}" type="pres">
      <dgm:prSet presAssocID="{E55CBCC2-5A81-4283-9DC9-BC6C14921CA1}" presName="parentText" presStyleLbl="node1" presStyleIdx="0" presStyleCnt="1" custScaleY="4822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316922-A461-42B1-9661-F9E64E00D1D3}" type="presOf" srcId="{E55CBCC2-5A81-4283-9DC9-BC6C14921CA1}" destId="{CFFB4D80-B5D2-411C-BD69-9D4ED0CC81D2}" srcOrd="0" destOrd="0" presId="urn:microsoft.com/office/officeart/2005/8/layout/vList2"/>
    <dgm:cxn modelId="{53E2CC51-DC5B-42F4-B29B-3BF6F27FB7E8}" srcId="{EB7B0456-0CAD-441C-B5A3-2C131A867749}" destId="{E55CBCC2-5A81-4283-9DC9-BC6C14921CA1}" srcOrd="0" destOrd="0" parTransId="{8753FBFF-0E67-456C-8B3E-05C99B1BED8E}" sibTransId="{58B1AE9E-1900-428A-B11E-CA42A0458A3E}"/>
    <dgm:cxn modelId="{0FE2B96A-9F98-4051-85F9-88952B3024A8}" type="presOf" srcId="{EB7B0456-0CAD-441C-B5A3-2C131A867749}" destId="{635FA71D-3A2C-482F-A846-40FC153B7823}" srcOrd="0" destOrd="0" presId="urn:microsoft.com/office/officeart/2005/8/layout/vList2"/>
    <dgm:cxn modelId="{374FD8EE-875E-4CBC-B709-B7C72AF6A2B6}" type="presParOf" srcId="{635FA71D-3A2C-482F-A846-40FC153B7823}" destId="{CFFB4D80-B5D2-411C-BD69-9D4ED0CC81D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9E6E4E-27AE-404B-BF40-B02A96177D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AA3569-CEA5-44FA-A450-67E7E4F1C039}">
      <dgm:prSet custT="1"/>
      <dgm:spPr/>
      <dgm:t>
        <a:bodyPr/>
        <a:lstStyle/>
        <a:p>
          <a:pPr rtl="0"/>
          <a:r>
            <a:rPr lang="bg-BG" sz="1200" b="1" i="0" baseline="0" dirty="0" smtClean="0"/>
            <a:t>Преки плащания ОСП– </a:t>
          </a:r>
          <a:r>
            <a:rPr lang="en-US" sz="1200" b="1" i="0" baseline="0" dirty="0" smtClean="0"/>
            <a:t>5</a:t>
          </a:r>
          <a:r>
            <a:rPr lang="bg-BG" sz="1200" b="1" i="0" baseline="0" dirty="0" smtClean="0"/>
            <a:t>,</a:t>
          </a:r>
          <a:r>
            <a:rPr lang="en-US" sz="1200" b="1" i="0" baseline="0" dirty="0" smtClean="0"/>
            <a:t>06</a:t>
          </a:r>
          <a:r>
            <a:rPr lang="bg-BG" sz="1200" b="1" i="0" baseline="0" dirty="0" smtClean="0"/>
            <a:t> млрд. евро</a:t>
          </a:r>
          <a:endParaRPr lang="bg-BG" sz="1200" dirty="0"/>
        </a:p>
      </dgm:t>
    </dgm:pt>
    <dgm:pt modelId="{CB5BD396-14FD-429F-A2DC-571203597085}" type="parTrans" cxnId="{0653CFEE-8009-4F06-B2EC-E6F4EB1DC4FC}">
      <dgm:prSet/>
      <dgm:spPr/>
      <dgm:t>
        <a:bodyPr/>
        <a:lstStyle/>
        <a:p>
          <a:endParaRPr lang="en-US"/>
        </a:p>
      </dgm:t>
    </dgm:pt>
    <dgm:pt modelId="{FF6EBD21-34C2-40A1-97F6-6B60B3146F3C}" type="sibTrans" cxnId="{0653CFEE-8009-4F06-B2EC-E6F4EB1DC4FC}">
      <dgm:prSet/>
      <dgm:spPr/>
      <dgm:t>
        <a:bodyPr/>
        <a:lstStyle/>
        <a:p>
          <a:endParaRPr lang="en-US"/>
        </a:p>
      </dgm:t>
    </dgm:pt>
    <dgm:pt modelId="{F01FDFC4-7006-46BC-BB07-67EBA9AC4BB4}" type="pres">
      <dgm:prSet presAssocID="{109E6E4E-27AE-404B-BF40-B02A96177D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B5D481-A93F-4B9D-ACEA-27E769DE16C5}" type="pres">
      <dgm:prSet presAssocID="{1EAA3569-CEA5-44FA-A450-67E7E4F1C039}" presName="parentText" presStyleLbl="node1" presStyleIdx="0" presStyleCnt="1" custScaleY="178936" custLinFactNeighborX="26550" custLinFactNeighborY="-131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AD35AD-3EC2-4DC0-854B-E3C07DC8270F}" type="presOf" srcId="{1EAA3569-CEA5-44FA-A450-67E7E4F1C039}" destId="{26B5D481-A93F-4B9D-ACEA-27E769DE16C5}" srcOrd="0" destOrd="0" presId="urn:microsoft.com/office/officeart/2005/8/layout/vList2"/>
    <dgm:cxn modelId="{3E19B538-5E5D-4D31-93D7-836A3AFB6502}" type="presOf" srcId="{109E6E4E-27AE-404B-BF40-B02A96177D05}" destId="{F01FDFC4-7006-46BC-BB07-67EBA9AC4BB4}" srcOrd="0" destOrd="0" presId="urn:microsoft.com/office/officeart/2005/8/layout/vList2"/>
    <dgm:cxn modelId="{0653CFEE-8009-4F06-B2EC-E6F4EB1DC4FC}" srcId="{109E6E4E-27AE-404B-BF40-B02A96177D05}" destId="{1EAA3569-CEA5-44FA-A450-67E7E4F1C039}" srcOrd="0" destOrd="0" parTransId="{CB5BD396-14FD-429F-A2DC-571203597085}" sibTransId="{FF6EBD21-34C2-40A1-97F6-6B60B3146F3C}"/>
    <dgm:cxn modelId="{F4CE836F-837F-430D-A666-82E6F3716C1A}" type="presParOf" srcId="{F01FDFC4-7006-46BC-BB07-67EBA9AC4BB4}" destId="{26B5D481-A93F-4B9D-ACEA-27E769DE16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9E6E4E-27AE-404B-BF40-B02A96177D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AA3569-CEA5-44FA-A450-67E7E4F1C039}">
      <dgm:prSet custT="1"/>
      <dgm:spPr/>
      <dgm:t>
        <a:bodyPr/>
        <a:lstStyle/>
        <a:p>
          <a:pPr rtl="0"/>
          <a:r>
            <a:rPr lang="bg-BG" sz="1200" b="1" i="0" baseline="0" dirty="0" smtClean="0"/>
            <a:t>Европейски фонд за развитие на селските райони– </a:t>
          </a:r>
          <a:r>
            <a:rPr lang="en-US" sz="1200" b="1" i="0" baseline="0" dirty="0" smtClean="0"/>
            <a:t>1,81</a:t>
          </a:r>
          <a:r>
            <a:rPr lang="bg-BG" sz="1200" b="1" i="0" baseline="0" dirty="0" smtClean="0"/>
            <a:t> млрд. евро</a:t>
          </a:r>
          <a:endParaRPr lang="bg-BG" sz="1200" dirty="0"/>
        </a:p>
      </dgm:t>
    </dgm:pt>
    <dgm:pt modelId="{CB5BD396-14FD-429F-A2DC-571203597085}" type="parTrans" cxnId="{0653CFEE-8009-4F06-B2EC-E6F4EB1DC4FC}">
      <dgm:prSet/>
      <dgm:spPr/>
      <dgm:t>
        <a:bodyPr/>
        <a:lstStyle/>
        <a:p>
          <a:endParaRPr lang="en-US"/>
        </a:p>
      </dgm:t>
    </dgm:pt>
    <dgm:pt modelId="{FF6EBD21-34C2-40A1-97F6-6B60B3146F3C}" type="sibTrans" cxnId="{0653CFEE-8009-4F06-B2EC-E6F4EB1DC4FC}">
      <dgm:prSet/>
      <dgm:spPr/>
      <dgm:t>
        <a:bodyPr/>
        <a:lstStyle/>
        <a:p>
          <a:endParaRPr lang="en-US"/>
        </a:p>
      </dgm:t>
    </dgm:pt>
    <dgm:pt modelId="{F01FDFC4-7006-46BC-BB07-67EBA9AC4BB4}" type="pres">
      <dgm:prSet presAssocID="{109E6E4E-27AE-404B-BF40-B02A96177D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B5D481-A93F-4B9D-ACEA-27E769DE16C5}" type="pres">
      <dgm:prSet presAssocID="{1EAA3569-CEA5-44FA-A450-67E7E4F1C039}" presName="parentText" presStyleLbl="node1" presStyleIdx="0" presStyleCnt="1" custScaleY="264512" custLinFactNeighborX="26550" custLinFactNeighborY="-131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AD35AD-3EC2-4DC0-854B-E3C07DC8270F}" type="presOf" srcId="{1EAA3569-CEA5-44FA-A450-67E7E4F1C039}" destId="{26B5D481-A93F-4B9D-ACEA-27E769DE16C5}" srcOrd="0" destOrd="0" presId="urn:microsoft.com/office/officeart/2005/8/layout/vList2"/>
    <dgm:cxn modelId="{3E19B538-5E5D-4D31-93D7-836A3AFB6502}" type="presOf" srcId="{109E6E4E-27AE-404B-BF40-B02A96177D05}" destId="{F01FDFC4-7006-46BC-BB07-67EBA9AC4BB4}" srcOrd="0" destOrd="0" presId="urn:microsoft.com/office/officeart/2005/8/layout/vList2"/>
    <dgm:cxn modelId="{0653CFEE-8009-4F06-B2EC-E6F4EB1DC4FC}" srcId="{109E6E4E-27AE-404B-BF40-B02A96177D05}" destId="{1EAA3569-CEA5-44FA-A450-67E7E4F1C039}" srcOrd="0" destOrd="0" parTransId="{CB5BD396-14FD-429F-A2DC-571203597085}" sibTransId="{FF6EBD21-34C2-40A1-97F6-6B60B3146F3C}"/>
    <dgm:cxn modelId="{F4CE836F-837F-430D-A666-82E6F3716C1A}" type="presParOf" srcId="{F01FDFC4-7006-46BC-BB07-67EBA9AC4BB4}" destId="{26B5D481-A93F-4B9D-ACEA-27E769DE16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9E6E4E-27AE-404B-BF40-B02A96177D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AA3569-CEA5-44FA-A450-67E7E4F1C039}">
      <dgm:prSet custT="1"/>
      <dgm:spPr/>
      <dgm:t>
        <a:bodyPr/>
        <a:lstStyle/>
        <a:p>
          <a:pPr rtl="0"/>
          <a:r>
            <a:rPr lang="bg-BG" sz="1200" b="1" i="0" baseline="0" dirty="0" smtClean="0"/>
            <a:t>Миграция и сигурност (3 фонда) – </a:t>
          </a:r>
          <a:r>
            <a:rPr lang="en-US" sz="1200" b="1" i="0" baseline="0" dirty="0" smtClean="0"/>
            <a:t>239</a:t>
          </a:r>
          <a:r>
            <a:rPr lang="bg-BG" sz="1200" b="1" i="0" baseline="0" dirty="0" smtClean="0"/>
            <a:t> млн. евро</a:t>
          </a:r>
          <a:endParaRPr lang="bg-BG" sz="1200" dirty="0"/>
        </a:p>
      </dgm:t>
    </dgm:pt>
    <dgm:pt modelId="{CB5BD396-14FD-429F-A2DC-571203597085}" type="parTrans" cxnId="{0653CFEE-8009-4F06-B2EC-E6F4EB1DC4FC}">
      <dgm:prSet/>
      <dgm:spPr/>
      <dgm:t>
        <a:bodyPr/>
        <a:lstStyle/>
        <a:p>
          <a:endParaRPr lang="en-US"/>
        </a:p>
      </dgm:t>
    </dgm:pt>
    <dgm:pt modelId="{FF6EBD21-34C2-40A1-97F6-6B60B3146F3C}" type="sibTrans" cxnId="{0653CFEE-8009-4F06-B2EC-E6F4EB1DC4FC}">
      <dgm:prSet/>
      <dgm:spPr/>
      <dgm:t>
        <a:bodyPr/>
        <a:lstStyle/>
        <a:p>
          <a:endParaRPr lang="en-US"/>
        </a:p>
      </dgm:t>
    </dgm:pt>
    <dgm:pt modelId="{F01FDFC4-7006-46BC-BB07-67EBA9AC4BB4}" type="pres">
      <dgm:prSet presAssocID="{109E6E4E-27AE-404B-BF40-B02A96177D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B5D481-A93F-4B9D-ACEA-27E769DE16C5}" type="pres">
      <dgm:prSet presAssocID="{1EAA3569-CEA5-44FA-A450-67E7E4F1C039}" presName="parentText" presStyleLbl="node1" presStyleIdx="0" presStyleCnt="1" custScaleY="264512" custLinFactNeighborX="26550" custLinFactNeighborY="-131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AD35AD-3EC2-4DC0-854B-E3C07DC8270F}" type="presOf" srcId="{1EAA3569-CEA5-44FA-A450-67E7E4F1C039}" destId="{26B5D481-A93F-4B9D-ACEA-27E769DE16C5}" srcOrd="0" destOrd="0" presId="urn:microsoft.com/office/officeart/2005/8/layout/vList2"/>
    <dgm:cxn modelId="{3E19B538-5E5D-4D31-93D7-836A3AFB6502}" type="presOf" srcId="{109E6E4E-27AE-404B-BF40-B02A96177D05}" destId="{F01FDFC4-7006-46BC-BB07-67EBA9AC4BB4}" srcOrd="0" destOrd="0" presId="urn:microsoft.com/office/officeart/2005/8/layout/vList2"/>
    <dgm:cxn modelId="{0653CFEE-8009-4F06-B2EC-E6F4EB1DC4FC}" srcId="{109E6E4E-27AE-404B-BF40-B02A96177D05}" destId="{1EAA3569-CEA5-44FA-A450-67E7E4F1C039}" srcOrd="0" destOrd="0" parTransId="{CB5BD396-14FD-429F-A2DC-571203597085}" sibTransId="{FF6EBD21-34C2-40A1-97F6-6B60B3146F3C}"/>
    <dgm:cxn modelId="{F4CE836F-837F-430D-A666-82E6F3716C1A}" type="presParOf" srcId="{F01FDFC4-7006-46BC-BB07-67EBA9AC4BB4}" destId="{26B5D481-A93F-4B9D-ACEA-27E769DE16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9E6E4E-27AE-404B-BF40-B02A96177D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AA3569-CEA5-44FA-A450-67E7E4F1C039}">
      <dgm:prSet custT="1"/>
      <dgm:spPr/>
      <dgm:t>
        <a:bodyPr/>
        <a:lstStyle/>
        <a:p>
          <a:pPr rtl="0"/>
          <a:r>
            <a:rPr lang="bg-BG" sz="1200" b="1" i="0" baseline="0" dirty="0" smtClean="0"/>
            <a:t>Фонд за справедлив  преход – </a:t>
          </a:r>
          <a:r>
            <a:rPr lang="en-US" sz="1200" b="1" i="0" baseline="0" dirty="0" smtClean="0"/>
            <a:t>505</a:t>
          </a:r>
          <a:r>
            <a:rPr lang="bg-BG" sz="1200" b="1" i="0" baseline="0" dirty="0" smtClean="0"/>
            <a:t>  млн. евро</a:t>
          </a:r>
          <a:endParaRPr lang="bg-BG" sz="1200" dirty="0"/>
        </a:p>
      </dgm:t>
    </dgm:pt>
    <dgm:pt modelId="{CB5BD396-14FD-429F-A2DC-571203597085}" type="parTrans" cxnId="{0653CFEE-8009-4F06-B2EC-E6F4EB1DC4FC}">
      <dgm:prSet/>
      <dgm:spPr/>
      <dgm:t>
        <a:bodyPr/>
        <a:lstStyle/>
        <a:p>
          <a:endParaRPr lang="en-US"/>
        </a:p>
      </dgm:t>
    </dgm:pt>
    <dgm:pt modelId="{FF6EBD21-34C2-40A1-97F6-6B60B3146F3C}" type="sibTrans" cxnId="{0653CFEE-8009-4F06-B2EC-E6F4EB1DC4FC}">
      <dgm:prSet/>
      <dgm:spPr/>
      <dgm:t>
        <a:bodyPr/>
        <a:lstStyle/>
        <a:p>
          <a:endParaRPr lang="en-US"/>
        </a:p>
      </dgm:t>
    </dgm:pt>
    <dgm:pt modelId="{F01FDFC4-7006-46BC-BB07-67EBA9AC4BB4}" type="pres">
      <dgm:prSet presAssocID="{109E6E4E-27AE-404B-BF40-B02A96177D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B5D481-A93F-4B9D-ACEA-27E769DE16C5}" type="pres">
      <dgm:prSet presAssocID="{1EAA3569-CEA5-44FA-A450-67E7E4F1C039}" presName="parentText" presStyleLbl="node1" presStyleIdx="0" presStyleCnt="1" custScaleY="264512" custLinFactNeighborY="-828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AD35AD-3EC2-4DC0-854B-E3C07DC8270F}" type="presOf" srcId="{1EAA3569-CEA5-44FA-A450-67E7E4F1C039}" destId="{26B5D481-A93F-4B9D-ACEA-27E769DE16C5}" srcOrd="0" destOrd="0" presId="urn:microsoft.com/office/officeart/2005/8/layout/vList2"/>
    <dgm:cxn modelId="{3E19B538-5E5D-4D31-93D7-836A3AFB6502}" type="presOf" srcId="{109E6E4E-27AE-404B-BF40-B02A96177D05}" destId="{F01FDFC4-7006-46BC-BB07-67EBA9AC4BB4}" srcOrd="0" destOrd="0" presId="urn:microsoft.com/office/officeart/2005/8/layout/vList2"/>
    <dgm:cxn modelId="{0653CFEE-8009-4F06-B2EC-E6F4EB1DC4FC}" srcId="{109E6E4E-27AE-404B-BF40-B02A96177D05}" destId="{1EAA3569-CEA5-44FA-A450-67E7E4F1C039}" srcOrd="0" destOrd="0" parTransId="{CB5BD396-14FD-429F-A2DC-571203597085}" sibTransId="{FF6EBD21-34C2-40A1-97F6-6B60B3146F3C}"/>
    <dgm:cxn modelId="{F4CE836F-837F-430D-A666-82E6F3716C1A}" type="presParOf" srcId="{F01FDFC4-7006-46BC-BB07-67EBA9AC4BB4}" destId="{26B5D481-A93F-4B9D-ACEA-27E769DE16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6D04E30-8021-4000-B081-B745AB9A66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4E7906-8473-463C-A58F-F1FCFD81A327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200" b="1" i="0" baseline="0" dirty="0" smtClean="0"/>
            <a:t>REACT-EU</a:t>
          </a:r>
          <a:r>
            <a:rPr lang="bg-BG" sz="1200" b="1" i="0" baseline="0" dirty="0" smtClean="0"/>
            <a:t>, допълнително финансиране по текущата Кохезионна политика за отговор на </a:t>
          </a:r>
          <a:r>
            <a:rPr lang="en-US" sz="1200" b="1" i="0" baseline="0" dirty="0" smtClean="0"/>
            <a:t>COVID-19</a:t>
          </a:r>
          <a:r>
            <a:rPr lang="bg-BG" sz="1200" b="1" i="0" baseline="0" dirty="0" smtClean="0"/>
            <a:t> – 6</a:t>
          </a:r>
          <a:r>
            <a:rPr lang="en-US" sz="1200" b="1" i="0" baseline="0" dirty="0" smtClean="0"/>
            <a:t>56</a:t>
          </a:r>
          <a:r>
            <a:rPr lang="bg-BG" sz="1200" b="1" i="0" baseline="0" dirty="0" smtClean="0"/>
            <a:t> млн. евро (индикативно)</a:t>
          </a:r>
          <a:endParaRPr lang="bg-BG" sz="1200" dirty="0"/>
        </a:p>
      </dgm:t>
    </dgm:pt>
    <dgm:pt modelId="{3AD5073D-16D3-45F0-BC57-A50FA01E3B0D}" type="parTrans" cxnId="{E417B4DD-DCD4-414A-8767-0151BABB0AC9}">
      <dgm:prSet/>
      <dgm:spPr/>
      <dgm:t>
        <a:bodyPr/>
        <a:lstStyle/>
        <a:p>
          <a:endParaRPr lang="en-US"/>
        </a:p>
      </dgm:t>
    </dgm:pt>
    <dgm:pt modelId="{E8E1A5EC-7204-4A31-9BB8-56D0F1BDBC59}" type="sibTrans" cxnId="{E417B4DD-DCD4-414A-8767-0151BABB0AC9}">
      <dgm:prSet/>
      <dgm:spPr/>
      <dgm:t>
        <a:bodyPr/>
        <a:lstStyle/>
        <a:p>
          <a:endParaRPr lang="en-US"/>
        </a:p>
      </dgm:t>
    </dgm:pt>
    <dgm:pt modelId="{C8337ABC-0AE2-44CE-9858-3601454E0AD0}" type="pres">
      <dgm:prSet presAssocID="{66D04E30-8021-4000-B081-B745AB9A66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FFCC3C-3C9D-4E1E-B8CC-94D78983D41C}" type="pres">
      <dgm:prSet presAssocID="{464E7906-8473-463C-A58F-F1FCFD81A327}" presName="parentText" presStyleLbl="node1" presStyleIdx="0" presStyleCnt="1" custScaleY="3462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E37998-6FE4-4F3A-AA70-48B9A6A32DA4}" type="presOf" srcId="{464E7906-8473-463C-A58F-F1FCFD81A327}" destId="{CEFFCC3C-3C9D-4E1E-B8CC-94D78983D41C}" srcOrd="0" destOrd="0" presId="urn:microsoft.com/office/officeart/2005/8/layout/vList2"/>
    <dgm:cxn modelId="{2C5C391D-A570-4B36-8C55-4966993CF793}" type="presOf" srcId="{66D04E30-8021-4000-B081-B745AB9A6634}" destId="{C8337ABC-0AE2-44CE-9858-3601454E0AD0}" srcOrd="0" destOrd="0" presId="urn:microsoft.com/office/officeart/2005/8/layout/vList2"/>
    <dgm:cxn modelId="{E417B4DD-DCD4-414A-8767-0151BABB0AC9}" srcId="{66D04E30-8021-4000-B081-B745AB9A6634}" destId="{464E7906-8473-463C-A58F-F1FCFD81A327}" srcOrd="0" destOrd="0" parTransId="{3AD5073D-16D3-45F0-BC57-A50FA01E3B0D}" sibTransId="{E8E1A5EC-7204-4A31-9BB8-56D0F1BDBC59}"/>
    <dgm:cxn modelId="{F5B0403B-3B61-46C7-A0B7-22AF6D73A6CF}" type="presParOf" srcId="{C8337ABC-0AE2-44CE-9858-3601454E0AD0}" destId="{CEFFCC3C-3C9D-4E1E-B8CC-94D78983D41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05443-F7B2-4EC4-9948-352FC0F32E0B}">
      <dsp:nvSpPr>
        <dsp:cNvPr id="0" name=""/>
        <dsp:cNvSpPr/>
      </dsp:nvSpPr>
      <dsp:spPr>
        <a:xfrm>
          <a:off x="0" y="0"/>
          <a:ext cx="2426545" cy="976721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Следващо поколение ЕС – 12,2 млрд. евро (</a:t>
          </a:r>
          <a:r>
            <a:rPr lang="en-US" sz="1400" b="1" kern="1200" dirty="0" smtClean="0"/>
            <a:t>7</a:t>
          </a:r>
          <a:r>
            <a:rPr lang="bg-BG" sz="1400" b="1" kern="1200" dirty="0" smtClean="0"/>
            <a:t>,</a:t>
          </a:r>
          <a:r>
            <a:rPr lang="en-US" sz="1400" b="1" kern="1200" dirty="0" smtClean="0"/>
            <a:t>73</a:t>
          </a:r>
          <a:r>
            <a:rPr lang="bg-BG" sz="1400" b="1" kern="1200" dirty="0" smtClean="0"/>
            <a:t>млрд. евро – грантове; </a:t>
          </a:r>
          <a:r>
            <a:rPr lang="en-US" sz="1400" b="1" kern="1200" dirty="0" smtClean="0"/>
            <a:t>4</a:t>
          </a:r>
          <a:r>
            <a:rPr lang="bg-BG" sz="1400" b="1" kern="1200" dirty="0" smtClean="0"/>
            <a:t>,</a:t>
          </a:r>
          <a:r>
            <a:rPr lang="en-US" sz="1400" b="1" kern="1200" dirty="0" smtClean="0"/>
            <a:t>57</a:t>
          </a:r>
          <a:r>
            <a:rPr lang="bg-BG" sz="1400" b="1" kern="1200" dirty="0" smtClean="0"/>
            <a:t> млрд. евро – заеми</a:t>
          </a:r>
          <a:r>
            <a:rPr lang="bg-BG" sz="1300" b="1" kern="1200" dirty="0" smtClean="0"/>
            <a:t>)</a:t>
          </a:r>
          <a:endParaRPr lang="bg-BG" sz="1300" kern="1200" dirty="0"/>
        </a:p>
      </dsp:txBody>
      <dsp:txXfrm>
        <a:off x="47680" y="47680"/>
        <a:ext cx="2331185" cy="88136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FCC3C-3C9D-4E1E-B8CC-94D78983D41C}">
      <dsp:nvSpPr>
        <dsp:cNvPr id="0" name=""/>
        <dsp:cNvSpPr/>
      </dsp:nvSpPr>
      <dsp:spPr>
        <a:xfrm>
          <a:off x="0" y="237"/>
          <a:ext cx="2426545" cy="486162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1" i="0" kern="1200" baseline="0" dirty="0" smtClean="0"/>
            <a:t>Фонд за справедлив преход – </a:t>
          </a:r>
          <a:r>
            <a:rPr lang="en-US" sz="1200" b="1" i="0" kern="1200" baseline="0" dirty="0" smtClean="0"/>
            <a:t>673</a:t>
          </a:r>
          <a:r>
            <a:rPr lang="bg-BG" sz="1200" b="1" i="0" kern="1200" baseline="0" dirty="0" smtClean="0"/>
            <a:t> млн. евро</a:t>
          </a:r>
          <a:endParaRPr lang="bg-BG" sz="1200" kern="1200" dirty="0"/>
        </a:p>
      </dsp:txBody>
      <dsp:txXfrm>
        <a:off x="23732" y="23969"/>
        <a:ext cx="2379081" cy="43869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FCC3C-3C9D-4E1E-B8CC-94D78983D41C}">
      <dsp:nvSpPr>
        <dsp:cNvPr id="0" name=""/>
        <dsp:cNvSpPr/>
      </dsp:nvSpPr>
      <dsp:spPr>
        <a:xfrm>
          <a:off x="0" y="261"/>
          <a:ext cx="2426545" cy="534611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1" i="0" kern="1200" baseline="0" dirty="0" smtClean="0"/>
            <a:t>Допълнително финансиране за Европейския фонд за развитие на селските райони – 188 млн. евро</a:t>
          </a:r>
          <a:endParaRPr lang="bg-BG" sz="1200" kern="1200" dirty="0"/>
        </a:p>
      </dsp:txBody>
      <dsp:txXfrm>
        <a:off x="26098" y="26359"/>
        <a:ext cx="2374349" cy="48241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5D481-A93F-4B9D-ACEA-27E769DE16C5}">
      <dsp:nvSpPr>
        <dsp:cNvPr id="0" name=""/>
        <dsp:cNvSpPr/>
      </dsp:nvSpPr>
      <dsp:spPr>
        <a:xfrm>
          <a:off x="0" y="0"/>
          <a:ext cx="2304256" cy="4064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1" i="0" kern="1200" baseline="0" dirty="0" smtClean="0"/>
            <a:t>АЕЦ Козлодуй– 56 млн. евро</a:t>
          </a:r>
          <a:endParaRPr lang="bg-BG" sz="1200" kern="1200" dirty="0"/>
        </a:p>
      </dsp:txBody>
      <dsp:txXfrm>
        <a:off x="19840" y="19840"/>
        <a:ext cx="2264576" cy="3667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5D481-A93F-4B9D-ACEA-27E769DE16C5}">
      <dsp:nvSpPr>
        <dsp:cNvPr id="0" name=""/>
        <dsp:cNvSpPr/>
      </dsp:nvSpPr>
      <dsp:spPr>
        <a:xfrm>
          <a:off x="0" y="0"/>
          <a:ext cx="2304256" cy="5130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1" i="0" kern="1200" baseline="0" dirty="0" smtClean="0"/>
            <a:t>Кохезионна политика – </a:t>
          </a:r>
          <a:r>
            <a:rPr lang="en-US" sz="1200" b="1" i="0" kern="1200" baseline="0" dirty="0" smtClean="0"/>
            <a:t>9 </a:t>
          </a:r>
          <a:r>
            <a:rPr lang="bg-BG" sz="1200" b="1" i="0" kern="1200" baseline="0" dirty="0" smtClean="0"/>
            <a:t>млрд. евро</a:t>
          </a:r>
          <a:endParaRPr lang="bg-BG" sz="1200" kern="1200" dirty="0"/>
        </a:p>
      </dsp:txBody>
      <dsp:txXfrm>
        <a:off x="25044" y="25044"/>
        <a:ext cx="2254168" cy="4629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FCC3C-3C9D-4E1E-B8CC-94D78983D41C}">
      <dsp:nvSpPr>
        <dsp:cNvPr id="0" name=""/>
        <dsp:cNvSpPr/>
      </dsp:nvSpPr>
      <dsp:spPr>
        <a:xfrm>
          <a:off x="0" y="360"/>
          <a:ext cx="2426545" cy="737256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1" i="0" kern="1200" baseline="0" dirty="0" smtClean="0"/>
            <a:t>Инструмент за възстановяване и устойчивост: грантове – 6,</a:t>
          </a:r>
          <a:r>
            <a:rPr lang="en-US" sz="1200" b="1" i="0" kern="1200" baseline="0" dirty="0" smtClean="0"/>
            <a:t>2</a:t>
          </a:r>
          <a:r>
            <a:rPr lang="bg-BG" sz="1200" b="1" i="0" kern="1200" baseline="0" dirty="0" smtClean="0"/>
            <a:t> млрд. евро; заеми - </a:t>
          </a:r>
          <a:r>
            <a:rPr lang="en-US" sz="1200" b="1" i="0" kern="1200" baseline="0" dirty="0" smtClean="0"/>
            <a:t>4</a:t>
          </a:r>
          <a:r>
            <a:rPr lang="bg-BG" sz="1200" b="1" i="0" kern="1200" baseline="0" dirty="0" smtClean="0"/>
            <a:t>,</a:t>
          </a:r>
          <a:r>
            <a:rPr lang="en-US" sz="1200" b="1" i="0" kern="1200" baseline="0" dirty="0" smtClean="0"/>
            <a:t>5</a:t>
          </a:r>
          <a:r>
            <a:rPr lang="bg-BG" sz="1200" b="1" i="0" kern="1200" baseline="0" dirty="0" smtClean="0"/>
            <a:t> млрд. евро</a:t>
          </a:r>
          <a:r>
            <a:rPr lang="en-US" sz="1200" b="1" i="0" kern="1200" baseline="0" dirty="0" smtClean="0"/>
            <a:t> </a:t>
          </a:r>
          <a:endParaRPr lang="bg-BG" sz="1200" kern="1200" dirty="0"/>
        </a:p>
      </dsp:txBody>
      <dsp:txXfrm>
        <a:off x="35990" y="36350"/>
        <a:ext cx="2354565" cy="6652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B4D80-B5D2-411C-BD69-9D4ED0CC81D2}">
      <dsp:nvSpPr>
        <dsp:cNvPr id="0" name=""/>
        <dsp:cNvSpPr/>
      </dsp:nvSpPr>
      <dsp:spPr>
        <a:xfrm>
          <a:off x="0" y="467"/>
          <a:ext cx="2304256" cy="957266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/>
            <a:t>Многогодишна финансова рамка 2021-2027 г.  - 16,</a:t>
          </a:r>
          <a:r>
            <a:rPr lang="en-US" sz="1400" b="1" kern="1200" dirty="0" smtClean="0"/>
            <a:t>7</a:t>
          </a:r>
          <a:r>
            <a:rPr lang="bg-BG" sz="1400" b="1" kern="1200" dirty="0" smtClean="0"/>
            <a:t> млрд. евро</a:t>
          </a:r>
          <a:endParaRPr lang="bg-BG" sz="1400" kern="1200" dirty="0"/>
        </a:p>
      </dsp:txBody>
      <dsp:txXfrm>
        <a:off x="46730" y="47197"/>
        <a:ext cx="2210796" cy="8638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5D481-A93F-4B9D-ACEA-27E769DE16C5}">
      <dsp:nvSpPr>
        <dsp:cNvPr id="0" name=""/>
        <dsp:cNvSpPr/>
      </dsp:nvSpPr>
      <dsp:spPr>
        <a:xfrm>
          <a:off x="0" y="20197"/>
          <a:ext cx="2304256" cy="3241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1" i="0" kern="1200" baseline="0" dirty="0" smtClean="0"/>
            <a:t>Преки плащания ОСП– </a:t>
          </a:r>
          <a:r>
            <a:rPr lang="en-US" sz="1200" b="1" i="0" kern="1200" baseline="0" dirty="0" smtClean="0"/>
            <a:t>5</a:t>
          </a:r>
          <a:r>
            <a:rPr lang="bg-BG" sz="1200" b="1" i="0" kern="1200" baseline="0" dirty="0" smtClean="0"/>
            <a:t>,</a:t>
          </a:r>
          <a:r>
            <a:rPr lang="en-US" sz="1200" b="1" i="0" kern="1200" baseline="0" dirty="0" smtClean="0"/>
            <a:t>06</a:t>
          </a:r>
          <a:r>
            <a:rPr lang="bg-BG" sz="1200" b="1" i="0" kern="1200" baseline="0" dirty="0" smtClean="0"/>
            <a:t> млрд. евро</a:t>
          </a:r>
          <a:endParaRPr lang="bg-BG" sz="1200" kern="1200" dirty="0"/>
        </a:p>
      </dsp:txBody>
      <dsp:txXfrm>
        <a:off x="15825" y="36022"/>
        <a:ext cx="2272606" cy="2925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5D481-A93F-4B9D-ACEA-27E769DE16C5}">
      <dsp:nvSpPr>
        <dsp:cNvPr id="0" name=""/>
        <dsp:cNvSpPr/>
      </dsp:nvSpPr>
      <dsp:spPr>
        <a:xfrm>
          <a:off x="0" y="1"/>
          <a:ext cx="2304256" cy="4792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1" i="0" kern="1200" baseline="0" dirty="0" smtClean="0"/>
            <a:t>Европейски фонд за развитие на селските райони– </a:t>
          </a:r>
          <a:r>
            <a:rPr lang="en-US" sz="1200" b="1" i="0" kern="1200" baseline="0" dirty="0" smtClean="0"/>
            <a:t>1,81</a:t>
          </a:r>
          <a:r>
            <a:rPr lang="bg-BG" sz="1200" b="1" i="0" kern="1200" baseline="0" dirty="0" smtClean="0"/>
            <a:t> млрд. евро</a:t>
          </a:r>
          <a:endParaRPr lang="bg-BG" sz="1200" kern="1200" dirty="0"/>
        </a:p>
      </dsp:txBody>
      <dsp:txXfrm>
        <a:off x="23394" y="23395"/>
        <a:ext cx="2257468" cy="4324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5D481-A93F-4B9D-ACEA-27E769DE16C5}">
      <dsp:nvSpPr>
        <dsp:cNvPr id="0" name=""/>
        <dsp:cNvSpPr/>
      </dsp:nvSpPr>
      <dsp:spPr>
        <a:xfrm>
          <a:off x="0" y="0"/>
          <a:ext cx="2304256" cy="4671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1" i="0" kern="1200" baseline="0" dirty="0" smtClean="0"/>
            <a:t>Миграция и сигурност (3 фонда) – </a:t>
          </a:r>
          <a:r>
            <a:rPr lang="en-US" sz="1200" b="1" i="0" kern="1200" baseline="0" dirty="0" smtClean="0"/>
            <a:t>239</a:t>
          </a:r>
          <a:r>
            <a:rPr lang="bg-BG" sz="1200" b="1" i="0" kern="1200" baseline="0" dirty="0" smtClean="0"/>
            <a:t> млн. евро</a:t>
          </a:r>
          <a:endParaRPr lang="bg-BG" sz="1200" kern="1200" dirty="0"/>
        </a:p>
      </dsp:txBody>
      <dsp:txXfrm>
        <a:off x="22805" y="22805"/>
        <a:ext cx="2258646" cy="42155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5D481-A93F-4B9D-ACEA-27E769DE16C5}">
      <dsp:nvSpPr>
        <dsp:cNvPr id="0" name=""/>
        <dsp:cNvSpPr/>
      </dsp:nvSpPr>
      <dsp:spPr>
        <a:xfrm>
          <a:off x="0" y="0"/>
          <a:ext cx="2304256" cy="406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1" i="0" kern="1200" baseline="0" dirty="0" smtClean="0"/>
            <a:t>Фонд за справедлив  преход – </a:t>
          </a:r>
          <a:r>
            <a:rPr lang="en-US" sz="1200" b="1" i="0" kern="1200" baseline="0" dirty="0" smtClean="0"/>
            <a:t>505</a:t>
          </a:r>
          <a:r>
            <a:rPr lang="bg-BG" sz="1200" b="1" i="0" kern="1200" baseline="0" dirty="0" smtClean="0"/>
            <a:t>  млн. евро</a:t>
          </a:r>
          <a:endParaRPr lang="bg-BG" sz="1200" kern="1200" dirty="0"/>
        </a:p>
      </dsp:txBody>
      <dsp:txXfrm>
        <a:off x="19824" y="19824"/>
        <a:ext cx="2264608" cy="3664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FCC3C-3C9D-4E1E-B8CC-94D78983D41C}">
      <dsp:nvSpPr>
        <dsp:cNvPr id="0" name=""/>
        <dsp:cNvSpPr/>
      </dsp:nvSpPr>
      <dsp:spPr>
        <a:xfrm>
          <a:off x="0" y="434"/>
          <a:ext cx="2426545" cy="889576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baseline="0" dirty="0" smtClean="0"/>
            <a:t>REACT-EU</a:t>
          </a:r>
          <a:r>
            <a:rPr lang="bg-BG" sz="1200" b="1" i="0" kern="1200" baseline="0" dirty="0" smtClean="0"/>
            <a:t>, допълнително финансиране по текущата Кохезионна политика за отговор на </a:t>
          </a:r>
          <a:r>
            <a:rPr lang="en-US" sz="1200" b="1" i="0" kern="1200" baseline="0" dirty="0" smtClean="0"/>
            <a:t>COVID-19</a:t>
          </a:r>
          <a:r>
            <a:rPr lang="bg-BG" sz="1200" b="1" i="0" kern="1200" baseline="0" dirty="0" smtClean="0"/>
            <a:t> – 6</a:t>
          </a:r>
          <a:r>
            <a:rPr lang="en-US" sz="1200" b="1" i="0" kern="1200" baseline="0" dirty="0" smtClean="0"/>
            <a:t>56</a:t>
          </a:r>
          <a:r>
            <a:rPr lang="bg-BG" sz="1200" b="1" i="0" kern="1200" baseline="0" dirty="0" smtClean="0"/>
            <a:t> млн. евро (индикативно)</a:t>
          </a:r>
          <a:endParaRPr lang="bg-BG" sz="1200" kern="1200" dirty="0"/>
        </a:p>
      </dsp:txBody>
      <dsp:txXfrm>
        <a:off x="43426" y="43860"/>
        <a:ext cx="2339693" cy="802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7CCC0B43-BF5F-7A4A-8A5B-7783193E21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7E69B2B-A2D9-144F-B793-1027A35B08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6BAA6-F728-8C4F-A519-0948C966D5D3}" type="datetimeFigureOut">
              <a:rPr lang="x-none" smtClean="0"/>
              <a:pPr/>
              <a:t>18.11.2020 г.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0F6F00D-8B3B-C648-8EEF-84FD265422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3AF477A-D7BE-BA4D-86BF-5B1A4EA817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29F8B-EBA1-C54E-814D-17311832D8A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8866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A5EC34-767E-234C-9FD3-D18172DC9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7C38C62-B918-014D-858C-908C9B316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3F6706-B553-FF42-93F6-6467F26D0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7BEA-4DCA-7643-81EF-C0DA092EC3C2}" type="datetimeFigureOut">
              <a:rPr lang="x-none" smtClean="0"/>
              <a:pPr/>
              <a:t>18.11.2020 г.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0D3A37-00D1-404A-9EDB-59AC0EFC0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4314B1-BEFD-CB41-A97A-C0BE0EA3D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6A51-0381-CB40-8590-E7DD41A6083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480328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C03C67-D6C6-BE4B-B5BC-63CB29018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7C0A130-6BF0-D74B-A05E-FEA22E8BA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5B572D-A663-CD41-B205-3F30D4CB5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7BEA-4DCA-7643-81EF-C0DA092EC3C2}" type="datetimeFigureOut">
              <a:rPr lang="x-none" smtClean="0"/>
              <a:pPr/>
              <a:t>18.11.2020 г.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38C259-7ACF-9A4F-B78D-E9E14E5A2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712ED5-7DB2-D24E-A54E-F50B5D9F9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6A51-0381-CB40-8590-E7DD41A6083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662777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1C00E08-2180-E747-B61E-D9384B80CC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B24BC15-48FF-C046-BE98-42ABE15A6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0375D9-9156-AD4F-9C92-16B7CE288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7BEA-4DCA-7643-81EF-C0DA092EC3C2}" type="datetimeFigureOut">
              <a:rPr lang="x-none" smtClean="0"/>
              <a:pPr/>
              <a:t>18.11.2020 г.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401D96-2FDA-5D4D-B66A-5E3952920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9AD0BD-8F0B-2849-9D5A-0826C3931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6A51-0381-CB40-8590-E7DD41A6083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461303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C3D8-75F6-4157-AC49-0411DB650174}" type="datetimeFigureOut">
              <a:rPr lang="bg-BG" smtClean="0"/>
              <a:pPr/>
              <a:t>18.11.2020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191E-47F1-486F-AF65-E1F626AD4BD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8068997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C3D8-75F6-4157-AC49-0411DB650174}" type="datetimeFigureOut">
              <a:rPr lang="bg-BG" smtClean="0"/>
              <a:pPr/>
              <a:t>18.11.2020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191E-47F1-486F-AF65-E1F626AD4BD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850182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C3D8-75F6-4157-AC49-0411DB650174}" type="datetimeFigureOut">
              <a:rPr lang="bg-BG" smtClean="0"/>
              <a:pPr/>
              <a:t>18.11.2020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191E-47F1-486F-AF65-E1F626AD4BD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7837507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C3D8-75F6-4157-AC49-0411DB650174}" type="datetimeFigureOut">
              <a:rPr lang="bg-BG" smtClean="0"/>
              <a:pPr/>
              <a:t>18.11.2020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191E-47F1-486F-AF65-E1F626AD4BD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8377307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C3D8-75F6-4157-AC49-0411DB650174}" type="datetimeFigureOut">
              <a:rPr lang="bg-BG" smtClean="0"/>
              <a:pPr/>
              <a:t>18.11.2020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191E-47F1-486F-AF65-E1F626AD4BD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3719180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C3D8-75F6-4157-AC49-0411DB650174}" type="datetimeFigureOut">
              <a:rPr lang="bg-BG" smtClean="0"/>
              <a:pPr/>
              <a:t>18.11.2020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191E-47F1-486F-AF65-E1F626AD4BD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910488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C3D8-75F6-4157-AC49-0411DB650174}" type="datetimeFigureOut">
              <a:rPr lang="bg-BG" smtClean="0"/>
              <a:pPr/>
              <a:t>18.11.2020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191E-47F1-486F-AF65-E1F626AD4BD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6336126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C3D8-75F6-4157-AC49-0411DB650174}" type="datetimeFigureOut">
              <a:rPr lang="bg-BG" smtClean="0"/>
              <a:pPr/>
              <a:t>18.11.2020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191E-47F1-486F-AF65-E1F626AD4BD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4288313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667CC1-8FC1-C748-A150-00E6C7991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E09139-1BCE-0F4B-B660-84D28280B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EA825F-9975-E94E-B07A-EC6946F8E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7BEA-4DCA-7643-81EF-C0DA092EC3C2}" type="datetimeFigureOut">
              <a:rPr lang="x-none" smtClean="0"/>
              <a:pPr/>
              <a:t>18.11.2020 г.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234DDB-41A6-4343-9683-0D719BBA5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30DB14-8F28-6E47-AB45-22C063AA2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6A51-0381-CB40-8590-E7DD41A6083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876089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C3D8-75F6-4157-AC49-0411DB650174}" type="datetimeFigureOut">
              <a:rPr lang="bg-BG" smtClean="0"/>
              <a:pPr/>
              <a:t>18.11.2020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191E-47F1-486F-AF65-E1F626AD4BD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8493282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C3D8-75F6-4157-AC49-0411DB650174}" type="datetimeFigureOut">
              <a:rPr lang="bg-BG" smtClean="0"/>
              <a:pPr/>
              <a:t>18.11.2020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191E-47F1-486F-AF65-E1F626AD4BD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06970364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FC3D8-75F6-4157-AC49-0411DB650174}" type="datetimeFigureOut">
              <a:rPr lang="bg-BG" smtClean="0"/>
              <a:pPr/>
              <a:t>18.11.2020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8191E-47F1-486F-AF65-E1F626AD4BD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9602457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36E91E-EF33-9C48-853B-659057A8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E904550-8230-2E47-B748-983FA0B86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9A4367-6EC6-B741-986A-80F580793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7BEA-4DCA-7643-81EF-C0DA092EC3C2}" type="datetimeFigureOut">
              <a:rPr lang="x-none" smtClean="0"/>
              <a:pPr/>
              <a:t>18.11.2020 г.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BB1E3E-DE13-6347-B12D-535D37D10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BCC1BF-7C78-774C-B35F-45CDD2375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6A51-0381-CB40-8590-E7DD41A6083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851752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ACE90E-6500-1E45-B9F2-A51068D59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39B966-68B7-324E-BD9E-D2EE0F45F9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2CA3B1C-5622-D048-AF34-CD3F75076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E02AAB-AE8A-D947-B59E-CC5D2CCE7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7BEA-4DCA-7643-81EF-C0DA092EC3C2}" type="datetimeFigureOut">
              <a:rPr lang="x-none" smtClean="0"/>
              <a:pPr/>
              <a:t>18.11.2020 г.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FE2381D-DFB0-3346-A86B-2FFB14E78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C7381C-9544-514B-9DDC-B13C43286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6A51-0381-CB40-8590-E7DD41A6083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476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CD04EE-7A87-8B47-BDBD-AB8475EAB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78FC97-F294-D84E-9B54-F04E0A7E1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7BA27AB-9621-464E-B1C0-33C0360F7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0B0CF5B-F7DD-0A48-8585-CE37208D7B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E5DCD66-FA88-F748-9541-6F1112CE78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0AA0355-3CC0-834D-82F6-72DD93142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7BEA-4DCA-7643-81EF-C0DA092EC3C2}" type="datetimeFigureOut">
              <a:rPr lang="x-none" smtClean="0"/>
              <a:pPr/>
              <a:t>18.11.2020 г.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74F83C6-3025-4348-858B-C15F3A043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BD6D269-801F-0547-B760-F83FC5978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6A51-0381-CB40-8590-E7DD41A6083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5168979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34210C-AE46-BA42-AA0C-D5C3C5A0B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42C0B76-D012-4C4C-90B8-CB9B6725C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7BEA-4DCA-7643-81EF-C0DA092EC3C2}" type="datetimeFigureOut">
              <a:rPr lang="x-none" smtClean="0"/>
              <a:pPr/>
              <a:t>18.11.2020 г.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83459AA-3C2A-2740-B9A9-932B4000D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4B7E8DA-F562-0D41-A257-C7386912E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6A51-0381-CB40-8590-E7DD41A6083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4157266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36656CF-851E-A84A-9E8B-A61520DEE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7BEA-4DCA-7643-81EF-C0DA092EC3C2}" type="datetimeFigureOut">
              <a:rPr lang="x-none" smtClean="0"/>
              <a:pPr/>
              <a:t>18.11.2020 г.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2AB9360-935D-F348-917C-474C5EEA4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3E47E83-086E-A24A-87D0-04CD6B79B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6A51-0381-CB40-8590-E7DD41A6083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246355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3BD9E0-53C7-8A47-B4EC-20332710B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207B1E-0A22-A84D-8A81-1DE7B6DD7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ECA4FD-74EC-8548-833C-5C2649F60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85A09E9-4FD7-CB49-AE38-ED741AC65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7BEA-4DCA-7643-81EF-C0DA092EC3C2}" type="datetimeFigureOut">
              <a:rPr lang="x-none" smtClean="0"/>
              <a:pPr/>
              <a:t>18.11.2020 г.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F782DE8-8EA4-9146-B545-2FAA50D9A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F80D28-6868-8740-9A7A-341B57CF5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6A51-0381-CB40-8590-E7DD41A6083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64883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0343AD-9168-5543-896B-B2A16FDFA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3B5AF27-EBC2-FD4C-914D-A5AB7E7399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39E3C06-79B8-544B-A1E6-E95619454E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B23A53-193D-3343-AED6-629D2CD59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7BEA-4DCA-7643-81EF-C0DA092EC3C2}" type="datetimeFigureOut">
              <a:rPr lang="x-none" smtClean="0"/>
              <a:pPr/>
              <a:t>18.11.2020 г.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732A526-1E31-3041-8BC0-41CD2760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864666-4EF9-414B-9F7D-3BFC018C6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76A51-0381-CB40-8590-E7DD41A6083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78838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3E0C37D-8212-4D4A-B812-465BCBFD3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A08A7D-7FC4-D549-B849-C8C62AD78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F0D5921-9BBC-C14A-9E8D-D2C4D9A0A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27BEA-4DCA-7643-81EF-C0DA092EC3C2}" type="datetimeFigureOut">
              <a:rPr lang="x-none" smtClean="0"/>
              <a:pPr/>
              <a:t>18.11.2020 г.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ECB42A-023D-4D46-9D63-D71A81346F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A5612F-07F3-2B43-B2B7-C8A9B4374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76A51-0381-CB40-8590-E7DD41A60834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9693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FC3D8-75F6-4157-AC49-0411DB650174}" type="datetimeFigureOut">
              <a:rPr lang="bg-BG" smtClean="0"/>
              <a:pPr/>
              <a:t>18.11.2020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8191E-47F1-486F-AF65-E1F626AD4BD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6358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9" Type="http://schemas.openxmlformats.org/officeDocument/2006/relationships/diagramLayout" Target="../diagrams/layout8.xml"/><Relationship Id="rId21" Type="http://schemas.openxmlformats.org/officeDocument/2006/relationships/diagramColors" Target="../diagrams/colors4.xml"/><Relationship Id="rId34" Type="http://schemas.openxmlformats.org/officeDocument/2006/relationships/diagramLayout" Target="../diagrams/layout7.xml"/><Relationship Id="rId42" Type="http://schemas.microsoft.com/office/2007/relationships/diagramDrawing" Target="../diagrams/drawing8.xml"/><Relationship Id="rId47" Type="http://schemas.microsoft.com/office/2007/relationships/diagramDrawing" Target="../diagrams/drawing9.xml"/><Relationship Id="rId50" Type="http://schemas.openxmlformats.org/officeDocument/2006/relationships/diagramQuickStyle" Target="../diagrams/quickStyle10.xml"/><Relationship Id="rId55" Type="http://schemas.openxmlformats.org/officeDocument/2006/relationships/diagramQuickStyle" Target="../diagrams/quickStyle1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6" Type="http://schemas.openxmlformats.org/officeDocument/2006/relationships/diagramColors" Target="../diagrams/colors3.xml"/><Relationship Id="rId29" Type="http://schemas.openxmlformats.org/officeDocument/2006/relationships/diagramLayout" Target="../diagrams/layout6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37" Type="http://schemas.microsoft.com/office/2007/relationships/diagramDrawing" Target="../diagrams/drawing7.xml"/><Relationship Id="rId40" Type="http://schemas.openxmlformats.org/officeDocument/2006/relationships/diagramQuickStyle" Target="../diagrams/quickStyle8.xml"/><Relationship Id="rId45" Type="http://schemas.openxmlformats.org/officeDocument/2006/relationships/diagramQuickStyle" Target="../diagrams/quickStyle9.xml"/><Relationship Id="rId53" Type="http://schemas.openxmlformats.org/officeDocument/2006/relationships/diagramData" Target="../diagrams/data11.xml"/><Relationship Id="rId58" Type="http://schemas.openxmlformats.org/officeDocument/2006/relationships/diagramData" Target="../diagrams/data12.xml"/><Relationship Id="rId5" Type="http://schemas.openxmlformats.org/officeDocument/2006/relationships/diagramQuickStyle" Target="../diagrams/quickStyle1.xml"/><Relationship Id="rId61" Type="http://schemas.openxmlformats.org/officeDocument/2006/relationships/diagramColors" Target="../diagrams/colors12.xml"/><Relationship Id="rId19" Type="http://schemas.openxmlformats.org/officeDocument/2006/relationships/diagramLayout" Target="../diagrams/layout4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Relationship Id="rId35" Type="http://schemas.openxmlformats.org/officeDocument/2006/relationships/diagramQuickStyle" Target="../diagrams/quickStyle7.xml"/><Relationship Id="rId43" Type="http://schemas.openxmlformats.org/officeDocument/2006/relationships/diagramData" Target="../diagrams/data9.xml"/><Relationship Id="rId48" Type="http://schemas.openxmlformats.org/officeDocument/2006/relationships/diagramData" Target="../diagrams/data10.xml"/><Relationship Id="rId56" Type="http://schemas.openxmlformats.org/officeDocument/2006/relationships/diagramColors" Target="../diagrams/colors11.xml"/><Relationship Id="rId8" Type="http://schemas.openxmlformats.org/officeDocument/2006/relationships/diagramData" Target="../diagrams/data2.xml"/><Relationship Id="rId51" Type="http://schemas.openxmlformats.org/officeDocument/2006/relationships/diagramColors" Target="../diagrams/colors10.xml"/><Relationship Id="rId3" Type="http://schemas.openxmlformats.org/officeDocument/2006/relationships/diagramData" Target="../diagrams/data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33" Type="http://schemas.openxmlformats.org/officeDocument/2006/relationships/diagramData" Target="../diagrams/data7.xml"/><Relationship Id="rId38" Type="http://schemas.openxmlformats.org/officeDocument/2006/relationships/diagramData" Target="../diagrams/data8.xml"/><Relationship Id="rId46" Type="http://schemas.openxmlformats.org/officeDocument/2006/relationships/diagramColors" Target="../diagrams/colors9.xml"/><Relationship Id="rId59" Type="http://schemas.openxmlformats.org/officeDocument/2006/relationships/diagramLayout" Target="../diagrams/layout12.xml"/><Relationship Id="rId20" Type="http://schemas.openxmlformats.org/officeDocument/2006/relationships/diagramQuickStyle" Target="../diagrams/quickStyle4.xml"/><Relationship Id="rId41" Type="http://schemas.openxmlformats.org/officeDocument/2006/relationships/diagramColors" Target="../diagrams/colors8.xml"/><Relationship Id="rId54" Type="http://schemas.openxmlformats.org/officeDocument/2006/relationships/diagramLayout" Target="../diagrams/layout11.xml"/><Relationship Id="rId62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36" Type="http://schemas.openxmlformats.org/officeDocument/2006/relationships/diagramColors" Target="../diagrams/colors7.xml"/><Relationship Id="rId49" Type="http://schemas.openxmlformats.org/officeDocument/2006/relationships/diagramLayout" Target="../diagrams/layout10.xml"/><Relationship Id="rId57" Type="http://schemas.microsoft.com/office/2007/relationships/diagramDrawing" Target="../diagrams/drawing11.xml"/><Relationship Id="rId10" Type="http://schemas.openxmlformats.org/officeDocument/2006/relationships/diagramQuickStyle" Target="../diagrams/quickStyle2.xml"/><Relationship Id="rId31" Type="http://schemas.openxmlformats.org/officeDocument/2006/relationships/diagramColors" Target="../diagrams/colors6.xml"/><Relationship Id="rId44" Type="http://schemas.openxmlformats.org/officeDocument/2006/relationships/diagramLayout" Target="../diagrams/layout9.xml"/><Relationship Id="rId52" Type="http://schemas.microsoft.com/office/2007/relationships/diagramDrawing" Target="../diagrams/drawing10.xml"/><Relationship Id="rId60" Type="http://schemas.openxmlformats.org/officeDocument/2006/relationships/diagramQuickStyle" Target="../diagrams/quickStyle1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7864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3C46D1-218E-D84B-9205-4DA29BFE1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24" y="417443"/>
            <a:ext cx="7250722" cy="576469"/>
          </a:xfrm>
        </p:spPr>
        <p:txBody>
          <a:bodyPr anchor="t">
            <a:noAutofit/>
          </a:bodyPr>
          <a:lstStyle/>
          <a:p>
            <a:r>
              <a:rPr lang="bg-BG" sz="3200" b="1" dirty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Зелена България</a:t>
            </a:r>
            <a:endParaRPr lang="x-none" sz="3200" b="1" dirty="0">
              <a:solidFill>
                <a:srgbClr val="004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53DB6C87-4473-F443-9348-4F6EE123022A}"/>
              </a:ext>
            </a:extLst>
          </p:cNvPr>
          <p:cNvSpPr txBox="1">
            <a:spLocks/>
          </p:cNvSpPr>
          <p:nvPr/>
        </p:nvSpPr>
        <p:spPr>
          <a:xfrm>
            <a:off x="4291552" y="2939143"/>
            <a:ext cx="4218466" cy="12698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180000" tIns="180000" rIns="180000" bIns="180000" rtlCol="0"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Кръгова и </a:t>
            </a:r>
            <a:r>
              <a:rPr lang="bg-BG" dirty="0" err="1">
                <a:latin typeface="Arial" panose="020B0604020202020204" pitchFamily="34" charset="0"/>
                <a:cs typeface="Arial" panose="020B0604020202020204" pitchFamily="34" charset="0"/>
              </a:rPr>
              <a:t>нисковъглеродна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 икономика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D5B3437A-95DB-2D43-AE4B-809B8928264F}"/>
              </a:ext>
            </a:extLst>
          </p:cNvPr>
          <p:cNvSpPr txBox="1">
            <a:spLocks/>
          </p:cNvSpPr>
          <p:nvPr/>
        </p:nvSpPr>
        <p:spPr>
          <a:xfrm>
            <a:off x="216792" y="2180495"/>
            <a:ext cx="3433842" cy="1034739"/>
          </a:xfrm>
          <a:prstGeom prst="rect">
            <a:avLst/>
          </a:prstGeom>
          <a:solidFill>
            <a:srgbClr val="FFCB26"/>
          </a:solidFill>
        </p:spPr>
        <p:txBody>
          <a:bodyPr vert="horz" lIns="180000" tIns="180000" rIns="180000" bIns="18000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bg-B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Биоразнообразие</a:t>
            </a:r>
            <a:endParaRPr lang="bg-BG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9E5DF527-546B-A246-9B04-E60A5EDE8379}"/>
              </a:ext>
            </a:extLst>
          </p:cNvPr>
          <p:cNvSpPr txBox="1">
            <a:spLocks/>
          </p:cNvSpPr>
          <p:nvPr/>
        </p:nvSpPr>
        <p:spPr>
          <a:xfrm>
            <a:off x="392723" y="4336868"/>
            <a:ext cx="3433842" cy="874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80000" tIns="180000" rIns="180000" bIns="180000" rtlCol="0" anchor="b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Устойчиво селско стопанство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F614C9A7-97F8-C446-869C-BF1C6F4FC79A}"/>
              </a:ext>
            </a:extLst>
          </p:cNvPr>
          <p:cNvSpPr txBox="1">
            <a:spLocks/>
          </p:cNvSpPr>
          <p:nvPr/>
        </p:nvSpPr>
        <p:spPr>
          <a:xfrm>
            <a:off x="392724" y="993912"/>
            <a:ext cx="7250722" cy="5764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bg-BG" sz="2400" dirty="0" smtClean="0"/>
              <a:t>4 499.0 </a:t>
            </a:r>
            <a:r>
              <a:rPr lang="bg-BG" sz="2400" dirty="0"/>
              <a:t>млн. </a:t>
            </a:r>
            <a:r>
              <a:rPr lang="bg-BG" sz="2400" dirty="0" smtClean="0"/>
              <a:t>лв.</a:t>
            </a:r>
            <a:endParaRPr lang="x-none" sz="2400" dirty="0">
              <a:solidFill>
                <a:srgbClr val="00449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724" y="1570382"/>
            <a:ext cx="7059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Области на политика/компоненти: </a:t>
            </a:r>
            <a:endParaRPr lang="bg-BG" sz="2800" b="1" dirty="0"/>
          </a:p>
        </p:txBody>
      </p:sp>
    </p:spTree>
    <p:extLst>
      <p:ext uri="{BB962C8B-B14F-4D97-AF65-F5344CB8AC3E}">
        <p14:creationId xmlns:p14="http://schemas.microsoft.com/office/powerpoint/2010/main" val="23177148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3C46D1-218E-D84B-9205-4DA29BFE1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24" y="417443"/>
            <a:ext cx="7250722" cy="576469"/>
          </a:xfrm>
        </p:spPr>
        <p:txBody>
          <a:bodyPr anchor="t">
            <a:noAutofit/>
          </a:bodyPr>
          <a:lstStyle/>
          <a:p>
            <a:r>
              <a:rPr lang="bg-BG" sz="3200" b="1" dirty="0" err="1" smtClean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Нисковъглеродна</a:t>
            </a:r>
            <a:r>
              <a:rPr lang="bg-BG" sz="3200" b="1" dirty="0" smtClean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икономика</a:t>
            </a:r>
            <a:endParaRPr lang="x-none" sz="3200" b="1" dirty="0">
              <a:solidFill>
                <a:srgbClr val="004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F614C9A7-97F8-C446-869C-BF1C6F4FC79A}"/>
              </a:ext>
            </a:extLst>
          </p:cNvPr>
          <p:cNvSpPr txBox="1">
            <a:spLocks/>
          </p:cNvSpPr>
          <p:nvPr/>
        </p:nvSpPr>
        <p:spPr>
          <a:xfrm>
            <a:off x="392724" y="993912"/>
            <a:ext cx="7250722" cy="5764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x-none" sz="2400" dirty="0">
              <a:solidFill>
                <a:srgbClr val="00449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5761" y="1369911"/>
            <a:ext cx="7256639" cy="31700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endParaRPr lang="bg-BG" altLang="en-US" sz="3000" b="1" dirty="0" smtClean="0">
              <a:solidFill>
                <a:schemeClr val="bg1"/>
              </a:solidFill>
            </a:endParaRPr>
          </a:p>
          <a:p>
            <a:pPr algn="ctr"/>
            <a:endParaRPr lang="bg-BG" altLang="en-US" sz="3000" b="1" dirty="0">
              <a:solidFill>
                <a:schemeClr val="bg1"/>
              </a:solidFill>
            </a:endParaRPr>
          </a:p>
          <a:p>
            <a:pPr algn="ctr"/>
            <a:endParaRPr lang="bg-BG" altLang="en-US" sz="3000" b="1" dirty="0" smtClean="0">
              <a:solidFill>
                <a:schemeClr val="bg1"/>
              </a:solidFill>
            </a:endParaRPr>
          </a:p>
          <a:p>
            <a:pPr algn="ctr"/>
            <a:r>
              <a:rPr lang="bg-BG" altLang="en-US" sz="3000" b="1" i="1" dirty="0" smtClean="0">
                <a:solidFill>
                  <a:schemeClr val="bg1"/>
                </a:solidFill>
              </a:rPr>
              <a:t>Програма за енергийна ефективност</a:t>
            </a:r>
          </a:p>
          <a:p>
            <a:endParaRPr lang="bg-BG" altLang="en-US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bg-BG" altLang="en-US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bg-BG" altLang="en-US" sz="28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541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3C46D1-218E-D84B-9205-4DA29BFE1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24" y="417443"/>
            <a:ext cx="7250722" cy="576469"/>
          </a:xfrm>
        </p:spPr>
        <p:txBody>
          <a:bodyPr anchor="t">
            <a:noAutofit/>
          </a:bodyPr>
          <a:lstStyle/>
          <a:p>
            <a:r>
              <a:rPr lang="bg-BG" sz="3200" b="1" dirty="0" err="1" smtClean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Нисковъглеродна</a:t>
            </a:r>
            <a:r>
              <a:rPr lang="bg-BG" sz="3200" b="1" dirty="0" smtClean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икономика</a:t>
            </a:r>
            <a:endParaRPr lang="x-none" sz="3200" b="1" dirty="0">
              <a:solidFill>
                <a:srgbClr val="004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F614C9A7-97F8-C446-869C-BF1C6F4FC79A}"/>
              </a:ext>
            </a:extLst>
          </p:cNvPr>
          <p:cNvSpPr txBox="1">
            <a:spLocks/>
          </p:cNvSpPr>
          <p:nvPr/>
        </p:nvSpPr>
        <p:spPr>
          <a:xfrm>
            <a:off x="392724" y="993912"/>
            <a:ext cx="7250722" cy="5764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x-none" sz="2400" dirty="0">
              <a:solidFill>
                <a:srgbClr val="00449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724" y="993912"/>
            <a:ext cx="761258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altLang="en-US" sz="2400" b="1" dirty="0" smtClean="0"/>
              <a:t>Програма за енергийна ефективност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i="1" u="sng" dirty="0" err="1" smtClean="0"/>
              <a:t>Времеви</a:t>
            </a:r>
            <a:r>
              <a:rPr lang="ru-RU" sz="2000" i="1" u="sng" dirty="0" smtClean="0"/>
              <a:t> </a:t>
            </a:r>
            <a:r>
              <a:rPr lang="ru-RU" sz="2000" i="1" u="sng" dirty="0"/>
              <a:t>график за </a:t>
            </a:r>
            <a:r>
              <a:rPr lang="ru-RU" sz="2000" i="1" u="sng" dirty="0" err="1"/>
              <a:t>изпълнение</a:t>
            </a:r>
            <a:r>
              <a:rPr lang="ru-RU" sz="2000" i="1" u="sng" dirty="0"/>
              <a:t> на проекта</a:t>
            </a:r>
            <a:r>
              <a:rPr lang="ru-RU" sz="2000" i="1" dirty="0"/>
              <a:t> </a:t>
            </a:r>
            <a:r>
              <a:rPr lang="ru-RU" sz="2000" dirty="0"/>
              <a:t>– 2021-2026 г.</a:t>
            </a:r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000" i="1" u="sng" dirty="0" smtClean="0"/>
              <a:t>Индикативен </a:t>
            </a:r>
            <a:r>
              <a:rPr lang="ru-RU" sz="2000" i="1" u="sng" dirty="0"/>
              <a:t>финансов ресурс</a:t>
            </a:r>
            <a:r>
              <a:rPr lang="ru-RU" sz="2000" dirty="0"/>
              <a:t>  – 3 000 млн. лева </a:t>
            </a:r>
          </a:p>
          <a:p>
            <a:endParaRPr lang="bg-BG" altLang="en-US" sz="2400" b="1" dirty="0" smtClean="0"/>
          </a:p>
          <a:p>
            <a:r>
              <a:rPr lang="bg-BG" altLang="en-US" sz="2000" b="1" dirty="0" smtClean="0"/>
              <a:t>4 компонента: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g-BG" altLang="en-US" sz="2000" dirty="0" smtClean="0"/>
              <a:t>Повишаване на ЕЕ в жилищния сграден фонд – с индикативен ресурс от 1 728 млн. лв.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g-BG" altLang="en-US" sz="2000" dirty="0" smtClean="0"/>
              <a:t>Мерки за енергийно обновяване на държавни и обществени сгради </a:t>
            </a:r>
            <a:r>
              <a:rPr lang="bg-BG" altLang="en-US" sz="2000" dirty="0"/>
              <a:t>- с индикативен ресурс </a:t>
            </a:r>
            <a:r>
              <a:rPr lang="bg-BG" altLang="en-US" sz="2000" dirty="0" smtClean="0"/>
              <a:t>от 417, 5 млн</a:t>
            </a:r>
            <a:r>
              <a:rPr lang="bg-BG" altLang="en-US" sz="2000" dirty="0"/>
              <a:t>. лв.</a:t>
            </a:r>
            <a:endParaRPr lang="bg-BG" altLang="en-US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g-BG" altLang="en-US" sz="2000" dirty="0" smtClean="0"/>
              <a:t>Мерки за енергийно обновяване на промишлени сгради - </a:t>
            </a:r>
            <a:r>
              <a:rPr lang="bg-BG" altLang="en-US" sz="2000" dirty="0"/>
              <a:t>с индикативен ресурс </a:t>
            </a:r>
            <a:r>
              <a:rPr lang="bg-BG" altLang="en-US" sz="2000" dirty="0" smtClean="0"/>
              <a:t>от 282, 2 млн</a:t>
            </a:r>
            <a:r>
              <a:rPr lang="bg-BG" altLang="en-US" sz="2000" dirty="0"/>
              <a:t>. лв.</a:t>
            </a:r>
            <a:endParaRPr lang="bg-BG" altLang="en-US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g-BG" altLang="en-US" sz="2000" dirty="0" smtClean="0"/>
              <a:t>Мерки за ЕЕ на системи за външно </a:t>
            </a:r>
            <a:r>
              <a:rPr lang="bg-BG" altLang="en-US" sz="2000" dirty="0"/>
              <a:t>изкуствено осветление - с индикативен ресурс </a:t>
            </a:r>
            <a:r>
              <a:rPr lang="bg-BG" altLang="en-US" sz="2000" dirty="0" smtClean="0"/>
              <a:t>от 452, 3 </a:t>
            </a:r>
            <a:r>
              <a:rPr lang="bg-BG" altLang="en-US" sz="2000" dirty="0"/>
              <a:t>млн. лв.</a:t>
            </a:r>
            <a:endParaRPr lang="bg-BG" altLang="en-US" sz="2000" dirty="0" smtClean="0"/>
          </a:p>
          <a:p>
            <a:endParaRPr lang="bg-BG" altLang="en-US" sz="20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bg-BG" altLang="en-US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bg-BG" altLang="en-US" sz="28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bg-BG" altLang="en-US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bg-BG" altLang="en-US" sz="28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9993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3C46D1-218E-D84B-9205-4DA29BFE1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24" y="417443"/>
            <a:ext cx="7250722" cy="576469"/>
          </a:xfrm>
        </p:spPr>
        <p:txBody>
          <a:bodyPr anchor="t">
            <a:noAutofit/>
          </a:bodyPr>
          <a:lstStyle/>
          <a:p>
            <a:r>
              <a:rPr lang="bg-BG" sz="3200" b="1" dirty="0" err="1" smtClean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Нисковъглеродна</a:t>
            </a:r>
            <a:r>
              <a:rPr lang="bg-BG" sz="3200" b="1" dirty="0" smtClean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икономика</a:t>
            </a:r>
            <a:endParaRPr lang="x-none" sz="3200" b="1" dirty="0">
              <a:solidFill>
                <a:srgbClr val="004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F614C9A7-97F8-C446-869C-BF1C6F4FC79A}"/>
              </a:ext>
            </a:extLst>
          </p:cNvPr>
          <p:cNvSpPr txBox="1">
            <a:spLocks/>
          </p:cNvSpPr>
          <p:nvPr/>
        </p:nvSpPr>
        <p:spPr>
          <a:xfrm>
            <a:off x="392724" y="993912"/>
            <a:ext cx="7250722" cy="5764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x-none" sz="2400" dirty="0">
              <a:solidFill>
                <a:srgbClr val="00449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724" y="1773747"/>
            <a:ext cx="7612589" cy="264687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endParaRPr lang="bg-BG" altLang="en-US" sz="2400" b="1" i="1" dirty="0" smtClean="0">
              <a:solidFill>
                <a:schemeClr val="bg1"/>
              </a:solidFill>
            </a:endParaRPr>
          </a:p>
          <a:p>
            <a:endParaRPr lang="bg-BG" altLang="en-US" sz="2400" b="1" i="1" dirty="0">
              <a:solidFill>
                <a:schemeClr val="bg1"/>
              </a:solidFill>
            </a:endParaRPr>
          </a:p>
          <a:p>
            <a:r>
              <a:rPr lang="bg-BG" altLang="en-US" sz="3000" b="1" i="1" dirty="0" smtClean="0">
                <a:solidFill>
                  <a:schemeClr val="bg1"/>
                </a:solidFill>
              </a:rPr>
              <a:t>Създаване на национален фонд за </a:t>
            </a:r>
            <a:r>
              <a:rPr lang="bg-BG" altLang="en-US" sz="3000" b="1" i="1" dirty="0" err="1" smtClean="0">
                <a:solidFill>
                  <a:schemeClr val="bg1"/>
                </a:solidFill>
              </a:rPr>
              <a:t>декарбонизация</a:t>
            </a:r>
            <a:r>
              <a:rPr lang="bg-BG" altLang="en-US" sz="3000" b="1" i="1" dirty="0" smtClean="0">
                <a:solidFill>
                  <a:schemeClr val="bg1"/>
                </a:solidFill>
              </a:rPr>
              <a:t> </a:t>
            </a:r>
          </a:p>
          <a:p>
            <a:endParaRPr lang="bg-BG" altLang="en-US" sz="3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bg-BG" altLang="en-US" sz="28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6010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3C46D1-218E-D84B-9205-4DA29BFE1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24" y="417443"/>
            <a:ext cx="7250722" cy="576469"/>
          </a:xfrm>
        </p:spPr>
        <p:txBody>
          <a:bodyPr anchor="t">
            <a:noAutofit/>
          </a:bodyPr>
          <a:lstStyle/>
          <a:p>
            <a:r>
              <a:rPr lang="bg-BG" sz="3200" b="1" dirty="0" err="1" smtClean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Нисковъглеродна</a:t>
            </a:r>
            <a:r>
              <a:rPr lang="bg-BG" sz="3200" b="1" dirty="0" smtClean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икономика</a:t>
            </a:r>
            <a:endParaRPr lang="x-none" sz="3200" b="1" dirty="0">
              <a:solidFill>
                <a:srgbClr val="004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F614C9A7-97F8-C446-869C-BF1C6F4FC79A}"/>
              </a:ext>
            </a:extLst>
          </p:cNvPr>
          <p:cNvSpPr txBox="1">
            <a:spLocks/>
          </p:cNvSpPr>
          <p:nvPr/>
        </p:nvSpPr>
        <p:spPr>
          <a:xfrm>
            <a:off x="392724" y="993912"/>
            <a:ext cx="7250722" cy="5764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x-none" sz="2400" dirty="0">
              <a:solidFill>
                <a:srgbClr val="00449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097" y="1247536"/>
            <a:ext cx="761258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altLang="en-US" sz="2400" b="1" dirty="0" smtClean="0"/>
              <a:t>Създаване на национален фонд за </a:t>
            </a:r>
            <a:r>
              <a:rPr lang="bg-BG" altLang="en-US" sz="2400" b="1" dirty="0" err="1" smtClean="0"/>
              <a:t>декарбонизация</a:t>
            </a:r>
            <a:r>
              <a:rPr lang="bg-BG" altLang="en-US" sz="2400" b="1" dirty="0" smtClean="0"/>
              <a:t> </a:t>
            </a:r>
          </a:p>
          <a:p>
            <a:r>
              <a:rPr lang="bg-BG" altLang="en-US" sz="2400" dirty="0" smtClean="0"/>
              <a:t>(</a:t>
            </a:r>
            <a:r>
              <a:rPr lang="bg-BG" altLang="en-US" sz="2400" dirty="0"/>
              <a:t>Фондът ще предлага безвъзмездна финансова и техническа </a:t>
            </a:r>
            <a:r>
              <a:rPr lang="bg-BG" altLang="en-US" sz="2400" dirty="0" smtClean="0"/>
              <a:t>помощ)</a:t>
            </a:r>
          </a:p>
          <a:p>
            <a:endParaRPr lang="bg-BG" altLang="en-US" sz="2200" b="1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g-BG" altLang="en-US" sz="2200" u="sng" dirty="0" smtClean="0"/>
              <a:t>Цел:</a:t>
            </a:r>
          </a:p>
          <a:p>
            <a:r>
              <a:rPr lang="bg-BG" altLang="en-US" sz="2200" dirty="0" smtClean="0"/>
              <a:t>Подпомагане на инвестициите в </a:t>
            </a:r>
            <a:r>
              <a:rPr lang="bg-BG" altLang="en-US" sz="2200" dirty="0" err="1" smtClean="0"/>
              <a:t>нисковъглеродно</a:t>
            </a:r>
            <a:r>
              <a:rPr lang="bg-BG" altLang="en-US" sz="2200" dirty="0" smtClean="0"/>
              <a:t> развитие чрез устойчиво и целенасочено финансиране на широка група бенефициенти – крайни потребители на енергия. </a:t>
            </a:r>
            <a:endParaRPr lang="bg-BG" altLang="en-US" sz="2200" dirty="0"/>
          </a:p>
          <a:p>
            <a:endParaRPr lang="bg-BG" altLang="en-US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bg-BG" altLang="en-US" sz="28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6423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3C46D1-218E-D84B-9205-4DA29BFE1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24" y="339066"/>
            <a:ext cx="7250722" cy="576469"/>
          </a:xfrm>
        </p:spPr>
        <p:txBody>
          <a:bodyPr anchor="t">
            <a:noAutofit/>
          </a:bodyPr>
          <a:lstStyle/>
          <a:p>
            <a:r>
              <a:rPr lang="bg-BG" sz="3200" dirty="0">
                <a:solidFill>
                  <a:srgbClr val="004494"/>
                </a:solidFill>
              </a:rPr>
              <a:t>Зелена България</a:t>
            </a:r>
            <a:endParaRPr lang="x-none" sz="3200" b="1" dirty="0">
              <a:solidFill>
                <a:srgbClr val="004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738BAAD4-198F-C544-89CF-016F40662757}"/>
              </a:ext>
            </a:extLst>
          </p:cNvPr>
          <p:cNvSpPr txBox="1">
            <a:spLocks/>
          </p:cNvSpPr>
          <p:nvPr/>
        </p:nvSpPr>
        <p:spPr>
          <a:xfrm>
            <a:off x="392724" y="2100456"/>
            <a:ext cx="7250722" cy="565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bg-BG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0FBC63D7-991B-2548-A0EE-EA2CC8C15618}"/>
              </a:ext>
            </a:extLst>
          </p:cNvPr>
          <p:cNvSpPr txBox="1">
            <a:spLocks/>
          </p:cNvSpPr>
          <p:nvPr/>
        </p:nvSpPr>
        <p:spPr>
          <a:xfrm>
            <a:off x="535577" y="1192685"/>
            <a:ext cx="7593873" cy="329242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i="1" dirty="0" smtClean="0">
              <a:solidFill>
                <a:prstClr val="black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i="1" dirty="0" err="1" smtClean="0">
                <a:solidFill>
                  <a:prstClr val="black"/>
                </a:solidFill>
              </a:rPr>
              <a:t>Интегриране</a:t>
            </a:r>
            <a:r>
              <a:rPr lang="ru-RU" sz="3200" i="1" dirty="0" smtClean="0">
                <a:solidFill>
                  <a:prstClr val="black"/>
                </a:solidFill>
              </a:rPr>
              <a:t> </a:t>
            </a:r>
            <a:r>
              <a:rPr lang="ru-RU" sz="3200" i="1" dirty="0">
                <a:solidFill>
                  <a:prstClr val="black"/>
                </a:solidFill>
              </a:rPr>
              <a:t>на екосистемния подход и прилагане на </a:t>
            </a:r>
            <a:r>
              <a:rPr lang="ru-RU" sz="3200" i="1" dirty="0" smtClean="0">
                <a:solidFill>
                  <a:prstClr val="black"/>
                </a:solidFill>
              </a:rPr>
              <a:t>решения, </a:t>
            </a:r>
            <a:r>
              <a:rPr lang="ru-RU" sz="3200" i="1" dirty="0">
                <a:solidFill>
                  <a:prstClr val="black"/>
                </a:solidFill>
              </a:rPr>
              <a:t>базирани на </a:t>
            </a:r>
            <a:r>
              <a:rPr lang="ru-RU" sz="3200" i="1" dirty="0" err="1" smtClean="0">
                <a:solidFill>
                  <a:prstClr val="black"/>
                </a:solidFill>
              </a:rPr>
              <a:t>природата</a:t>
            </a:r>
            <a:r>
              <a:rPr lang="ru-RU" sz="3200" i="1" dirty="0" smtClean="0">
                <a:solidFill>
                  <a:prstClr val="black"/>
                </a:solidFill>
              </a:rPr>
              <a:t>, </a:t>
            </a:r>
            <a:r>
              <a:rPr lang="ru-RU" sz="3200" i="1" dirty="0">
                <a:solidFill>
                  <a:prstClr val="black"/>
                </a:solidFill>
              </a:rPr>
              <a:t>в опазването на защитените зони от мрежата Натура </a:t>
            </a:r>
            <a:r>
              <a:rPr lang="ru-RU" sz="3200" i="1" dirty="0" smtClean="0">
                <a:solidFill>
                  <a:prstClr val="black"/>
                </a:solidFill>
              </a:rPr>
              <a:t>2000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i="1" dirty="0" smtClean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 smtClean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27CE1D05-5DB9-0642-B26B-72681DE98FD7}"/>
              </a:ext>
            </a:extLst>
          </p:cNvPr>
          <p:cNvSpPr txBox="1">
            <a:spLocks/>
          </p:cNvSpPr>
          <p:nvPr/>
        </p:nvSpPr>
        <p:spPr>
          <a:xfrm>
            <a:off x="392723" y="4184400"/>
            <a:ext cx="7250722" cy="576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bg-BG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CD3132FD-AABE-B949-BCF3-AA27321AA1C8}"/>
              </a:ext>
            </a:extLst>
          </p:cNvPr>
          <p:cNvSpPr txBox="1">
            <a:spLocks/>
          </p:cNvSpPr>
          <p:nvPr/>
        </p:nvSpPr>
        <p:spPr>
          <a:xfrm>
            <a:off x="392723" y="4792647"/>
            <a:ext cx="7250722" cy="576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bg-BG" sz="17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9323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3C46D1-218E-D84B-9205-4DA29BFE1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24" y="339066"/>
            <a:ext cx="7250722" cy="576469"/>
          </a:xfrm>
        </p:spPr>
        <p:txBody>
          <a:bodyPr anchor="t">
            <a:noAutofit/>
          </a:bodyPr>
          <a:lstStyle/>
          <a:p>
            <a:r>
              <a:rPr lang="bg-BG" sz="3200" dirty="0">
                <a:solidFill>
                  <a:srgbClr val="004494"/>
                </a:solidFill>
              </a:rPr>
              <a:t>Зелена България</a:t>
            </a:r>
            <a:endParaRPr lang="x-none" sz="3200" b="1" dirty="0">
              <a:solidFill>
                <a:srgbClr val="004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738BAAD4-198F-C544-89CF-016F40662757}"/>
              </a:ext>
            </a:extLst>
          </p:cNvPr>
          <p:cNvSpPr txBox="1">
            <a:spLocks/>
          </p:cNvSpPr>
          <p:nvPr/>
        </p:nvSpPr>
        <p:spPr>
          <a:xfrm>
            <a:off x="392724" y="2100456"/>
            <a:ext cx="7250722" cy="565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bg-BG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0FBC63D7-991B-2548-A0EE-EA2CC8C15618}"/>
              </a:ext>
            </a:extLst>
          </p:cNvPr>
          <p:cNvSpPr txBox="1">
            <a:spLocks/>
          </p:cNvSpPr>
          <p:nvPr/>
        </p:nvSpPr>
        <p:spPr>
          <a:xfrm>
            <a:off x="261257" y="811031"/>
            <a:ext cx="7593873" cy="576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i="1" u="sng" dirty="0" smtClean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u="sng" dirty="0" smtClean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u="sng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u="sng" dirty="0" smtClean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u="sng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27CE1D05-5DB9-0642-B26B-72681DE98FD7}"/>
              </a:ext>
            </a:extLst>
          </p:cNvPr>
          <p:cNvSpPr txBox="1">
            <a:spLocks/>
          </p:cNvSpPr>
          <p:nvPr/>
        </p:nvSpPr>
        <p:spPr>
          <a:xfrm>
            <a:off x="392723" y="4184400"/>
            <a:ext cx="7250722" cy="576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bg-BG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CD3132FD-AABE-B949-BCF3-AA27321AA1C8}"/>
              </a:ext>
            </a:extLst>
          </p:cNvPr>
          <p:cNvSpPr txBox="1">
            <a:spLocks/>
          </p:cNvSpPr>
          <p:nvPr/>
        </p:nvSpPr>
        <p:spPr>
          <a:xfrm>
            <a:off x="392723" y="4792647"/>
            <a:ext cx="7250722" cy="576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bg-BG" sz="17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856" y="978185"/>
            <a:ext cx="789867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200" i="1" u="sng" dirty="0" err="1"/>
              <a:t>Времеви</a:t>
            </a:r>
            <a:r>
              <a:rPr lang="ru-RU" sz="2200" i="1" u="sng" dirty="0"/>
              <a:t> график за </a:t>
            </a:r>
            <a:r>
              <a:rPr lang="ru-RU" sz="2200" i="1" u="sng" dirty="0" err="1"/>
              <a:t>изпълнение</a:t>
            </a:r>
            <a:r>
              <a:rPr lang="ru-RU" sz="2200" i="1" u="sng" dirty="0"/>
              <a:t> на проекта</a:t>
            </a:r>
            <a:r>
              <a:rPr lang="ru-RU" sz="2200" i="1" dirty="0"/>
              <a:t> </a:t>
            </a:r>
            <a:r>
              <a:rPr lang="ru-RU" sz="2200" dirty="0"/>
              <a:t>– </a:t>
            </a:r>
            <a:r>
              <a:rPr lang="ru-RU" sz="2200" dirty="0" smtClean="0"/>
              <a:t>2021-2025 </a:t>
            </a:r>
            <a:r>
              <a:rPr lang="ru-RU" sz="2200" dirty="0"/>
              <a:t>г</a:t>
            </a:r>
            <a:r>
              <a:rPr lang="ru-RU" sz="2200" dirty="0" smtClean="0"/>
              <a:t>.</a:t>
            </a:r>
            <a:endParaRPr lang="ru-RU" sz="2200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200" i="1" u="sng" dirty="0"/>
          </a:p>
          <a:p>
            <a:pPr marL="342900" lvl="1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2200" i="1" u="sng" dirty="0"/>
              <a:t>Индикативен финансов ресурс</a:t>
            </a:r>
            <a:r>
              <a:rPr lang="ru-RU" sz="2200" dirty="0"/>
              <a:t>  – 38 млн. лева 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200" i="1" u="sng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200" u="sng" dirty="0" err="1" smtClean="0"/>
              <a:t>Дейности</a:t>
            </a:r>
            <a:r>
              <a:rPr lang="ru-RU" sz="2200" u="sng" dirty="0" smtClean="0"/>
              <a:t>:</a:t>
            </a:r>
            <a:endParaRPr lang="ru-RU" sz="2200" u="sng" dirty="0"/>
          </a:p>
          <a:p>
            <a:pPr>
              <a:spcBef>
                <a:spcPts val="600"/>
              </a:spcBef>
            </a:pPr>
            <a:r>
              <a:rPr lang="ru-RU" sz="2200" dirty="0" smtClean="0"/>
              <a:t>1. </a:t>
            </a:r>
            <a:r>
              <a:rPr lang="bg-BG" sz="2200" dirty="0" smtClean="0"/>
              <a:t>О</a:t>
            </a:r>
            <a:r>
              <a:rPr lang="ru-RU" sz="2200" dirty="0" err="1" smtClean="0"/>
              <a:t>сигуряване</a:t>
            </a:r>
            <a:r>
              <a:rPr lang="ru-RU" sz="2200" dirty="0" smtClean="0"/>
              <a:t> </a:t>
            </a:r>
            <a:r>
              <a:rPr lang="ru-RU" sz="2200" dirty="0"/>
              <a:t>на актуална информация за състоянието на екосистемите, екосистемните услуги и зелената инфраструктура на територията на мрежата Натура </a:t>
            </a:r>
            <a:r>
              <a:rPr lang="ru-RU" sz="2200" dirty="0" smtClean="0"/>
              <a:t>2000.</a:t>
            </a:r>
            <a:endParaRPr lang="ru-RU" sz="2200" dirty="0"/>
          </a:p>
          <a:p>
            <a:pPr>
              <a:spcBef>
                <a:spcPts val="600"/>
              </a:spcBef>
            </a:pPr>
            <a:r>
              <a:rPr lang="ru-RU" sz="2200" dirty="0" smtClean="0"/>
              <a:t>2. </a:t>
            </a:r>
            <a:r>
              <a:rPr lang="ru-RU" sz="2200" dirty="0" err="1" smtClean="0"/>
              <a:t>Определяне</a:t>
            </a:r>
            <a:r>
              <a:rPr lang="ru-RU" sz="2200" dirty="0" smtClean="0"/>
              <a:t> </a:t>
            </a:r>
            <a:r>
              <a:rPr lang="ru-RU" sz="2200" dirty="0"/>
              <a:t>на специфични цели и мерки за опазване за защитени зони от мрежата Натура </a:t>
            </a:r>
            <a:r>
              <a:rPr lang="ru-RU" sz="2200" dirty="0" smtClean="0"/>
              <a:t>2000.</a:t>
            </a:r>
            <a:endParaRPr lang="ru-RU" sz="2200" dirty="0"/>
          </a:p>
          <a:p>
            <a:pPr>
              <a:spcBef>
                <a:spcPts val="600"/>
              </a:spcBef>
            </a:pPr>
            <a:r>
              <a:rPr lang="ru-RU" sz="2200" dirty="0" smtClean="0"/>
              <a:t>3. </a:t>
            </a:r>
            <a:r>
              <a:rPr lang="ru-RU" sz="2200" dirty="0" err="1" smtClean="0"/>
              <a:t>Включване</a:t>
            </a:r>
            <a:r>
              <a:rPr lang="ru-RU" sz="2200" dirty="0" smtClean="0"/>
              <a:t> </a:t>
            </a:r>
            <a:r>
              <a:rPr lang="ru-RU" sz="2200" dirty="0"/>
              <a:t>на заинтересованите страни в процеса на вземане на </a:t>
            </a:r>
            <a:r>
              <a:rPr lang="ru-RU" sz="2200" dirty="0" smtClean="0"/>
              <a:t>решения.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3012043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3C46D1-218E-D84B-9205-4DA29BFE1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24" y="234562"/>
            <a:ext cx="7250722" cy="576469"/>
          </a:xfrm>
        </p:spPr>
        <p:txBody>
          <a:bodyPr anchor="t">
            <a:noAutofit/>
          </a:bodyPr>
          <a:lstStyle/>
          <a:p>
            <a:r>
              <a:rPr lang="bg-BG" sz="3200" dirty="0">
                <a:solidFill>
                  <a:srgbClr val="004494"/>
                </a:solidFill>
              </a:rPr>
              <a:t>Зелена България</a:t>
            </a:r>
            <a:endParaRPr lang="x-none" sz="3200" b="1" dirty="0">
              <a:solidFill>
                <a:srgbClr val="004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738BAAD4-198F-C544-89CF-016F40662757}"/>
              </a:ext>
            </a:extLst>
          </p:cNvPr>
          <p:cNvSpPr txBox="1">
            <a:spLocks/>
          </p:cNvSpPr>
          <p:nvPr/>
        </p:nvSpPr>
        <p:spPr>
          <a:xfrm>
            <a:off x="392724" y="2100456"/>
            <a:ext cx="7250722" cy="565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bg-BG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0FBC63D7-991B-2548-A0EE-EA2CC8C15618}"/>
              </a:ext>
            </a:extLst>
          </p:cNvPr>
          <p:cNvSpPr txBox="1">
            <a:spLocks/>
          </p:cNvSpPr>
          <p:nvPr/>
        </p:nvSpPr>
        <p:spPr>
          <a:xfrm>
            <a:off x="261257" y="811031"/>
            <a:ext cx="8162307" cy="576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i="1" u="sng" dirty="0" smtClean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u="sng" dirty="0" smtClean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u="sng" dirty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u="sng" dirty="0" smtClean="0"/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u="sng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27CE1D05-5DB9-0642-B26B-72681DE98FD7}"/>
              </a:ext>
            </a:extLst>
          </p:cNvPr>
          <p:cNvSpPr txBox="1">
            <a:spLocks/>
          </p:cNvSpPr>
          <p:nvPr/>
        </p:nvSpPr>
        <p:spPr>
          <a:xfrm>
            <a:off x="392723" y="4184400"/>
            <a:ext cx="7250722" cy="576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bg-BG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CD3132FD-AABE-B949-BCF3-AA27321AA1C8}"/>
              </a:ext>
            </a:extLst>
          </p:cNvPr>
          <p:cNvSpPr txBox="1">
            <a:spLocks/>
          </p:cNvSpPr>
          <p:nvPr/>
        </p:nvSpPr>
        <p:spPr>
          <a:xfrm>
            <a:off x="392723" y="4792647"/>
            <a:ext cx="7250722" cy="576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bg-BG" sz="17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503" y="1099265"/>
            <a:ext cx="81112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9388"/>
            <a:r>
              <a:rPr lang="ru-RU" sz="2000" u="sng" dirty="0"/>
              <a:t>Очаквани резултати</a:t>
            </a:r>
            <a:r>
              <a:rPr lang="ru-RU" sz="2000" u="sng" dirty="0" smtClean="0"/>
              <a:t>:</a:t>
            </a:r>
            <a:endParaRPr lang="ru-RU" sz="2000" u="sng" dirty="0"/>
          </a:p>
          <a:p>
            <a:pPr marL="263525" indent="-263525" algn="just">
              <a:buFont typeface="Arial" pitchFamily="34" charset="0"/>
              <a:buChar char="•"/>
            </a:pPr>
            <a:r>
              <a:rPr lang="ru-RU" sz="2000" dirty="0" smtClean="0"/>
              <a:t>Създадени </a:t>
            </a:r>
            <a:r>
              <a:rPr lang="ru-RU" sz="2000" dirty="0"/>
              <a:t>специализирани бази данни за екосистемите, екосистемните услуги и зелената инфраструктура в мрежата Натура 2000 и тяхната визуализация в съществуваща </a:t>
            </a:r>
            <a:r>
              <a:rPr lang="ru-RU" sz="2000" dirty="0" err="1"/>
              <a:t>информационна</a:t>
            </a:r>
            <a:r>
              <a:rPr lang="ru-RU" sz="2000" dirty="0"/>
              <a:t> </a:t>
            </a:r>
            <a:r>
              <a:rPr lang="ru-RU" sz="2000" dirty="0" smtClean="0"/>
              <a:t>среда;</a:t>
            </a:r>
            <a:endParaRPr lang="ru-RU" sz="2000" dirty="0"/>
          </a:p>
          <a:p>
            <a:pPr marL="263525" indent="-263525" algn="just">
              <a:buFont typeface="Arial" pitchFamily="34" charset="0"/>
              <a:buChar char="•"/>
            </a:pPr>
            <a:r>
              <a:rPr lang="ru-RU" sz="2000" dirty="0" smtClean="0"/>
              <a:t>Биофизична </a:t>
            </a:r>
            <a:r>
              <a:rPr lang="ru-RU" sz="2000" dirty="0"/>
              <a:t>оценка на състоянието на екосистемите и екосистемните услуги, монетарно остойностяване на икономическата им стойност и оценка на състоянието на зелената инфраструктура в мрежата Натура </a:t>
            </a:r>
            <a:r>
              <a:rPr lang="ru-RU" sz="2000" dirty="0" smtClean="0"/>
              <a:t>2000;</a:t>
            </a:r>
          </a:p>
          <a:p>
            <a:pPr marL="263525" indent="-263525" algn="just">
              <a:buFont typeface="Arial" pitchFamily="34" charset="0"/>
              <a:buChar char="•"/>
            </a:pPr>
            <a:r>
              <a:rPr lang="ru-RU" sz="2000" dirty="0" err="1"/>
              <a:t>Разработени</a:t>
            </a:r>
            <a:r>
              <a:rPr lang="ru-RU" sz="2000" dirty="0"/>
              <a:t> </a:t>
            </a:r>
            <a:r>
              <a:rPr lang="ru-RU" sz="2000" dirty="0" err="1"/>
              <a:t>специфични</a:t>
            </a:r>
            <a:r>
              <a:rPr lang="ru-RU" sz="2000" dirty="0"/>
              <a:t> за </a:t>
            </a:r>
            <a:r>
              <a:rPr lang="ru-RU" sz="2000" dirty="0" err="1"/>
              <a:t>защитените</a:t>
            </a:r>
            <a:r>
              <a:rPr lang="ru-RU" sz="2000" dirty="0"/>
              <a:t> </a:t>
            </a:r>
            <a:r>
              <a:rPr lang="ru-RU" sz="2000" dirty="0" err="1"/>
              <a:t>зони</a:t>
            </a:r>
            <a:r>
              <a:rPr lang="ru-RU" sz="2000" dirty="0"/>
              <a:t> от </a:t>
            </a:r>
            <a:r>
              <a:rPr lang="ru-RU" sz="2000" dirty="0" err="1"/>
              <a:t>мрежата</a:t>
            </a:r>
            <a:r>
              <a:rPr lang="ru-RU" sz="2000" dirty="0"/>
              <a:t> Натура 2000 цели и мерки за </a:t>
            </a:r>
            <a:r>
              <a:rPr lang="ru-RU" sz="2000" dirty="0" err="1"/>
              <a:t>опазването</a:t>
            </a:r>
            <a:r>
              <a:rPr lang="ru-RU" sz="2000" dirty="0"/>
              <a:t> им, с фокус </a:t>
            </a:r>
            <a:r>
              <a:rPr lang="ru-RU" sz="2000" dirty="0" err="1"/>
              <a:t>върху</a:t>
            </a:r>
            <a:r>
              <a:rPr lang="ru-RU" sz="2000" dirty="0"/>
              <a:t> </a:t>
            </a:r>
            <a:r>
              <a:rPr lang="ru-RU" sz="2000" dirty="0" err="1"/>
              <a:t>прилагането</a:t>
            </a:r>
            <a:r>
              <a:rPr lang="ru-RU" sz="2000" dirty="0"/>
              <a:t> на „</a:t>
            </a:r>
            <a:r>
              <a:rPr lang="ru-RU" sz="2000" dirty="0" smtClean="0"/>
              <a:t>решения, </a:t>
            </a:r>
            <a:r>
              <a:rPr lang="ru-RU" sz="2000" dirty="0" err="1"/>
              <a:t>базирани</a:t>
            </a:r>
            <a:r>
              <a:rPr lang="ru-RU" sz="2000" dirty="0"/>
              <a:t> на </a:t>
            </a:r>
            <a:r>
              <a:rPr lang="ru-RU" sz="2000" dirty="0" err="1"/>
              <a:t>природата</a:t>
            </a:r>
            <a:r>
              <a:rPr lang="ru-RU" sz="2000" dirty="0" smtClean="0"/>
              <a:t>“;</a:t>
            </a:r>
            <a:endParaRPr lang="ru-RU" sz="2000" dirty="0"/>
          </a:p>
          <a:p>
            <a:pPr marL="263525" indent="-263525" algn="just">
              <a:buFont typeface="Arial" pitchFamily="34" charset="0"/>
              <a:buChar char="•"/>
            </a:pPr>
            <a:r>
              <a:rPr lang="ru-RU" sz="2000" dirty="0" err="1"/>
              <a:t>Осигуряване</a:t>
            </a:r>
            <a:r>
              <a:rPr lang="ru-RU" sz="2000" dirty="0"/>
              <a:t> на </a:t>
            </a:r>
            <a:r>
              <a:rPr lang="ru-RU" sz="2000" dirty="0" err="1"/>
              <a:t>подкрепата</a:t>
            </a:r>
            <a:r>
              <a:rPr lang="ru-RU" sz="2000" dirty="0"/>
              <a:t> на </a:t>
            </a:r>
            <a:r>
              <a:rPr lang="ru-RU" sz="2000" dirty="0" err="1"/>
              <a:t>обществеността</a:t>
            </a:r>
            <a:r>
              <a:rPr lang="ru-RU" sz="2000" dirty="0"/>
              <a:t> чрез </a:t>
            </a:r>
            <a:r>
              <a:rPr lang="ru-RU" sz="2000" dirty="0" err="1"/>
              <a:t>включването</a:t>
            </a:r>
            <a:r>
              <a:rPr lang="ru-RU" sz="2000" dirty="0"/>
              <a:t> ѝ в </a:t>
            </a:r>
            <a:r>
              <a:rPr lang="ru-RU" sz="2000" dirty="0" err="1"/>
              <a:t>процеса</a:t>
            </a:r>
            <a:r>
              <a:rPr lang="ru-RU" sz="2000" dirty="0"/>
              <a:t> на </a:t>
            </a:r>
            <a:r>
              <a:rPr lang="ru-RU" sz="2000" dirty="0" err="1"/>
              <a:t>взимане</a:t>
            </a:r>
            <a:r>
              <a:rPr lang="ru-RU" sz="2000" dirty="0"/>
              <a:t> на решения за </a:t>
            </a:r>
            <a:r>
              <a:rPr lang="ru-RU" sz="2000" dirty="0" err="1"/>
              <a:t>опазването</a:t>
            </a:r>
            <a:r>
              <a:rPr lang="ru-RU" sz="2000" dirty="0"/>
              <a:t> на </a:t>
            </a:r>
            <a:r>
              <a:rPr lang="ru-RU" sz="2000" dirty="0" err="1"/>
              <a:t>защитените</a:t>
            </a:r>
            <a:r>
              <a:rPr lang="ru-RU" sz="2000" dirty="0"/>
              <a:t> </a:t>
            </a:r>
            <a:r>
              <a:rPr lang="ru-RU" sz="2000" dirty="0" err="1"/>
              <a:t>зони</a:t>
            </a:r>
            <a:r>
              <a:rPr lang="ru-RU" sz="2000" dirty="0"/>
              <a:t> от </a:t>
            </a:r>
            <a:r>
              <a:rPr lang="ru-RU" sz="2000" dirty="0" err="1"/>
              <a:t>мрежата</a:t>
            </a:r>
            <a:r>
              <a:rPr lang="ru-RU" sz="2000" dirty="0"/>
              <a:t> Натура </a:t>
            </a:r>
            <a:r>
              <a:rPr lang="ru-RU" sz="2000" dirty="0" smtClean="0"/>
              <a:t>2000.</a:t>
            </a:r>
            <a:endParaRPr lang="ru-RU" sz="2000" dirty="0"/>
          </a:p>
          <a:p>
            <a:pPr marL="263525" indent="-263525">
              <a:buFont typeface="Arial" pitchFamily="34" charset="0"/>
              <a:buChar char="•"/>
            </a:pPr>
            <a:endParaRPr lang="ru-RU" sz="2000" dirty="0" smtClean="0"/>
          </a:p>
          <a:p>
            <a:pPr marL="263525" indent="-263525">
              <a:buFont typeface="Arial" pitchFamily="34" charset="0"/>
              <a:buChar char="•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651220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149D9D-1331-FC47-8FEA-A2338778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369546"/>
            <a:ext cx="5698435" cy="596348"/>
          </a:xfrm>
        </p:spPr>
        <p:txBody>
          <a:bodyPr>
            <a:normAutofit/>
          </a:bodyPr>
          <a:lstStyle/>
          <a:p>
            <a:pPr algn="r"/>
            <a:r>
              <a:rPr lang="bg-BG" sz="3600" dirty="0">
                <a:solidFill>
                  <a:schemeClr val="bg1"/>
                </a:solidFill>
              </a:rPr>
              <a:t>Свързана България</a:t>
            </a:r>
            <a:endParaRPr lang="x-none" sz="36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C6DECDC-0AD8-4549-AA3C-FAE51182C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06408" y="6000821"/>
            <a:ext cx="3588027" cy="429798"/>
          </a:xfrm>
        </p:spPr>
        <p:txBody>
          <a:bodyPr/>
          <a:lstStyle/>
          <a:p>
            <a:pPr algn="r"/>
            <a:r>
              <a:rPr lang="bg-BG" dirty="0" smtClean="0">
                <a:solidFill>
                  <a:schemeClr val="bg1"/>
                </a:solidFill>
              </a:rPr>
              <a:t>2 675.1 </a:t>
            </a:r>
            <a:r>
              <a:rPr lang="bg-BG" dirty="0">
                <a:solidFill>
                  <a:schemeClr val="bg1"/>
                </a:solidFill>
              </a:rPr>
              <a:t>млн. </a:t>
            </a:r>
            <a:r>
              <a:rPr lang="bg-BG" dirty="0" smtClean="0">
                <a:solidFill>
                  <a:schemeClr val="bg1"/>
                </a:solidFill>
              </a:rPr>
              <a:t>лв.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E15E7EC-3ADB-6D49-A84D-3A88DF89BDF1}"/>
              </a:ext>
            </a:extLst>
          </p:cNvPr>
          <p:cNvSpPr txBox="1">
            <a:spLocks/>
          </p:cNvSpPr>
          <p:nvPr/>
        </p:nvSpPr>
        <p:spPr>
          <a:xfrm>
            <a:off x="8935278" y="3429000"/>
            <a:ext cx="2859157" cy="16249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bg-BG" sz="8800" b="0" dirty="0">
                <a:solidFill>
                  <a:schemeClr val="bg1"/>
                </a:solidFill>
              </a:rPr>
              <a:t>22</a:t>
            </a:r>
            <a:r>
              <a:rPr lang="en-US" sz="8800" b="0" dirty="0">
                <a:solidFill>
                  <a:schemeClr val="bg1"/>
                </a:solidFill>
              </a:rPr>
              <a:t>%</a:t>
            </a:r>
            <a:endParaRPr lang="x-none" sz="8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389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3C46D1-218E-D84B-9205-4DA29BFE1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24" y="417443"/>
            <a:ext cx="7250722" cy="576469"/>
          </a:xfrm>
        </p:spPr>
        <p:txBody>
          <a:bodyPr anchor="t">
            <a:noAutofit/>
          </a:bodyPr>
          <a:lstStyle/>
          <a:p>
            <a:r>
              <a:rPr lang="bg-BG" sz="3200" b="1" dirty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Свързана България</a:t>
            </a:r>
            <a:endParaRPr lang="x-none" sz="3200" b="1" dirty="0">
              <a:solidFill>
                <a:srgbClr val="004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53DB6C87-4473-F443-9348-4F6EE123022A}"/>
              </a:ext>
            </a:extLst>
          </p:cNvPr>
          <p:cNvSpPr txBox="1">
            <a:spLocks/>
          </p:cNvSpPr>
          <p:nvPr/>
        </p:nvSpPr>
        <p:spPr>
          <a:xfrm>
            <a:off x="392723" y="3955750"/>
            <a:ext cx="3433842" cy="1204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180000" tIns="180000" rIns="180000" bIns="18000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Цифрова свързаност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D5B3437A-95DB-2D43-AE4B-809B8928264F}"/>
              </a:ext>
            </a:extLst>
          </p:cNvPr>
          <p:cNvSpPr txBox="1">
            <a:spLocks/>
          </p:cNvSpPr>
          <p:nvPr/>
        </p:nvSpPr>
        <p:spPr>
          <a:xfrm>
            <a:off x="4018084" y="3955752"/>
            <a:ext cx="3433842" cy="12040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180000" tIns="180000" rIns="180000" bIns="18000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Транспортна свързаност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9E5DF527-546B-A246-9B04-E60A5EDE8379}"/>
              </a:ext>
            </a:extLst>
          </p:cNvPr>
          <p:cNvSpPr txBox="1">
            <a:spLocks/>
          </p:cNvSpPr>
          <p:nvPr/>
        </p:nvSpPr>
        <p:spPr>
          <a:xfrm>
            <a:off x="1497371" y="2152600"/>
            <a:ext cx="5041426" cy="1425488"/>
          </a:xfrm>
          <a:prstGeom prst="rect">
            <a:avLst/>
          </a:prstGeom>
          <a:solidFill>
            <a:srgbClr val="FFCB26"/>
          </a:solidFill>
        </p:spPr>
        <p:txBody>
          <a:bodyPr vert="horz" lIns="180000" tIns="180000" rIns="180000" bIns="18000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4400" dirty="0">
                <a:latin typeface="Arial" panose="020B0604020202020204" pitchFamily="34" charset="0"/>
                <a:cs typeface="Arial" panose="020B0604020202020204" pitchFamily="34" charset="0"/>
              </a:rPr>
              <a:t>Местно развитие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F614C9A7-97F8-C446-869C-BF1C6F4FC79A}"/>
              </a:ext>
            </a:extLst>
          </p:cNvPr>
          <p:cNvSpPr txBox="1">
            <a:spLocks/>
          </p:cNvSpPr>
          <p:nvPr/>
        </p:nvSpPr>
        <p:spPr>
          <a:xfrm>
            <a:off x="392724" y="993912"/>
            <a:ext cx="7250722" cy="5764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bg-BG" sz="2400" dirty="0" smtClean="0"/>
              <a:t>2 675.1 </a:t>
            </a:r>
            <a:r>
              <a:rPr lang="bg-BG" sz="2400" dirty="0"/>
              <a:t>млн. </a:t>
            </a:r>
            <a:r>
              <a:rPr lang="bg-BG" sz="2400" dirty="0" smtClean="0"/>
              <a:t>лв.</a:t>
            </a:r>
            <a:endParaRPr lang="x-none" sz="2400" dirty="0">
              <a:solidFill>
                <a:srgbClr val="00449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723" y="1570382"/>
            <a:ext cx="7250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Области на политика/компоненти: </a:t>
            </a:r>
            <a:endParaRPr lang="bg-BG" sz="2800" b="1" dirty="0"/>
          </a:p>
        </p:txBody>
      </p:sp>
    </p:spTree>
    <p:extLst>
      <p:ext uri="{BB962C8B-B14F-4D97-AF65-F5344CB8AC3E}">
        <p14:creationId xmlns:p14="http://schemas.microsoft.com/office/powerpoint/2010/main" val="26377314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2388801994"/>
              </p:ext>
            </p:extLst>
          </p:nvPr>
        </p:nvGraphicFramePr>
        <p:xfrm>
          <a:off x="5345950" y="1311327"/>
          <a:ext cx="2426545" cy="977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Rectangle 27"/>
          <p:cNvSpPr/>
          <p:nvPr/>
        </p:nvSpPr>
        <p:spPr>
          <a:xfrm>
            <a:off x="2699792" y="129269"/>
            <a:ext cx="3798285" cy="103361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" rIns="27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Европейски план за възстановяване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bg-BG" sz="1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змерения за България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2494140" y="924698"/>
            <a:ext cx="2043158" cy="339030"/>
          </a:xfrm>
          <a:prstGeom prst="straightConnector1">
            <a:avLst/>
          </a:prstGeom>
          <a:ln w="12700">
            <a:solidFill>
              <a:srgbClr val="9ED3D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537298" y="924698"/>
            <a:ext cx="2133305" cy="351843"/>
          </a:xfrm>
          <a:prstGeom prst="straightConnector1">
            <a:avLst/>
          </a:prstGeom>
          <a:ln w="12700">
            <a:solidFill>
              <a:srgbClr val="9ED3D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Diagram 30"/>
          <p:cNvGraphicFramePr/>
          <p:nvPr>
            <p:extLst>
              <p:ext uri="{D42A27DB-BD31-4B8C-83A1-F6EECF244321}">
                <p14:modId xmlns:p14="http://schemas.microsoft.com/office/powerpoint/2010/main" val="2110925365"/>
              </p:ext>
            </p:extLst>
          </p:nvPr>
        </p:nvGraphicFramePr>
        <p:xfrm>
          <a:off x="1532167" y="2377727"/>
          <a:ext cx="2304256" cy="515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1132889823"/>
              </p:ext>
            </p:extLst>
          </p:nvPr>
        </p:nvGraphicFramePr>
        <p:xfrm>
          <a:off x="5385813" y="2500660"/>
          <a:ext cx="2426545" cy="737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3682400177"/>
              </p:ext>
            </p:extLst>
          </p:nvPr>
        </p:nvGraphicFramePr>
        <p:xfrm>
          <a:off x="1547664" y="1311675"/>
          <a:ext cx="2304256" cy="958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val="3487797917"/>
              </p:ext>
            </p:extLst>
          </p:nvPr>
        </p:nvGraphicFramePr>
        <p:xfrm>
          <a:off x="1532167" y="3001315"/>
          <a:ext cx="2304256" cy="412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35" name="Diagram 34"/>
          <p:cNvGraphicFramePr/>
          <p:nvPr>
            <p:extLst>
              <p:ext uri="{D42A27DB-BD31-4B8C-83A1-F6EECF244321}">
                <p14:modId xmlns:p14="http://schemas.microsoft.com/office/powerpoint/2010/main" val="3499405171"/>
              </p:ext>
            </p:extLst>
          </p:nvPr>
        </p:nvGraphicFramePr>
        <p:xfrm>
          <a:off x="1532167" y="3504067"/>
          <a:ext cx="2304256" cy="526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36" name="Diagram 35"/>
          <p:cNvGraphicFramePr/>
          <p:nvPr>
            <p:extLst>
              <p:ext uri="{D42A27DB-BD31-4B8C-83A1-F6EECF244321}">
                <p14:modId xmlns:p14="http://schemas.microsoft.com/office/powerpoint/2010/main" val="2024947633"/>
              </p:ext>
            </p:extLst>
          </p:nvPr>
        </p:nvGraphicFramePr>
        <p:xfrm>
          <a:off x="1547664" y="4132757"/>
          <a:ext cx="2304256" cy="467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37" name="Diagram 36"/>
          <p:cNvGraphicFramePr/>
          <p:nvPr>
            <p:extLst>
              <p:ext uri="{D42A27DB-BD31-4B8C-83A1-F6EECF244321}">
                <p14:modId xmlns:p14="http://schemas.microsoft.com/office/powerpoint/2010/main" val="1686877089"/>
              </p:ext>
            </p:extLst>
          </p:nvPr>
        </p:nvGraphicFramePr>
        <p:xfrm>
          <a:off x="1547664" y="4702318"/>
          <a:ext cx="2304256" cy="406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3176160475"/>
              </p:ext>
            </p:extLst>
          </p:nvPr>
        </p:nvGraphicFramePr>
        <p:xfrm>
          <a:off x="5345950" y="3397376"/>
          <a:ext cx="2426545" cy="890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3" r:lo="rId44" r:qs="rId45" r:cs="rId46"/>
          </a:graphicData>
        </a:graphic>
      </p:graphicFrame>
      <p:graphicFrame>
        <p:nvGraphicFramePr>
          <p:cNvPr id="39" name="Diagram 38"/>
          <p:cNvGraphicFramePr/>
          <p:nvPr>
            <p:extLst>
              <p:ext uri="{D42A27DB-BD31-4B8C-83A1-F6EECF244321}">
                <p14:modId xmlns:p14="http://schemas.microsoft.com/office/powerpoint/2010/main" val="315377886"/>
              </p:ext>
            </p:extLst>
          </p:nvPr>
        </p:nvGraphicFramePr>
        <p:xfrm>
          <a:off x="5385814" y="4494079"/>
          <a:ext cx="2426545" cy="48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8" r:lo="rId49" r:qs="rId50" r:cs="rId51"/>
          </a:graphicData>
        </a:graphic>
      </p:graphicFrame>
      <p:graphicFrame>
        <p:nvGraphicFramePr>
          <p:cNvPr id="40" name="Diagram 39"/>
          <p:cNvGraphicFramePr/>
          <p:nvPr>
            <p:extLst>
              <p:ext uri="{D42A27DB-BD31-4B8C-83A1-F6EECF244321}">
                <p14:modId xmlns:p14="http://schemas.microsoft.com/office/powerpoint/2010/main" val="836865112"/>
              </p:ext>
            </p:extLst>
          </p:nvPr>
        </p:nvGraphicFramePr>
        <p:xfrm>
          <a:off x="5385814" y="5070908"/>
          <a:ext cx="2426545" cy="535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3" r:lo="rId54" r:qs="rId55" r:cs="rId56"/>
          </a:graphicData>
        </a:graphic>
      </p:graphicFrame>
      <p:graphicFrame>
        <p:nvGraphicFramePr>
          <p:cNvPr id="41" name="Diagram 40"/>
          <p:cNvGraphicFramePr/>
          <p:nvPr>
            <p:extLst>
              <p:ext uri="{D42A27DB-BD31-4B8C-83A1-F6EECF244321}">
                <p14:modId xmlns:p14="http://schemas.microsoft.com/office/powerpoint/2010/main" val="68152441"/>
              </p:ext>
            </p:extLst>
          </p:nvPr>
        </p:nvGraphicFramePr>
        <p:xfrm>
          <a:off x="1547664" y="5263319"/>
          <a:ext cx="2304256" cy="406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8" r:lo="rId59" r:qs="rId60" r:cs="rId61"/>
          </a:graphicData>
        </a:graphic>
      </p:graphicFrame>
    </p:spTree>
    <p:extLst>
      <p:ext uri="{BB962C8B-B14F-4D97-AF65-F5344CB8AC3E}">
        <p14:creationId xmlns:p14="http://schemas.microsoft.com/office/powerpoint/2010/main" val="5176383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3C46D1-218E-D84B-9205-4DA29BFE1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24" y="417443"/>
            <a:ext cx="7250722" cy="576469"/>
          </a:xfrm>
        </p:spPr>
        <p:txBody>
          <a:bodyPr anchor="t">
            <a:noAutofit/>
          </a:bodyPr>
          <a:lstStyle/>
          <a:p>
            <a:r>
              <a:rPr lang="bg-BG" sz="3200" b="1" dirty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Свързана България</a:t>
            </a:r>
            <a:endParaRPr lang="x-none" sz="3200" b="1" dirty="0">
              <a:solidFill>
                <a:srgbClr val="004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738BAAD4-198F-C544-89CF-016F40662757}"/>
              </a:ext>
            </a:extLst>
          </p:cNvPr>
          <p:cNvSpPr txBox="1">
            <a:spLocks/>
          </p:cNvSpPr>
          <p:nvPr/>
        </p:nvSpPr>
        <p:spPr>
          <a:xfrm>
            <a:off x="392723" y="2206487"/>
            <a:ext cx="7250722" cy="576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bg-BG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77CF256C-8438-5B41-A3EB-15F388370CC0}"/>
              </a:ext>
            </a:extLst>
          </p:cNvPr>
          <p:cNvSpPr txBox="1">
            <a:spLocks/>
          </p:cNvSpPr>
          <p:nvPr/>
        </p:nvSpPr>
        <p:spPr>
          <a:xfrm>
            <a:off x="392723" y="3020950"/>
            <a:ext cx="7250722" cy="686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bg-BG" sz="17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0FBC63D7-991B-2548-A0EE-EA2CC8C15618}"/>
              </a:ext>
            </a:extLst>
          </p:cNvPr>
          <p:cNvSpPr txBox="1">
            <a:spLocks/>
          </p:cNvSpPr>
          <p:nvPr/>
        </p:nvSpPr>
        <p:spPr>
          <a:xfrm flipV="1">
            <a:off x="392723" y="5004943"/>
            <a:ext cx="5799071" cy="337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bg-BG" sz="17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CD68B5A3-9174-9D45-AF77-A1A2809E37DE}"/>
              </a:ext>
            </a:extLst>
          </p:cNvPr>
          <p:cNvSpPr txBox="1">
            <a:spLocks/>
          </p:cNvSpPr>
          <p:nvPr/>
        </p:nvSpPr>
        <p:spPr>
          <a:xfrm>
            <a:off x="392724" y="1271331"/>
            <a:ext cx="7250722" cy="5764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x-none" sz="2400" dirty="0">
              <a:solidFill>
                <a:srgbClr val="004494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2723" y="1271331"/>
            <a:ext cx="8163448" cy="30469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chemeClr val="accent3">
                    <a:lumMod val="50000"/>
                  </a:schemeClr>
                </a:solidFill>
              </a:rPr>
              <a:t>Програма за изграждане/доизграждане/реконструкция на водоснабдителни и канализационни системи и пречиствателни станции за отпадни води за агломерациите между </a:t>
            </a:r>
            <a:endParaRPr lang="ru-RU" sz="32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</a:rPr>
              <a:t>2 </a:t>
            </a:r>
            <a:r>
              <a:rPr lang="ru-RU" sz="3200" i="1" dirty="0">
                <a:solidFill>
                  <a:schemeClr val="accent3">
                    <a:lumMod val="50000"/>
                  </a:schemeClr>
                </a:solidFill>
              </a:rPr>
              <a:t>000 и 10 000 е.ж</a:t>
            </a:r>
            <a:r>
              <a:rPr lang="ru-RU" sz="2000" i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84785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3C46D1-218E-D84B-9205-4DA29BFE1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24" y="260689"/>
            <a:ext cx="7250722" cy="576469"/>
          </a:xfrm>
        </p:spPr>
        <p:txBody>
          <a:bodyPr anchor="t">
            <a:noAutofit/>
          </a:bodyPr>
          <a:lstStyle/>
          <a:p>
            <a:r>
              <a:rPr lang="bg-BG" sz="3200" b="1" dirty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Свързана България</a:t>
            </a:r>
            <a:endParaRPr lang="x-none" sz="3200" b="1" dirty="0">
              <a:solidFill>
                <a:srgbClr val="004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738BAAD4-198F-C544-89CF-016F40662757}"/>
              </a:ext>
            </a:extLst>
          </p:cNvPr>
          <p:cNvSpPr txBox="1">
            <a:spLocks/>
          </p:cNvSpPr>
          <p:nvPr/>
        </p:nvSpPr>
        <p:spPr>
          <a:xfrm>
            <a:off x="392723" y="2206487"/>
            <a:ext cx="7250722" cy="576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bg-BG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77CF256C-8438-5B41-A3EB-15F388370CC0}"/>
              </a:ext>
            </a:extLst>
          </p:cNvPr>
          <p:cNvSpPr txBox="1">
            <a:spLocks/>
          </p:cNvSpPr>
          <p:nvPr/>
        </p:nvSpPr>
        <p:spPr>
          <a:xfrm>
            <a:off x="392723" y="3020950"/>
            <a:ext cx="7250722" cy="686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bg-BG" sz="17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0FBC63D7-991B-2548-A0EE-EA2CC8C15618}"/>
              </a:ext>
            </a:extLst>
          </p:cNvPr>
          <p:cNvSpPr txBox="1">
            <a:spLocks/>
          </p:cNvSpPr>
          <p:nvPr/>
        </p:nvSpPr>
        <p:spPr>
          <a:xfrm>
            <a:off x="392723" y="3898181"/>
            <a:ext cx="7250722" cy="1106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bg-BG" sz="17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CD68B5A3-9174-9D45-AF77-A1A2809E37DE}"/>
              </a:ext>
            </a:extLst>
          </p:cNvPr>
          <p:cNvSpPr txBox="1">
            <a:spLocks/>
          </p:cNvSpPr>
          <p:nvPr/>
        </p:nvSpPr>
        <p:spPr>
          <a:xfrm>
            <a:off x="392724" y="1271331"/>
            <a:ext cx="7250722" cy="5764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x-none" sz="2400" dirty="0">
              <a:solidFill>
                <a:srgbClr val="00449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5896" y="1324581"/>
            <a:ext cx="744314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i="1" u="sng" dirty="0" err="1"/>
              <a:t>Времеви</a:t>
            </a:r>
            <a:r>
              <a:rPr lang="ru-RU" sz="2000" i="1" u="sng" dirty="0"/>
              <a:t> график за </a:t>
            </a:r>
            <a:r>
              <a:rPr lang="ru-RU" sz="2000" i="1" u="sng" dirty="0" err="1"/>
              <a:t>изпълнение</a:t>
            </a:r>
            <a:r>
              <a:rPr lang="ru-RU" sz="2000" i="1" u="sng" dirty="0"/>
              <a:t> на проекта</a:t>
            </a:r>
            <a:r>
              <a:rPr lang="ru-RU" sz="2000" i="1" dirty="0"/>
              <a:t> </a:t>
            </a:r>
            <a:r>
              <a:rPr lang="ru-RU" sz="2000" dirty="0"/>
              <a:t>– </a:t>
            </a:r>
            <a:r>
              <a:rPr lang="ru-RU" sz="2000" dirty="0" smtClean="0"/>
              <a:t>2021-2026 </a:t>
            </a:r>
            <a:r>
              <a:rPr lang="ru-RU" sz="2000" dirty="0"/>
              <a:t>г</a:t>
            </a:r>
            <a:r>
              <a:rPr lang="ru-RU" sz="2000" dirty="0" smtClean="0"/>
              <a:t>.</a:t>
            </a:r>
            <a:endParaRPr lang="ru-RU" sz="2000" dirty="0"/>
          </a:p>
          <a:p>
            <a:endParaRPr lang="en-US" sz="2000" u="sng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i="1" u="sng" dirty="0"/>
              <a:t>Индикативен финансов ресурс</a:t>
            </a:r>
            <a:r>
              <a:rPr lang="ru-RU" sz="2000" dirty="0"/>
              <a:t>  –  575 млн. лева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u="sng" dirty="0" smtClean="0"/>
              <a:t>Цели</a:t>
            </a:r>
            <a:r>
              <a:rPr lang="ru-RU" sz="2000" u="sng" dirty="0"/>
              <a:t>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 smtClean="0"/>
              <a:t>Осигуряване </a:t>
            </a:r>
            <a:r>
              <a:rPr lang="ru-RU" sz="2000" dirty="0"/>
              <a:t>на технически възможности за осъществяване на дистанционен контрол на качеството на заустваните отпадъчни води за установяване на  намаляването на замърсяването на подземните и повърхностните води за  защита на човешкото здраве, подобряване на качеството на живот, регионалното развитие и </a:t>
            </a:r>
            <a:r>
              <a:rPr lang="ru-RU" sz="2000" dirty="0" smtClean="0"/>
              <a:t>устойчивост</a:t>
            </a:r>
            <a:endParaRPr lang="ru-RU" sz="20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000" dirty="0"/>
              <a:t>С фокус агломерации от 5000 до 10 000 е.ж., а при наличие на остатъчен ресурс и за агломерации от 2 000 до 5 000 е.ж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 marL="285750" indent="-285750"/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1864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3C46D1-218E-D84B-9205-4DA29BFE1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24" y="260689"/>
            <a:ext cx="7250722" cy="576469"/>
          </a:xfrm>
        </p:spPr>
        <p:txBody>
          <a:bodyPr anchor="t">
            <a:noAutofit/>
          </a:bodyPr>
          <a:lstStyle/>
          <a:p>
            <a:r>
              <a:rPr lang="bg-BG" sz="3200" b="1" dirty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Свързана България</a:t>
            </a:r>
            <a:endParaRPr lang="x-none" sz="3200" b="1" dirty="0">
              <a:solidFill>
                <a:srgbClr val="004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738BAAD4-198F-C544-89CF-016F40662757}"/>
              </a:ext>
            </a:extLst>
          </p:cNvPr>
          <p:cNvSpPr txBox="1">
            <a:spLocks/>
          </p:cNvSpPr>
          <p:nvPr/>
        </p:nvSpPr>
        <p:spPr>
          <a:xfrm>
            <a:off x="392723" y="2206487"/>
            <a:ext cx="7250722" cy="576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bg-BG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77CF256C-8438-5B41-A3EB-15F388370CC0}"/>
              </a:ext>
            </a:extLst>
          </p:cNvPr>
          <p:cNvSpPr txBox="1">
            <a:spLocks/>
          </p:cNvSpPr>
          <p:nvPr/>
        </p:nvSpPr>
        <p:spPr>
          <a:xfrm>
            <a:off x="392723" y="3020950"/>
            <a:ext cx="7250722" cy="686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bg-BG" sz="17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0FBC63D7-991B-2548-A0EE-EA2CC8C15618}"/>
              </a:ext>
            </a:extLst>
          </p:cNvPr>
          <p:cNvSpPr txBox="1">
            <a:spLocks/>
          </p:cNvSpPr>
          <p:nvPr/>
        </p:nvSpPr>
        <p:spPr>
          <a:xfrm>
            <a:off x="392723" y="3898181"/>
            <a:ext cx="7250722" cy="1106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bg-BG" sz="17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CD68B5A3-9174-9D45-AF77-A1A2809E37DE}"/>
              </a:ext>
            </a:extLst>
          </p:cNvPr>
          <p:cNvSpPr txBox="1">
            <a:spLocks/>
          </p:cNvSpPr>
          <p:nvPr/>
        </p:nvSpPr>
        <p:spPr>
          <a:xfrm>
            <a:off x="392724" y="1271331"/>
            <a:ext cx="7250722" cy="5764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x-none" sz="2400" dirty="0">
              <a:solidFill>
                <a:srgbClr val="00449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8667" y="1124526"/>
            <a:ext cx="775374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u="sng" dirty="0"/>
              <a:t>Основни </a:t>
            </a:r>
            <a:r>
              <a:rPr lang="ru-RU" sz="2200" u="sng" dirty="0" err="1"/>
              <a:t>дейности</a:t>
            </a:r>
            <a:r>
              <a:rPr lang="ru-RU" sz="2200" u="sng" dirty="0" smtClean="0"/>
              <a:t>:</a:t>
            </a:r>
          </a:p>
          <a:p>
            <a:endParaRPr lang="ru-RU" sz="2200" u="sng" dirty="0"/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/>
              <a:t>Изграждане</a:t>
            </a:r>
            <a:r>
              <a:rPr lang="ru-RU" sz="2200" dirty="0"/>
              <a:t>, реконструкция, рехабилитация, модернизация на канализационни мрежи и пречиствателни станции за отпадъчни води (ПСОВ) за агломерации между 2000 и 10 000 е.ж</a:t>
            </a:r>
            <a:r>
              <a:rPr lang="ru-RU" sz="2200" dirty="0" smtClean="0"/>
              <a:t>.</a:t>
            </a:r>
            <a:endParaRPr lang="ru-RU" sz="2200" dirty="0"/>
          </a:p>
          <a:p>
            <a:pPr marL="457200" indent="-457200" algn="just">
              <a:buFont typeface="+mj-lt"/>
              <a:buAutoNum type="arabicPeriod"/>
            </a:pPr>
            <a:r>
              <a:rPr lang="ru-RU" sz="2200" dirty="0" smtClean="0"/>
              <a:t>Изграждане</a:t>
            </a:r>
            <a:r>
              <a:rPr lang="ru-RU" sz="2200" dirty="0"/>
              <a:t>, реконструкция, рехабилитация, модернизация на водоснабдителни мрежи, пречиствателни станции за питейни води, изграждане на малки нови и резервни водоизточници за питейни води – за населени места в агломерации между 2000 и 10 000 е.ж</a:t>
            </a:r>
            <a:r>
              <a:rPr lang="ru-RU" sz="2200" dirty="0" smtClean="0"/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4090612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3C46D1-218E-D84B-9205-4DA29BFE1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23" y="260689"/>
            <a:ext cx="7250722" cy="576469"/>
          </a:xfrm>
        </p:spPr>
        <p:txBody>
          <a:bodyPr anchor="t">
            <a:noAutofit/>
          </a:bodyPr>
          <a:lstStyle/>
          <a:p>
            <a:r>
              <a:rPr lang="bg-BG" sz="3200" b="1" dirty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Свързана България</a:t>
            </a:r>
            <a:endParaRPr lang="x-none" sz="3200" b="1" dirty="0">
              <a:solidFill>
                <a:srgbClr val="004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738BAAD4-198F-C544-89CF-016F40662757}"/>
              </a:ext>
            </a:extLst>
          </p:cNvPr>
          <p:cNvSpPr txBox="1">
            <a:spLocks/>
          </p:cNvSpPr>
          <p:nvPr/>
        </p:nvSpPr>
        <p:spPr>
          <a:xfrm>
            <a:off x="392723" y="2206487"/>
            <a:ext cx="7250722" cy="576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bg-BG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77CF256C-8438-5B41-A3EB-15F388370CC0}"/>
              </a:ext>
            </a:extLst>
          </p:cNvPr>
          <p:cNvSpPr txBox="1">
            <a:spLocks/>
          </p:cNvSpPr>
          <p:nvPr/>
        </p:nvSpPr>
        <p:spPr>
          <a:xfrm>
            <a:off x="392723" y="3020950"/>
            <a:ext cx="7250722" cy="686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bg-BG" sz="17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0FBC63D7-991B-2548-A0EE-EA2CC8C15618}"/>
              </a:ext>
            </a:extLst>
          </p:cNvPr>
          <p:cNvSpPr txBox="1">
            <a:spLocks/>
          </p:cNvSpPr>
          <p:nvPr/>
        </p:nvSpPr>
        <p:spPr>
          <a:xfrm>
            <a:off x="392723" y="3898181"/>
            <a:ext cx="7250722" cy="1106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bg-BG" sz="17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CD68B5A3-9174-9D45-AF77-A1A2809E37DE}"/>
              </a:ext>
            </a:extLst>
          </p:cNvPr>
          <p:cNvSpPr txBox="1">
            <a:spLocks/>
          </p:cNvSpPr>
          <p:nvPr/>
        </p:nvSpPr>
        <p:spPr>
          <a:xfrm>
            <a:off x="392724" y="1271331"/>
            <a:ext cx="7250722" cy="5764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x-none" sz="2400" dirty="0">
              <a:solidFill>
                <a:srgbClr val="00449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675" y="1733546"/>
            <a:ext cx="8172597" cy="25545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sz="20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4000" i="1" dirty="0" err="1" smtClean="0">
                <a:solidFill>
                  <a:schemeClr val="accent3">
                    <a:lumMod val="50000"/>
                  </a:schemeClr>
                </a:solidFill>
              </a:rPr>
              <a:t>Цифровизация</a:t>
            </a:r>
            <a:r>
              <a:rPr lang="ru-RU" sz="40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i="1" dirty="0">
                <a:solidFill>
                  <a:schemeClr val="accent3">
                    <a:lumMod val="50000"/>
                  </a:schemeClr>
                </a:solidFill>
              </a:rPr>
              <a:t>за комплексно управление, контрол и ефективно използване на </a:t>
            </a:r>
            <a:r>
              <a:rPr lang="ru-RU" sz="4000" i="1" dirty="0" smtClean="0">
                <a:solidFill>
                  <a:schemeClr val="accent3">
                    <a:lumMod val="50000"/>
                  </a:schemeClr>
                </a:solidFill>
              </a:rPr>
              <a:t>водите</a:t>
            </a:r>
          </a:p>
          <a:p>
            <a:endParaRPr lang="ru-RU" sz="2000" i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8938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3C46D1-218E-D84B-9205-4DA29BFE1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24" y="260689"/>
            <a:ext cx="7250722" cy="576469"/>
          </a:xfrm>
        </p:spPr>
        <p:txBody>
          <a:bodyPr anchor="t">
            <a:noAutofit/>
          </a:bodyPr>
          <a:lstStyle/>
          <a:p>
            <a:r>
              <a:rPr lang="bg-BG" sz="3200" b="1" dirty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Свързана България</a:t>
            </a:r>
            <a:endParaRPr lang="x-none" sz="3200" b="1" dirty="0">
              <a:solidFill>
                <a:srgbClr val="004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738BAAD4-198F-C544-89CF-016F40662757}"/>
              </a:ext>
            </a:extLst>
          </p:cNvPr>
          <p:cNvSpPr txBox="1">
            <a:spLocks/>
          </p:cNvSpPr>
          <p:nvPr/>
        </p:nvSpPr>
        <p:spPr>
          <a:xfrm>
            <a:off x="392723" y="2206487"/>
            <a:ext cx="7250722" cy="576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bg-BG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77CF256C-8438-5B41-A3EB-15F388370CC0}"/>
              </a:ext>
            </a:extLst>
          </p:cNvPr>
          <p:cNvSpPr txBox="1">
            <a:spLocks/>
          </p:cNvSpPr>
          <p:nvPr/>
        </p:nvSpPr>
        <p:spPr>
          <a:xfrm>
            <a:off x="392723" y="3020950"/>
            <a:ext cx="7250722" cy="686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bg-BG" sz="17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0FBC63D7-991B-2548-A0EE-EA2CC8C15618}"/>
              </a:ext>
            </a:extLst>
          </p:cNvPr>
          <p:cNvSpPr txBox="1">
            <a:spLocks/>
          </p:cNvSpPr>
          <p:nvPr/>
        </p:nvSpPr>
        <p:spPr>
          <a:xfrm>
            <a:off x="392723" y="3898181"/>
            <a:ext cx="7250722" cy="1106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bg-BG" sz="17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CD68B5A3-9174-9D45-AF77-A1A2809E37DE}"/>
              </a:ext>
            </a:extLst>
          </p:cNvPr>
          <p:cNvSpPr txBox="1">
            <a:spLocks/>
          </p:cNvSpPr>
          <p:nvPr/>
        </p:nvSpPr>
        <p:spPr>
          <a:xfrm>
            <a:off x="392724" y="1271331"/>
            <a:ext cx="7250722" cy="5764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x-none" sz="2400" dirty="0">
              <a:solidFill>
                <a:srgbClr val="00449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74" y="1660582"/>
            <a:ext cx="781158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i="1" u="sng" dirty="0" err="1"/>
              <a:t>Времеви</a:t>
            </a:r>
            <a:r>
              <a:rPr lang="ru-RU" sz="2000" i="1" u="sng" dirty="0"/>
              <a:t> график за </a:t>
            </a:r>
            <a:r>
              <a:rPr lang="ru-RU" sz="2000" i="1" u="sng" dirty="0" err="1"/>
              <a:t>изпълнение</a:t>
            </a:r>
            <a:r>
              <a:rPr lang="ru-RU" sz="2000" i="1" u="sng" dirty="0"/>
              <a:t> на проекта</a:t>
            </a:r>
            <a:r>
              <a:rPr lang="ru-RU" sz="2000" dirty="0"/>
              <a:t> – </a:t>
            </a:r>
            <a:r>
              <a:rPr lang="bg-BG" sz="2000" dirty="0" smtClean="0"/>
              <a:t>2021-2024 </a:t>
            </a:r>
            <a:r>
              <a:rPr lang="bg-BG" sz="2000" dirty="0"/>
              <a:t>г</a:t>
            </a:r>
            <a:r>
              <a:rPr lang="bg-BG" sz="2000" dirty="0" smtClean="0"/>
              <a:t>.</a:t>
            </a:r>
            <a:endParaRPr lang="ru-RU" sz="2000" dirty="0"/>
          </a:p>
          <a:p>
            <a:endParaRPr lang="ru-RU" sz="2000" u="sng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i="1" u="sng" dirty="0"/>
              <a:t>Индикативен финансов ресурс</a:t>
            </a:r>
            <a:r>
              <a:rPr lang="ru-RU" sz="2000" dirty="0"/>
              <a:t>  – 158.6 млн. лева </a:t>
            </a:r>
            <a:endParaRPr lang="ru-RU" sz="2000" dirty="0" smtClean="0"/>
          </a:p>
          <a:p>
            <a:endParaRPr lang="ru-RU" sz="2000" u="sng" dirty="0"/>
          </a:p>
          <a:p>
            <a:r>
              <a:rPr lang="ru-RU" sz="2000" u="sng" dirty="0" smtClean="0"/>
              <a:t>Цели</a:t>
            </a:r>
            <a:r>
              <a:rPr lang="ru-RU" sz="2000" u="sng" dirty="0"/>
              <a:t>: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err="1"/>
              <a:t>Установяване</a:t>
            </a:r>
            <a:r>
              <a:rPr lang="ru-RU" sz="1600" dirty="0"/>
              <a:t> на </a:t>
            </a:r>
            <a:r>
              <a:rPr lang="ru-RU" sz="1600" dirty="0" err="1"/>
              <a:t>контрол</a:t>
            </a:r>
            <a:r>
              <a:rPr lang="ru-RU" sz="1600" dirty="0"/>
              <a:t> на </a:t>
            </a:r>
            <a:r>
              <a:rPr lang="ru-RU" sz="1600" dirty="0" err="1"/>
              <a:t>използваните</a:t>
            </a:r>
            <a:r>
              <a:rPr lang="ru-RU" sz="1600" dirty="0"/>
              <a:t> количества на водите на </a:t>
            </a:r>
            <a:r>
              <a:rPr lang="ru-RU" sz="1600" dirty="0" err="1"/>
              <a:t>национално</a:t>
            </a:r>
            <a:r>
              <a:rPr lang="ru-RU" sz="1600" dirty="0"/>
              <a:t> </a:t>
            </a:r>
            <a:r>
              <a:rPr lang="ru-RU" sz="1600" dirty="0" err="1"/>
              <a:t>ниво</a:t>
            </a:r>
            <a:r>
              <a:rPr lang="ru-RU" sz="1600" dirty="0"/>
              <a:t>,  </a:t>
            </a:r>
            <a:r>
              <a:rPr lang="ru-RU" sz="1600" dirty="0" err="1"/>
              <a:t>подобряване</a:t>
            </a:r>
            <a:r>
              <a:rPr lang="ru-RU" sz="1600" dirty="0"/>
              <a:t> на </a:t>
            </a:r>
            <a:r>
              <a:rPr lang="ru-RU" sz="1600" dirty="0" err="1"/>
              <a:t>управлението</a:t>
            </a:r>
            <a:r>
              <a:rPr lang="ru-RU" sz="1600" dirty="0"/>
              <a:t> на водите в количествен аспект и </a:t>
            </a:r>
            <a:r>
              <a:rPr lang="ru-RU" sz="1600" dirty="0" err="1"/>
              <a:t>ефективното</a:t>
            </a:r>
            <a:r>
              <a:rPr lang="ru-RU" sz="1600" dirty="0"/>
              <a:t> им </a:t>
            </a:r>
            <a:r>
              <a:rPr lang="ru-RU" sz="1600" dirty="0" err="1"/>
              <a:t>използване</a:t>
            </a:r>
            <a:r>
              <a:rPr lang="ru-RU" sz="1600" dirty="0"/>
              <a:t>, вкл. </a:t>
            </a:r>
            <a:r>
              <a:rPr lang="ru-RU" sz="1600" dirty="0" err="1"/>
              <a:t>установяване</a:t>
            </a:r>
            <a:r>
              <a:rPr lang="ru-RU" sz="1600" dirty="0"/>
              <a:t> на </a:t>
            </a:r>
            <a:r>
              <a:rPr lang="ru-RU" sz="1600" dirty="0" err="1"/>
              <a:t>контрол</a:t>
            </a:r>
            <a:r>
              <a:rPr lang="ru-RU" sz="1600" dirty="0"/>
              <a:t> за </a:t>
            </a:r>
            <a:r>
              <a:rPr lang="ru-RU" sz="1600" dirty="0" err="1"/>
              <a:t>осигуряване</a:t>
            </a:r>
            <a:r>
              <a:rPr lang="ru-RU" sz="1600" dirty="0"/>
              <a:t> на </a:t>
            </a:r>
            <a:r>
              <a:rPr lang="ru-RU" sz="1600" dirty="0" err="1"/>
              <a:t>минимално</a:t>
            </a:r>
            <a:r>
              <a:rPr lang="ru-RU" sz="1600" dirty="0"/>
              <a:t> допустим отток в </a:t>
            </a:r>
            <a:r>
              <a:rPr lang="ru-RU" sz="1600" dirty="0" err="1"/>
              <a:t>реките</a:t>
            </a:r>
            <a:r>
              <a:rPr lang="ru-RU" sz="1600" dirty="0"/>
              <a:t>, чрез </a:t>
            </a:r>
            <a:r>
              <a:rPr lang="ru-RU" sz="1600" dirty="0" err="1"/>
              <a:t>цифровизация</a:t>
            </a:r>
            <a:r>
              <a:rPr lang="ru-RU" sz="1600" dirty="0"/>
              <a:t> за комплексно управление на </a:t>
            </a:r>
            <a:r>
              <a:rPr lang="ru-RU" sz="1600" dirty="0" err="1"/>
              <a:t>използването</a:t>
            </a:r>
            <a:r>
              <a:rPr lang="ru-RU" sz="1600" dirty="0"/>
              <a:t> на </a:t>
            </a:r>
            <a:r>
              <a:rPr lang="ru-RU" sz="1600" dirty="0" err="1"/>
              <a:t>водните</a:t>
            </a:r>
            <a:r>
              <a:rPr lang="ru-RU" sz="1600" dirty="0"/>
              <a:t> </a:t>
            </a:r>
            <a:r>
              <a:rPr lang="ru-RU" sz="1600" dirty="0" err="1" smtClean="0"/>
              <a:t>ресурси</a:t>
            </a:r>
            <a:r>
              <a:rPr lang="ru-RU" sz="1600" dirty="0" smtClean="0"/>
              <a:t>.</a:t>
            </a:r>
            <a:endParaRPr lang="ru-RU" sz="16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600" dirty="0" err="1"/>
              <a:t>Подобряване</a:t>
            </a:r>
            <a:r>
              <a:rPr lang="ru-RU" sz="1600" dirty="0"/>
              <a:t> </a:t>
            </a:r>
            <a:r>
              <a:rPr lang="ru-RU" sz="1600" dirty="0" err="1"/>
              <a:t>ефективното</a:t>
            </a:r>
            <a:r>
              <a:rPr lang="ru-RU" sz="1600" dirty="0"/>
              <a:t> </a:t>
            </a:r>
            <a:r>
              <a:rPr lang="ru-RU" sz="1600" dirty="0" err="1"/>
              <a:t>използване</a:t>
            </a:r>
            <a:r>
              <a:rPr lang="ru-RU" sz="1600" dirty="0"/>
              <a:t> на водите от </a:t>
            </a:r>
            <a:r>
              <a:rPr lang="ru-RU" sz="1600" dirty="0" err="1"/>
              <a:t>населението</a:t>
            </a:r>
            <a:r>
              <a:rPr lang="ru-RU" sz="1600" dirty="0"/>
              <a:t> </a:t>
            </a:r>
            <a:r>
              <a:rPr lang="ru-RU" sz="1600" dirty="0" err="1"/>
              <a:t>индустрията</a:t>
            </a:r>
            <a:r>
              <a:rPr lang="ru-RU" sz="1600" dirty="0"/>
              <a:t> и </a:t>
            </a:r>
            <a:r>
              <a:rPr lang="ru-RU" sz="1600" dirty="0" err="1"/>
              <a:t>селското</a:t>
            </a:r>
            <a:r>
              <a:rPr lang="ru-RU" sz="1600" dirty="0"/>
              <a:t> </a:t>
            </a:r>
            <a:r>
              <a:rPr lang="ru-RU" sz="1600" dirty="0" err="1"/>
              <a:t>стопанство</a:t>
            </a:r>
            <a:r>
              <a:rPr lang="ru-RU" sz="1600" dirty="0"/>
              <a:t>, чрез </a:t>
            </a:r>
            <a:r>
              <a:rPr lang="ru-RU" sz="1600" dirty="0" err="1"/>
              <a:t>засилване</a:t>
            </a:r>
            <a:r>
              <a:rPr lang="ru-RU" sz="1600" dirty="0"/>
              <a:t> </a:t>
            </a:r>
            <a:r>
              <a:rPr lang="ru-RU" sz="1600" dirty="0" err="1"/>
              <a:t>контрола</a:t>
            </a:r>
            <a:r>
              <a:rPr lang="ru-RU" sz="1600" dirty="0"/>
              <a:t> за </a:t>
            </a:r>
            <a:r>
              <a:rPr lang="ru-RU" sz="1600" dirty="0" err="1"/>
              <a:t>използване</a:t>
            </a:r>
            <a:r>
              <a:rPr lang="ru-RU" sz="1600" dirty="0"/>
              <a:t> на водите, </a:t>
            </a:r>
            <a:r>
              <a:rPr lang="ru-RU" sz="1600" dirty="0" err="1"/>
              <a:t>информиране</a:t>
            </a:r>
            <a:r>
              <a:rPr lang="ru-RU" sz="1600" dirty="0"/>
              <a:t> на </a:t>
            </a:r>
            <a:r>
              <a:rPr lang="ru-RU" sz="1600" dirty="0" err="1"/>
              <a:t>обществеността</a:t>
            </a:r>
            <a:r>
              <a:rPr lang="ru-RU" sz="1600" dirty="0"/>
              <a:t> за </a:t>
            </a:r>
            <a:r>
              <a:rPr lang="ru-RU" sz="1600" dirty="0" err="1"/>
              <a:t>резултатите</a:t>
            </a:r>
            <a:r>
              <a:rPr lang="ru-RU" sz="1600" dirty="0"/>
              <a:t> и </a:t>
            </a:r>
            <a:r>
              <a:rPr lang="ru-RU" sz="1600" dirty="0" err="1"/>
              <a:t>насърчаване</a:t>
            </a:r>
            <a:r>
              <a:rPr lang="ru-RU" sz="1600" dirty="0"/>
              <a:t> </a:t>
            </a:r>
            <a:r>
              <a:rPr lang="ru-RU" sz="1600" dirty="0" err="1"/>
              <a:t>пестенето</a:t>
            </a:r>
            <a:r>
              <a:rPr lang="ru-RU" sz="1600" dirty="0"/>
              <a:t> на вода и </a:t>
            </a:r>
            <a:r>
              <a:rPr lang="ru-RU" sz="1600" dirty="0" err="1"/>
              <a:t>повторното</a:t>
            </a:r>
            <a:r>
              <a:rPr lang="ru-RU" sz="1600" dirty="0"/>
              <a:t> й </a:t>
            </a:r>
            <a:r>
              <a:rPr lang="ru-RU" sz="1600" dirty="0" err="1"/>
              <a:t>използване</a:t>
            </a:r>
            <a:r>
              <a:rPr lang="ru-RU" sz="1600" dirty="0"/>
              <a:t> и </a:t>
            </a:r>
            <a:r>
              <a:rPr lang="ru-RU" sz="1600" dirty="0" err="1"/>
              <a:t>прилагане</a:t>
            </a:r>
            <a:r>
              <a:rPr lang="ru-RU" sz="1600" dirty="0"/>
              <a:t> на </a:t>
            </a:r>
            <a:r>
              <a:rPr lang="ru-RU" sz="1600" dirty="0" err="1"/>
              <a:t>интелигентни</a:t>
            </a:r>
            <a:r>
              <a:rPr lang="ru-RU" sz="1600" dirty="0"/>
              <a:t> технологии за </a:t>
            </a:r>
            <a:r>
              <a:rPr lang="ru-RU" sz="1600" dirty="0" err="1"/>
              <a:t>повишаване</a:t>
            </a:r>
            <a:r>
              <a:rPr lang="ru-RU" sz="1600" dirty="0"/>
              <a:t> на </a:t>
            </a:r>
            <a:r>
              <a:rPr lang="ru-RU" sz="1600" dirty="0" err="1"/>
              <a:t>ефективността</a:t>
            </a:r>
            <a:r>
              <a:rPr lang="ru-RU" sz="1600" dirty="0"/>
              <a:t> при </a:t>
            </a:r>
            <a:r>
              <a:rPr lang="ru-RU" sz="1600" dirty="0" err="1"/>
              <a:t>използване</a:t>
            </a:r>
            <a:r>
              <a:rPr lang="ru-RU" sz="1600" dirty="0"/>
              <a:t> и управление на </a:t>
            </a:r>
            <a:r>
              <a:rPr lang="ru-RU" sz="1600" dirty="0" err="1"/>
              <a:t>водните</a:t>
            </a:r>
            <a:r>
              <a:rPr lang="ru-RU" sz="1600" dirty="0"/>
              <a:t> </a:t>
            </a:r>
            <a:r>
              <a:rPr lang="ru-RU" sz="1600" dirty="0" err="1" smtClean="0"/>
              <a:t>ресурси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6" name="Rectangle 5"/>
          <p:cNvSpPr/>
          <p:nvPr/>
        </p:nvSpPr>
        <p:spPr>
          <a:xfrm>
            <a:off x="278674" y="837158"/>
            <a:ext cx="78115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u="sng" dirty="0" err="1" smtClean="0"/>
              <a:t>Цифровизация</a:t>
            </a:r>
            <a:r>
              <a:rPr lang="ru-RU" sz="2000" i="1" u="sng" dirty="0" smtClean="0"/>
              <a:t> </a:t>
            </a:r>
            <a:r>
              <a:rPr lang="ru-RU" sz="2000" i="1" u="sng" dirty="0"/>
              <a:t>за комплексно управление, контрол и ефективно използване на </a:t>
            </a:r>
            <a:r>
              <a:rPr lang="ru-RU" sz="2000" i="1" u="sng" dirty="0" smtClean="0"/>
              <a:t>водите</a:t>
            </a:r>
            <a:endParaRPr lang="ru-RU" sz="2000" i="1" u="sng" dirty="0"/>
          </a:p>
        </p:txBody>
      </p:sp>
    </p:spTree>
    <p:extLst>
      <p:ext uri="{BB962C8B-B14F-4D97-AF65-F5344CB8AC3E}">
        <p14:creationId xmlns:p14="http://schemas.microsoft.com/office/powerpoint/2010/main" val="32690112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3C46D1-218E-D84B-9205-4DA29BFE1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24" y="260689"/>
            <a:ext cx="7250722" cy="576469"/>
          </a:xfrm>
        </p:spPr>
        <p:txBody>
          <a:bodyPr anchor="t">
            <a:noAutofit/>
          </a:bodyPr>
          <a:lstStyle/>
          <a:p>
            <a:r>
              <a:rPr lang="bg-BG" sz="3200" b="1" dirty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Свързана България</a:t>
            </a:r>
            <a:endParaRPr lang="x-none" sz="3200" b="1" dirty="0">
              <a:solidFill>
                <a:srgbClr val="004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738BAAD4-198F-C544-89CF-016F40662757}"/>
              </a:ext>
            </a:extLst>
          </p:cNvPr>
          <p:cNvSpPr txBox="1">
            <a:spLocks/>
          </p:cNvSpPr>
          <p:nvPr/>
        </p:nvSpPr>
        <p:spPr>
          <a:xfrm>
            <a:off x="392723" y="2206487"/>
            <a:ext cx="7250722" cy="576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bg-BG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77CF256C-8438-5B41-A3EB-15F388370CC0}"/>
              </a:ext>
            </a:extLst>
          </p:cNvPr>
          <p:cNvSpPr txBox="1">
            <a:spLocks/>
          </p:cNvSpPr>
          <p:nvPr/>
        </p:nvSpPr>
        <p:spPr>
          <a:xfrm>
            <a:off x="392723" y="3020950"/>
            <a:ext cx="7250722" cy="686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bg-BG" sz="17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0FBC63D7-991B-2548-A0EE-EA2CC8C15618}"/>
              </a:ext>
            </a:extLst>
          </p:cNvPr>
          <p:cNvSpPr txBox="1">
            <a:spLocks/>
          </p:cNvSpPr>
          <p:nvPr/>
        </p:nvSpPr>
        <p:spPr>
          <a:xfrm>
            <a:off x="392723" y="3898181"/>
            <a:ext cx="7250722" cy="1106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bg-BG" sz="17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CD68B5A3-9174-9D45-AF77-A1A2809E37DE}"/>
              </a:ext>
            </a:extLst>
          </p:cNvPr>
          <p:cNvSpPr txBox="1">
            <a:spLocks/>
          </p:cNvSpPr>
          <p:nvPr/>
        </p:nvSpPr>
        <p:spPr>
          <a:xfrm>
            <a:off x="392724" y="1271331"/>
            <a:ext cx="7250722" cy="5764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x-none" sz="2400" dirty="0">
              <a:solidFill>
                <a:srgbClr val="00449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73" y="1465597"/>
            <a:ext cx="78899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/>
              <a:t>Основни дейности</a:t>
            </a:r>
            <a:r>
              <a:rPr lang="ru-RU" sz="2000" u="sng" dirty="0" smtClean="0"/>
              <a:t>:</a:t>
            </a:r>
            <a:endParaRPr lang="ru-RU" sz="2000" dirty="0"/>
          </a:p>
          <a:p>
            <a:pPr algn="just"/>
            <a:r>
              <a:rPr lang="ru-RU" sz="2000" dirty="0" smtClean="0"/>
              <a:t>Изграждане </a:t>
            </a:r>
            <a:r>
              <a:rPr lang="ru-RU" sz="2000" dirty="0"/>
              <a:t>на </a:t>
            </a:r>
            <a:r>
              <a:rPr lang="ru-RU" sz="2000" dirty="0" smtClean="0"/>
              <a:t>интегрирана </a:t>
            </a:r>
            <a:r>
              <a:rPr lang="ru-RU" sz="2000" dirty="0"/>
              <a:t>система за управление на водите в количествен аспект, вкл. осигуряване на минимално допустим отток в реките и внедряване, като се осигури връзка и/или интегриране с изградената </a:t>
            </a:r>
            <a:r>
              <a:rPr lang="bg-BG" sz="2000" i="1" dirty="0" smtClean="0"/>
              <a:t>Геоинформационна система за управление на водите и докладване (ГИСУВД</a:t>
            </a:r>
            <a:r>
              <a:rPr lang="bg-BG" sz="2000" dirty="0" smtClean="0"/>
              <a:t>)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dirty="0" smtClean="0"/>
              <a:t>другите </a:t>
            </a:r>
            <a:r>
              <a:rPr lang="ru-RU" sz="2000" dirty="0"/>
              <a:t>изградени и разработвани </a:t>
            </a:r>
            <a:r>
              <a:rPr lang="ru-RU" sz="2000" dirty="0" smtClean="0"/>
              <a:t>информационни системи, по </a:t>
            </a:r>
            <a:r>
              <a:rPr lang="ru-RU" sz="2000" dirty="0"/>
              <a:t>отношение на ВиК системи и съоръжения, вкл. повърхностни и подземни води и резервни водоизточници, системи и съоръжения за напояване , системи и съоръжения за производство на електроенергия, системи и съоръжения за измерване на валежи и отток, в това число и мобилни съоръжения и др.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78673" y="757711"/>
            <a:ext cx="7811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u="sng" dirty="0" smtClean="0"/>
              <a:t>Проект: Цифровизация </a:t>
            </a:r>
            <a:r>
              <a:rPr lang="ru-RU" sz="2000" i="1" u="sng" dirty="0"/>
              <a:t>за комплексно управление, контрол и ефективно използване на </a:t>
            </a:r>
            <a:r>
              <a:rPr lang="ru-RU" sz="2000" i="1" u="sng" dirty="0" smtClean="0"/>
              <a:t>водите</a:t>
            </a:r>
            <a:endParaRPr lang="ru-RU" sz="2000" i="1" u="sng" dirty="0"/>
          </a:p>
        </p:txBody>
      </p:sp>
    </p:spTree>
    <p:extLst>
      <p:ext uri="{BB962C8B-B14F-4D97-AF65-F5344CB8AC3E}">
        <p14:creationId xmlns:p14="http://schemas.microsoft.com/office/powerpoint/2010/main" val="32690112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3C46D1-218E-D84B-9205-4DA29BFE1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24" y="472461"/>
            <a:ext cx="7250722" cy="576469"/>
          </a:xfrm>
        </p:spPr>
        <p:txBody>
          <a:bodyPr anchor="t">
            <a:noAutofit/>
          </a:bodyPr>
          <a:lstStyle/>
          <a:p>
            <a:r>
              <a:rPr lang="bg-BG" sz="3200" b="1" dirty="0" smtClean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на проектите по ПВУ </a:t>
            </a:r>
            <a:endParaRPr lang="x-none" sz="3200" b="1" dirty="0">
              <a:solidFill>
                <a:srgbClr val="004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738BAAD4-198F-C544-89CF-016F40662757}"/>
              </a:ext>
            </a:extLst>
          </p:cNvPr>
          <p:cNvSpPr txBox="1">
            <a:spLocks/>
          </p:cNvSpPr>
          <p:nvPr/>
        </p:nvSpPr>
        <p:spPr>
          <a:xfrm>
            <a:off x="392723" y="2206487"/>
            <a:ext cx="7250722" cy="576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bg-BG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77CF256C-8438-5B41-A3EB-15F388370CC0}"/>
              </a:ext>
            </a:extLst>
          </p:cNvPr>
          <p:cNvSpPr txBox="1">
            <a:spLocks/>
          </p:cNvSpPr>
          <p:nvPr/>
        </p:nvSpPr>
        <p:spPr>
          <a:xfrm>
            <a:off x="392723" y="3020950"/>
            <a:ext cx="7250722" cy="686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bg-BG" sz="17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0FBC63D7-991B-2548-A0EE-EA2CC8C15618}"/>
              </a:ext>
            </a:extLst>
          </p:cNvPr>
          <p:cNvSpPr txBox="1">
            <a:spLocks/>
          </p:cNvSpPr>
          <p:nvPr/>
        </p:nvSpPr>
        <p:spPr>
          <a:xfrm>
            <a:off x="392723" y="3898181"/>
            <a:ext cx="7250722" cy="1106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bg-BG" sz="17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CD68B5A3-9174-9D45-AF77-A1A2809E37DE}"/>
              </a:ext>
            </a:extLst>
          </p:cNvPr>
          <p:cNvSpPr txBox="1">
            <a:spLocks/>
          </p:cNvSpPr>
          <p:nvPr/>
        </p:nvSpPr>
        <p:spPr>
          <a:xfrm>
            <a:off x="392724" y="1271331"/>
            <a:ext cx="7250722" cy="5764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x-none" sz="2400" dirty="0">
              <a:solidFill>
                <a:srgbClr val="00449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73" y="1374360"/>
            <a:ext cx="78899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u="sng" dirty="0" smtClean="0"/>
              <a:t>Ключови елементи:</a:t>
            </a:r>
          </a:p>
          <a:p>
            <a:endParaRPr lang="bg-BG" sz="2000" b="1" u="sng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g-BG" sz="2000" dirty="0"/>
              <a:t>Допринася ли за справедлив и приобщаващ преход към конкурентоспособна, ресурсно ефективна и </a:t>
            </a:r>
            <a:r>
              <a:rPr lang="bg-BG" sz="2000" dirty="0" err="1"/>
              <a:t>нисковъглеродна</a:t>
            </a:r>
            <a:r>
              <a:rPr lang="bg-BG" sz="2000" dirty="0"/>
              <a:t> </a:t>
            </a:r>
            <a:r>
              <a:rPr lang="bg-BG" sz="2000" dirty="0" smtClean="0"/>
              <a:t>икономика? </a:t>
            </a:r>
            <a:r>
              <a:rPr lang="bg-BG" sz="2000" dirty="0"/>
              <a:t> </a:t>
            </a:r>
            <a:endParaRPr lang="bg-BG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g-BG" sz="2000" dirty="0" smtClean="0"/>
              <a:t>Съответствие с принципа </a:t>
            </a:r>
            <a:r>
              <a:rPr lang="bg-BG" sz="2000" dirty="0"/>
              <a:t>„не причинявай вреда“, заложен в </a:t>
            </a:r>
            <a:r>
              <a:rPr lang="bg-BG" sz="2000" dirty="0" smtClean="0"/>
              <a:t>ЕЗС?</a:t>
            </a:r>
            <a:endParaRPr lang="bg-BG" sz="2000" dirty="0"/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bg-BG" sz="2000" dirty="0" smtClean="0"/>
              <a:t>Допринася </a:t>
            </a:r>
            <a:r>
              <a:rPr lang="bg-BG" sz="2000" dirty="0"/>
              <a:t>ли за подобряване на енергийната ефективност, повишаване на ефективността на ресурсите и насърчаване на кръговата </a:t>
            </a:r>
            <a:r>
              <a:rPr lang="bg-BG" sz="2000" dirty="0" smtClean="0"/>
              <a:t>икономика? </a:t>
            </a:r>
            <a:endParaRPr lang="bg-BG" sz="2000" dirty="0"/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bg-BG" sz="2000" dirty="0" smtClean="0"/>
              <a:t>Допринася </a:t>
            </a:r>
            <a:r>
              <a:rPr lang="bg-BG" sz="2000" dirty="0"/>
              <a:t>ли за адаптирането към изменението на климата, превенцията на риска и устойчивостта при бедствия?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bg-BG" sz="2000" dirty="0" smtClean="0"/>
              <a:t>Допринася </a:t>
            </a:r>
            <a:r>
              <a:rPr lang="bg-BG" sz="2000" dirty="0"/>
              <a:t>ли за опазване и възстановяване на екосистемите и биологичното разнообразие?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bg-BG" sz="2000" dirty="0"/>
          </a:p>
          <a:p>
            <a:endParaRPr lang="ru-RU" sz="2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78673" y="757711"/>
            <a:ext cx="78115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i="1" u="sng" dirty="0"/>
          </a:p>
        </p:txBody>
      </p:sp>
    </p:spTree>
    <p:extLst>
      <p:ext uri="{BB962C8B-B14F-4D97-AF65-F5344CB8AC3E}">
        <p14:creationId xmlns:p14="http://schemas.microsoft.com/office/powerpoint/2010/main" val="11008192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3C46D1-218E-D84B-9205-4DA29BFE1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24" y="260689"/>
            <a:ext cx="7250722" cy="576469"/>
          </a:xfrm>
        </p:spPr>
        <p:txBody>
          <a:bodyPr anchor="t">
            <a:noAutofit/>
          </a:bodyPr>
          <a:lstStyle/>
          <a:p>
            <a:r>
              <a:rPr lang="bg-BG" sz="3200" dirty="0">
                <a:solidFill>
                  <a:srgbClr val="004494"/>
                </a:solidFill>
              </a:rPr>
              <a:t>Предстоящи стъпки</a:t>
            </a:r>
            <a:endParaRPr lang="x-none" sz="3200" b="1" dirty="0">
              <a:solidFill>
                <a:srgbClr val="004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738BAAD4-198F-C544-89CF-016F40662757}"/>
              </a:ext>
            </a:extLst>
          </p:cNvPr>
          <p:cNvSpPr txBox="1">
            <a:spLocks/>
          </p:cNvSpPr>
          <p:nvPr/>
        </p:nvSpPr>
        <p:spPr>
          <a:xfrm>
            <a:off x="392723" y="2206487"/>
            <a:ext cx="7250722" cy="576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bg-BG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77CF256C-8438-5B41-A3EB-15F388370CC0}"/>
              </a:ext>
            </a:extLst>
          </p:cNvPr>
          <p:cNvSpPr txBox="1">
            <a:spLocks/>
          </p:cNvSpPr>
          <p:nvPr/>
        </p:nvSpPr>
        <p:spPr>
          <a:xfrm>
            <a:off x="392723" y="3020950"/>
            <a:ext cx="7250722" cy="686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bg-BG" sz="17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0FBC63D7-991B-2548-A0EE-EA2CC8C15618}"/>
              </a:ext>
            </a:extLst>
          </p:cNvPr>
          <p:cNvSpPr txBox="1">
            <a:spLocks/>
          </p:cNvSpPr>
          <p:nvPr/>
        </p:nvSpPr>
        <p:spPr>
          <a:xfrm>
            <a:off x="392723" y="3898181"/>
            <a:ext cx="7250722" cy="1106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bg-BG" sz="17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CD68B5A3-9174-9D45-AF77-A1A2809E37DE}"/>
              </a:ext>
            </a:extLst>
          </p:cNvPr>
          <p:cNvSpPr txBox="1">
            <a:spLocks/>
          </p:cNvSpPr>
          <p:nvPr/>
        </p:nvSpPr>
        <p:spPr>
          <a:xfrm>
            <a:off x="392724" y="1271331"/>
            <a:ext cx="7250722" cy="5764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x-none" sz="2400" dirty="0">
              <a:solidFill>
                <a:srgbClr val="004494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BAFCBDD5-4B92-EB41-8292-E17058E72C93}"/>
              </a:ext>
            </a:extLst>
          </p:cNvPr>
          <p:cNvSpPr txBox="1">
            <a:spLocks/>
          </p:cNvSpPr>
          <p:nvPr/>
        </p:nvSpPr>
        <p:spPr>
          <a:xfrm>
            <a:off x="170655" y="1195844"/>
            <a:ext cx="3433842" cy="1425488"/>
          </a:xfrm>
          <a:prstGeom prst="rect">
            <a:avLst/>
          </a:prstGeom>
          <a:solidFill>
            <a:srgbClr val="FFCB26"/>
          </a:solidFill>
        </p:spPr>
        <p:txBody>
          <a:bodyPr vert="horz" lIns="180000" tIns="180000" rIns="180000" bIns="18000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Обществени консултации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88F63B71-6C64-154D-A963-11A8EFEF4578}"/>
              </a:ext>
            </a:extLst>
          </p:cNvPr>
          <p:cNvSpPr txBox="1">
            <a:spLocks/>
          </p:cNvSpPr>
          <p:nvPr/>
        </p:nvSpPr>
        <p:spPr>
          <a:xfrm>
            <a:off x="3907050" y="1195845"/>
            <a:ext cx="3433842" cy="1425487"/>
          </a:xfrm>
          <a:prstGeom prst="rect">
            <a:avLst/>
          </a:prstGeom>
          <a:solidFill>
            <a:srgbClr val="FFCB26"/>
          </a:solidFill>
        </p:spPr>
        <p:txBody>
          <a:bodyPr vert="horz" lIns="180000" tIns="180000" rIns="180000" bIns="18000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Предварителни консултации със службите на ЕК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80E7C63A-5955-224D-9E04-450BB80714EA}"/>
              </a:ext>
            </a:extLst>
          </p:cNvPr>
          <p:cNvSpPr txBox="1">
            <a:spLocks/>
          </p:cNvSpPr>
          <p:nvPr/>
        </p:nvSpPr>
        <p:spPr>
          <a:xfrm>
            <a:off x="170655" y="3364123"/>
            <a:ext cx="3433842" cy="1425488"/>
          </a:xfrm>
          <a:prstGeom prst="rect">
            <a:avLst/>
          </a:prstGeom>
          <a:solidFill>
            <a:srgbClr val="FFCB26"/>
          </a:solidFill>
        </p:spPr>
        <p:txBody>
          <a:bodyPr vert="horz" lIns="180000" tIns="180000" rIns="180000" bIns="18000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Изпращане на първоначален проект</a:t>
            </a: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bg-BG" sz="1800" b="1" dirty="0">
                <a:latin typeface="Arial" panose="020B0604020202020204" pitchFamily="34" charset="0"/>
                <a:cs typeface="Arial" panose="020B0604020202020204" pitchFamily="34" charset="0"/>
              </a:rPr>
              <a:t>декември 2020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3C73480F-EE2E-0D49-892B-A889B5307119}"/>
              </a:ext>
            </a:extLst>
          </p:cNvPr>
          <p:cNvSpPr txBox="1">
            <a:spLocks/>
          </p:cNvSpPr>
          <p:nvPr/>
        </p:nvSpPr>
        <p:spPr>
          <a:xfrm>
            <a:off x="3907050" y="3364124"/>
            <a:ext cx="3433842" cy="1425487"/>
          </a:xfrm>
          <a:prstGeom prst="rect">
            <a:avLst/>
          </a:prstGeom>
          <a:solidFill>
            <a:srgbClr val="FFCB26"/>
          </a:solidFill>
        </p:spPr>
        <p:txBody>
          <a:bodyPr vert="horz" lIns="180000" tIns="180000" rIns="180000" bIns="18000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bg-BG" sz="2000" dirty="0">
                <a:latin typeface="Arial" panose="020B0604020202020204" pitchFamily="34" charset="0"/>
                <a:cs typeface="Arial" panose="020B0604020202020204" pitchFamily="34" charset="0"/>
              </a:rPr>
              <a:t>Краен срок за </a:t>
            </a:r>
            <a:r>
              <a:rPr lang="bg-BG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одобрение</a:t>
            </a:r>
            <a:endParaRPr lang="bg-BG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bg-BG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 2 месеца </a:t>
            </a:r>
            <a:endParaRPr lang="bg-BG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0865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3C46D1-218E-D84B-9205-4DA29BFE1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24" y="260689"/>
            <a:ext cx="7250722" cy="576469"/>
          </a:xfrm>
        </p:spPr>
        <p:txBody>
          <a:bodyPr anchor="t">
            <a:noAutofit/>
          </a:bodyPr>
          <a:lstStyle/>
          <a:p>
            <a:r>
              <a:rPr lang="bg-BG" sz="3200" dirty="0" smtClean="0">
                <a:solidFill>
                  <a:srgbClr val="004494"/>
                </a:solidFill>
              </a:rPr>
              <a:t/>
            </a:r>
            <a:br>
              <a:rPr lang="bg-BG" sz="3200" dirty="0" smtClean="0">
                <a:solidFill>
                  <a:srgbClr val="004494"/>
                </a:solidFill>
              </a:rPr>
            </a:br>
            <a:r>
              <a:rPr lang="bg-BG" sz="3200" dirty="0">
                <a:solidFill>
                  <a:srgbClr val="004494"/>
                </a:solidFill>
              </a:rPr>
              <a:t/>
            </a:r>
            <a:br>
              <a:rPr lang="bg-BG" sz="3200" dirty="0">
                <a:solidFill>
                  <a:srgbClr val="004494"/>
                </a:solidFill>
              </a:rPr>
            </a:br>
            <a:r>
              <a:rPr lang="bg-BG" sz="3200" dirty="0" smtClean="0">
                <a:solidFill>
                  <a:srgbClr val="004494"/>
                </a:solidFill>
              </a:rPr>
              <a:t/>
            </a:r>
            <a:br>
              <a:rPr lang="bg-BG" sz="3200" dirty="0" smtClean="0">
                <a:solidFill>
                  <a:srgbClr val="004494"/>
                </a:solidFill>
              </a:rPr>
            </a:br>
            <a:r>
              <a:rPr lang="bg-BG" sz="3200" dirty="0">
                <a:solidFill>
                  <a:srgbClr val="004494"/>
                </a:solidFill>
              </a:rPr>
              <a:t/>
            </a:r>
            <a:br>
              <a:rPr lang="bg-BG" sz="3200" dirty="0">
                <a:solidFill>
                  <a:srgbClr val="004494"/>
                </a:solidFill>
              </a:rPr>
            </a:br>
            <a:r>
              <a:rPr lang="bg-BG" sz="3200" dirty="0" smtClean="0">
                <a:solidFill>
                  <a:srgbClr val="004494"/>
                </a:solidFill>
              </a:rPr>
              <a:t/>
            </a:r>
            <a:br>
              <a:rPr lang="bg-BG" sz="3200" dirty="0" smtClean="0">
                <a:solidFill>
                  <a:srgbClr val="004494"/>
                </a:solidFill>
              </a:rPr>
            </a:br>
            <a:r>
              <a:rPr lang="bg-BG" sz="3200" dirty="0" smtClean="0">
                <a:solidFill>
                  <a:srgbClr val="004494"/>
                </a:solidFill>
              </a:rPr>
              <a:t>Благодаря за вниманието!</a:t>
            </a:r>
            <a:endParaRPr lang="x-none" sz="3200" b="1" dirty="0">
              <a:solidFill>
                <a:srgbClr val="004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738BAAD4-198F-C544-89CF-016F40662757}"/>
              </a:ext>
            </a:extLst>
          </p:cNvPr>
          <p:cNvSpPr txBox="1">
            <a:spLocks/>
          </p:cNvSpPr>
          <p:nvPr/>
        </p:nvSpPr>
        <p:spPr>
          <a:xfrm>
            <a:off x="392723" y="2206487"/>
            <a:ext cx="7250722" cy="576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bg-BG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77CF256C-8438-5B41-A3EB-15F388370CC0}"/>
              </a:ext>
            </a:extLst>
          </p:cNvPr>
          <p:cNvSpPr txBox="1">
            <a:spLocks/>
          </p:cNvSpPr>
          <p:nvPr/>
        </p:nvSpPr>
        <p:spPr>
          <a:xfrm>
            <a:off x="392723" y="3020950"/>
            <a:ext cx="7250722" cy="686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bg-BG" sz="17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0FBC63D7-991B-2548-A0EE-EA2CC8C15618}"/>
              </a:ext>
            </a:extLst>
          </p:cNvPr>
          <p:cNvSpPr txBox="1">
            <a:spLocks/>
          </p:cNvSpPr>
          <p:nvPr/>
        </p:nvSpPr>
        <p:spPr>
          <a:xfrm>
            <a:off x="392723" y="3898181"/>
            <a:ext cx="7250722" cy="1106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bg-BG" sz="17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CD68B5A3-9174-9D45-AF77-A1A2809E37DE}"/>
              </a:ext>
            </a:extLst>
          </p:cNvPr>
          <p:cNvSpPr txBox="1">
            <a:spLocks/>
          </p:cNvSpPr>
          <p:nvPr/>
        </p:nvSpPr>
        <p:spPr>
          <a:xfrm>
            <a:off x="392724" y="1271331"/>
            <a:ext cx="7250722" cy="5764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x-none" sz="2400" dirty="0">
              <a:solidFill>
                <a:srgbClr val="004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7033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30" y="95794"/>
            <a:ext cx="7857539" cy="551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45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3C46D1-218E-D84B-9205-4DA29BFE1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24" y="502702"/>
            <a:ext cx="7250722" cy="1178563"/>
          </a:xfrm>
        </p:spPr>
        <p:txBody>
          <a:bodyPr anchor="t">
            <a:noAutofit/>
          </a:bodyPr>
          <a:lstStyle/>
          <a:p>
            <a:r>
              <a:rPr lang="bg-BG" sz="3200" b="1" dirty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Обхват и структура на Плана </a:t>
            </a:r>
            <a:br>
              <a:rPr lang="bg-BG" sz="3200" b="1" dirty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3200" b="1" dirty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възстановяване и устойчивост</a:t>
            </a:r>
            <a:endParaRPr lang="x-none" sz="3200" b="1" dirty="0">
              <a:solidFill>
                <a:srgbClr val="004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D8F2701E-239E-B843-ADF3-8885BDFC6CCA}"/>
              </a:ext>
            </a:extLst>
          </p:cNvPr>
          <p:cNvSpPr txBox="1">
            <a:spLocks/>
          </p:cNvSpPr>
          <p:nvPr/>
        </p:nvSpPr>
        <p:spPr>
          <a:xfrm>
            <a:off x="392723" y="2251990"/>
            <a:ext cx="3433842" cy="1425488"/>
          </a:xfrm>
          <a:prstGeom prst="rect">
            <a:avLst/>
          </a:prstGeom>
          <a:solidFill>
            <a:srgbClr val="FFCB26"/>
          </a:solidFill>
        </p:spPr>
        <p:txBody>
          <a:bodyPr vert="horz" lIns="180000" tIns="180000" rIns="180000" bIns="18000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Иновативна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България</a:t>
            </a: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endParaRPr lang="bg-BG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2D27F723-8821-FF42-9951-8EF8FF1AA12B}"/>
              </a:ext>
            </a:extLst>
          </p:cNvPr>
          <p:cNvSpPr txBox="1">
            <a:spLocks/>
          </p:cNvSpPr>
          <p:nvPr/>
        </p:nvSpPr>
        <p:spPr>
          <a:xfrm>
            <a:off x="4018084" y="2251991"/>
            <a:ext cx="3433842" cy="1425487"/>
          </a:xfrm>
          <a:prstGeom prst="rect">
            <a:avLst/>
          </a:prstGeom>
          <a:solidFill>
            <a:srgbClr val="FFCB26"/>
          </a:solidFill>
        </p:spPr>
        <p:txBody>
          <a:bodyPr vert="horz" lIns="180000" tIns="180000" rIns="180000" bIns="18000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Зелена</a:t>
            </a:r>
            <a:b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България</a:t>
            </a: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bg-BG" sz="2000" b="1" dirty="0">
                <a:latin typeface="Arial" panose="020B0604020202020204" pitchFamily="34" charset="0"/>
                <a:cs typeface="Arial" panose="020B0604020202020204" pitchFamily="34" charset="0"/>
              </a:rPr>
              <a:t>37%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8ABD3DEB-1CE8-4D4B-8433-9932D68AE846}"/>
              </a:ext>
            </a:extLst>
          </p:cNvPr>
          <p:cNvSpPr txBox="1">
            <a:spLocks/>
          </p:cNvSpPr>
          <p:nvPr/>
        </p:nvSpPr>
        <p:spPr>
          <a:xfrm>
            <a:off x="392723" y="3885323"/>
            <a:ext cx="3433842" cy="1425488"/>
          </a:xfrm>
          <a:prstGeom prst="rect">
            <a:avLst/>
          </a:prstGeom>
          <a:solidFill>
            <a:srgbClr val="FFCB26"/>
          </a:solidFill>
        </p:spPr>
        <p:txBody>
          <a:bodyPr vert="horz" lIns="180000" tIns="180000" rIns="180000" bIns="18000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Свързана</a:t>
            </a:r>
            <a:b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България</a:t>
            </a: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bg-BG" sz="2000" b="1" dirty="0">
                <a:latin typeface="Arial" panose="020B0604020202020204" pitchFamily="34" charset="0"/>
                <a:cs typeface="Arial" panose="020B0604020202020204" pitchFamily="34" charset="0"/>
              </a:rPr>
              <a:t>22%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3F55B3B-F1B0-9742-98AF-D6B95C97E771}"/>
              </a:ext>
            </a:extLst>
          </p:cNvPr>
          <p:cNvSpPr txBox="1">
            <a:spLocks/>
          </p:cNvSpPr>
          <p:nvPr/>
        </p:nvSpPr>
        <p:spPr>
          <a:xfrm>
            <a:off x="4018084" y="3885323"/>
            <a:ext cx="3433842" cy="1425487"/>
          </a:xfrm>
          <a:prstGeom prst="rect">
            <a:avLst/>
          </a:prstGeom>
          <a:solidFill>
            <a:srgbClr val="FFCB26"/>
          </a:solidFill>
        </p:spPr>
        <p:txBody>
          <a:bodyPr vert="horz" lIns="180000" tIns="180000" rIns="180000" bIns="18000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Справедлива България</a:t>
            </a: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bg-BG" sz="2000" b="1" dirty="0">
                <a:latin typeface="Arial" panose="020B0604020202020204" pitchFamily="34" charset="0"/>
                <a:cs typeface="Arial" panose="020B0604020202020204" pitchFamily="34" charset="0"/>
              </a:rPr>
              <a:t>21%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7E28B6D0-00B9-4942-988F-647AFF0675D2}"/>
              </a:ext>
            </a:extLst>
          </p:cNvPr>
          <p:cNvSpPr txBox="1">
            <a:spLocks/>
          </p:cNvSpPr>
          <p:nvPr/>
        </p:nvSpPr>
        <p:spPr>
          <a:xfrm>
            <a:off x="392724" y="1475854"/>
            <a:ext cx="7684476" cy="410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g-BG" sz="1800" dirty="0">
                <a:latin typeface="Arial" panose="020B0604020202020204" pitchFamily="34" charset="0"/>
                <a:cs typeface="Arial" panose="020B0604020202020204" pitchFamily="34" charset="0"/>
              </a:rPr>
              <a:t>ПВУ стъпва на </a:t>
            </a:r>
            <a:r>
              <a:rPr lang="bg-BG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Национална програма за развитие БЪЛГАРИЯ </a:t>
            </a:r>
            <a:r>
              <a:rPr lang="bg-BG" sz="1800" dirty="0">
                <a:latin typeface="Arial" panose="020B0604020202020204" pitchFamily="34" charset="0"/>
                <a:cs typeface="Arial" panose="020B0604020202020204" pitchFamily="34" charset="0"/>
              </a:rPr>
              <a:t>2030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724" y="1728771"/>
            <a:ext cx="7059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/>
              <a:t>Четири стълба:</a:t>
            </a:r>
            <a:endParaRPr lang="bg-BG" sz="2800" b="1" dirty="0"/>
          </a:p>
        </p:txBody>
      </p:sp>
    </p:spTree>
    <p:extLst>
      <p:ext uri="{BB962C8B-B14F-4D97-AF65-F5344CB8AC3E}">
        <p14:creationId xmlns:p14="http://schemas.microsoft.com/office/powerpoint/2010/main" val="33404882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149D9D-1331-FC47-8FEA-A2338778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369546"/>
            <a:ext cx="5698435" cy="596348"/>
          </a:xfrm>
        </p:spPr>
        <p:txBody>
          <a:bodyPr>
            <a:normAutofit/>
          </a:bodyPr>
          <a:lstStyle/>
          <a:p>
            <a:pPr algn="r"/>
            <a:r>
              <a:rPr lang="bg-BG" sz="3600" dirty="0" smtClean="0">
                <a:solidFill>
                  <a:schemeClr val="bg1"/>
                </a:solidFill>
              </a:rPr>
              <a:t>Иновативна </a:t>
            </a:r>
            <a:r>
              <a:rPr lang="bg-BG" sz="3600" dirty="0">
                <a:solidFill>
                  <a:schemeClr val="bg1"/>
                </a:solidFill>
              </a:rPr>
              <a:t>България</a:t>
            </a:r>
            <a:endParaRPr lang="x-none" sz="36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C6DECDC-0AD8-4549-AA3C-FAE51182C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06408" y="6000821"/>
            <a:ext cx="3588027" cy="429798"/>
          </a:xfrm>
        </p:spPr>
        <p:txBody>
          <a:bodyPr/>
          <a:lstStyle/>
          <a:p>
            <a:pPr algn="r"/>
            <a:r>
              <a:rPr lang="bg-BG" dirty="0" smtClean="0">
                <a:solidFill>
                  <a:schemeClr val="bg1"/>
                </a:solidFill>
              </a:rPr>
              <a:t>2 431.9 </a:t>
            </a:r>
            <a:r>
              <a:rPr lang="bg-BG" dirty="0">
                <a:solidFill>
                  <a:schemeClr val="bg1"/>
                </a:solidFill>
              </a:rPr>
              <a:t>млн. </a:t>
            </a:r>
            <a:r>
              <a:rPr lang="bg-BG" dirty="0" smtClean="0">
                <a:solidFill>
                  <a:schemeClr val="bg1"/>
                </a:solidFill>
              </a:rPr>
              <a:t>лв.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E15E7EC-3ADB-6D49-A84D-3A88DF89BDF1}"/>
              </a:ext>
            </a:extLst>
          </p:cNvPr>
          <p:cNvSpPr txBox="1">
            <a:spLocks/>
          </p:cNvSpPr>
          <p:nvPr/>
        </p:nvSpPr>
        <p:spPr>
          <a:xfrm>
            <a:off x="8935278" y="3429000"/>
            <a:ext cx="2859157" cy="16249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8800" b="0" dirty="0">
                <a:solidFill>
                  <a:schemeClr val="bg1"/>
                </a:solidFill>
              </a:rPr>
              <a:t>20%</a:t>
            </a:r>
            <a:endParaRPr lang="x-none" sz="8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8996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3C46D1-218E-D84B-9205-4DA29BFE1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24" y="417443"/>
            <a:ext cx="7250722" cy="576469"/>
          </a:xfrm>
        </p:spPr>
        <p:txBody>
          <a:bodyPr anchor="t">
            <a:noAutofit/>
          </a:bodyPr>
          <a:lstStyle/>
          <a:p>
            <a:r>
              <a:rPr lang="bg-BG" sz="3200" b="1" dirty="0" smtClean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Иновативна </a:t>
            </a:r>
            <a:r>
              <a:rPr lang="bg-BG" sz="3200" b="1" dirty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България</a:t>
            </a:r>
            <a:endParaRPr lang="x-none" sz="3200" b="1" dirty="0">
              <a:solidFill>
                <a:srgbClr val="004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53DB6C87-4473-F443-9348-4F6EE123022A}"/>
              </a:ext>
            </a:extLst>
          </p:cNvPr>
          <p:cNvSpPr txBox="1">
            <a:spLocks/>
          </p:cNvSpPr>
          <p:nvPr/>
        </p:nvSpPr>
        <p:spPr>
          <a:xfrm>
            <a:off x="4311580" y="4647605"/>
            <a:ext cx="3433842" cy="8649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80000" tIns="180000" rIns="180000" bIns="180000" rtlCol="0" anchor="b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Образование и умения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D5B3437A-95DB-2D43-AE4B-809B8928264F}"/>
              </a:ext>
            </a:extLst>
          </p:cNvPr>
          <p:cNvSpPr txBox="1">
            <a:spLocks/>
          </p:cNvSpPr>
          <p:nvPr/>
        </p:nvSpPr>
        <p:spPr>
          <a:xfrm>
            <a:off x="4311580" y="3683726"/>
            <a:ext cx="3433842" cy="7445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80000" tIns="180000" rIns="180000" bIns="180000" rtlCol="0" anchor="b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Научни изследвания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и иновации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9E5DF527-546B-A246-9B04-E60A5EDE8379}"/>
              </a:ext>
            </a:extLst>
          </p:cNvPr>
          <p:cNvSpPr txBox="1">
            <a:spLocks/>
          </p:cNvSpPr>
          <p:nvPr/>
        </p:nvSpPr>
        <p:spPr>
          <a:xfrm>
            <a:off x="392723" y="2146851"/>
            <a:ext cx="3433842" cy="1425488"/>
          </a:xfrm>
          <a:prstGeom prst="rect">
            <a:avLst/>
          </a:prstGeom>
          <a:solidFill>
            <a:srgbClr val="FFCB26"/>
          </a:solidFill>
        </p:spPr>
        <p:txBody>
          <a:bodyPr vert="horz" lIns="180000" tIns="180000" rIns="180000" bIns="18000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Интелигентна индустрия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F614C9A7-97F8-C446-869C-BF1C6F4FC79A}"/>
              </a:ext>
            </a:extLst>
          </p:cNvPr>
          <p:cNvSpPr txBox="1">
            <a:spLocks/>
          </p:cNvSpPr>
          <p:nvPr/>
        </p:nvSpPr>
        <p:spPr>
          <a:xfrm>
            <a:off x="392724" y="993912"/>
            <a:ext cx="7250722" cy="5764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bg-BG" sz="2400" dirty="0" smtClean="0"/>
              <a:t>2 431.9 </a:t>
            </a:r>
            <a:r>
              <a:rPr lang="bg-BG" sz="2400" dirty="0"/>
              <a:t>млн. </a:t>
            </a:r>
            <a:r>
              <a:rPr lang="bg-BG" sz="2400" dirty="0" smtClean="0"/>
              <a:t>лв.</a:t>
            </a:r>
            <a:endParaRPr lang="x-none" sz="2400" dirty="0">
              <a:solidFill>
                <a:srgbClr val="00449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724" y="1570382"/>
            <a:ext cx="5744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Области на политика/компоненти: </a:t>
            </a:r>
            <a:endParaRPr lang="bg-BG" sz="2800" b="1" dirty="0"/>
          </a:p>
        </p:txBody>
      </p:sp>
    </p:spTree>
    <p:extLst>
      <p:ext uri="{BB962C8B-B14F-4D97-AF65-F5344CB8AC3E}">
        <p14:creationId xmlns:p14="http://schemas.microsoft.com/office/powerpoint/2010/main" val="15353068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3C46D1-218E-D84B-9205-4DA29BFE1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24" y="312940"/>
            <a:ext cx="7250722" cy="576469"/>
          </a:xfrm>
        </p:spPr>
        <p:txBody>
          <a:bodyPr anchor="t">
            <a:noAutofit/>
          </a:bodyPr>
          <a:lstStyle/>
          <a:p>
            <a:r>
              <a:rPr lang="bg-BG" sz="3200" dirty="0">
                <a:solidFill>
                  <a:srgbClr val="004494"/>
                </a:solidFill>
              </a:rPr>
              <a:t>И</a:t>
            </a:r>
            <a:r>
              <a:rPr lang="bg-BG" sz="3200" b="1" dirty="0" smtClean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новативна </a:t>
            </a:r>
            <a:r>
              <a:rPr lang="bg-BG" sz="3200" b="1" dirty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България</a:t>
            </a:r>
            <a:endParaRPr lang="x-none" sz="3200" b="1" dirty="0">
              <a:solidFill>
                <a:srgbClr val="004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738BAAD4-198F-C544-89CF-016F40662757}"/>
              </a:ext>
            </a:extLst>
          </p:cNvPr>
          <p:cNvSpPr txBox="1">
            <a:spLocks/>
          </p:cNvSpPr>
          <p:nvPr/>
        </p:nvSpPr>
        <p:spPr>
          <a:xfrm>
            <a:off x="392723" y="2206488"/>
            <a:ext cx="7250722" cy="565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bg-BG" sz="17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77CF256C-8438-5B41-A3EB-15F388370CC0}"/>
              </a:ext>
            </a:extLst>
          </p:cNvPr>
          <p:cNvSpPr txBox="1">
            <a:spLocks/>
          </p:cNvSpPr>
          <p:nvPr/>
        </p:nvSpPr>
        <p:spPr>
          <a:xfrm>
            <a:off x="392723" y="2684881"/>
            <a:ext cx="7250722" cy="358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bg-BG" sz="17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0FBC63D7-991B-2548-A0EE-EA2CC8C15618}"/>
              </a:ext>
            </a:extLst>
          </p:cNvPr>
          <p:cNvSpPr txBox="1">
            <a:spLocks/>
          </p:cNvSpPr>
          <p:nvPr/>
        </p:nvSpPr>
        <p:spPr>
          <a:xfrm>
            <a:off x="392723" y="3152458"/>
            <a:ext cx="7250722" cy="358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bg-BG" sz="17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27CE1D05-5DB9-0642-B26B-72681DE98FD7}"/>
              </a:ext>
            </a:extLst>
          </p:cNvPr>
          <p:cNvSpPr txBox="1">
            <a:spLocks/>
          </p:cNvSpPr>
          <p:nvPr/>
        </p:nvSpPr>
        <p:spPr>
          <a:xfrm>
            <a:off x="392724" y="3680272"/>
            <a:ext cx="7250722" cy="576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bg-BG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CD3132FD-AABE-B949-BCF3-AA27321AA1C8}"/>
              </a:ext>
            </a:extLst>
          </p:cNvPr>
          <p:cNvSpPr txBox="1">
            <a:spLocks/>
          </p:cNvSpPr>
          <p:nvPr/>
        </p:nvSpPr>
        <p:spPr>
          <a:xfrm>
            <a:off x="392723" y="4392834"/>
            <a:ext cx="7250722" cy="576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bg-BG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CA93B15F-C123-A345-8D10-19A4A0DE8F70}"/>
              </a:ext>
            </a:extLst>
          </p:cNvPr>
          <p:cNvSpPr txBox="1">
            <a:spLocks/>
          </p:cNvSpPr>
          <p:nvPr/>
        </p:nvSpPr>
        <p:spPr>
          <a:xfrm flipV="1">
            <a:off x="392724" y="1935541"/>
            <a:ext cx="7250722" cy="13777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x-none" sz="2400" dirty="0">
              <a:solidFill>
                <a:srgbClr val="004494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0668" y="1205064"/>
            <a:ext cx="7680960" cy="421653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sz="2000" i="1" u="sng" dirty="0" smtClean="0"/>
          </a:p>
          <a:p>
            <a:endParaRPr lang="ru-RU" sz="2000" i="1" u="sng" dirty="0"/>
          </a:p>
          <a:p>
            <a:endParaRPr lang="ru-RU" sz="2000" i="1" u="sng" dirty="0" smtClean="0"/>
          </a:p>
          <a:p>
            <a:endParaRPr lang="ru-RU" sz="2000" i="1" u="sng" dirty="0"/>
          </a:p>
          <a:p>
            <a:r>
              <a:rPr lang="ru-RU" sz="3600" i="1" u="sng" dirty="0" err="1" smtClean="0"/>
              <a:t>Програма</a:t>
            </a:r>
            <a:r>
              <a:rPr lang="ru-RU" sz="3600" dirty="0" smtClean="0"/>
              <a:t> </a:t>
            </a:r>
            <a:r>
              <a:rPr lang="ru-RU" sz="3600" dirty="0"/>
              <a:t>за </a:t>
            </a:r>
            <a:r>
              <a:rPr lang="ru-RU" sz="3600" dirty="0" err="1"/>
              <a:t>подпомагане</a:t>
            </a:r>
            <a:r>
              <a:rPr lang="ru-RU" sz="3600" dirty="0"/>
              <a:t> </a:t>
            </a:r>
            <a:r>
              <a:rPr lang="ru-RU" sz="3600" dirty="0" err="1"/>
              <a:t>процеса</a:t>
            </a:r>
            <a:r>
              <a:rPr lang="ru-RU" sz="3600" dirty="0"/>
              <a:t> на </a:t>
            </a:r>
            <a:r>
              <a:rPr lang="ru-RU" sz="3600" dirty="0" err="1"/>
              <a:t>преход</a:t>
            </a:r>
            <a:r>
              <a:rPr lang="ru-RU" sz="3600" dirty="0"/>
              <a:t> </a:t>
            </a:r>
            <a:r>
              <a:rPr lang="ru-RU" sz="3600" dirty="0" err="1"/>
              <a:t>към</a:t>
            </a:r>
            <a:r>
              <a:rPr lang="ru-RU" sz="3600" dirty="0"/>
              <a:t> </a:t>
            </a:r>
            <a:r>
              <a:rPr lang="ru-RU" sz="3600" dirty="0" err="1"/>
              <a:t>кръгова</a:t>
            </a:r>
            <a:r>
              <a:rPr lang="ru-RU" sz="3600" dirty="0"/>
              <a:t> </a:t>
            </a:r>
            <a:r>
              <a:rPr lang="ru-RU" sz="3600" dirty="0" err="1"/>
              <a:t>икономика</a:t>
            </a:r>
            <a:r>
              <a:rPr lang="ru-RU" sz="3600" dirty="0"/>
              <a:t> в </a:t>
            </a:r>
            <a:r>
              <a:rPr lang="ru-RU" sz="3600" dirty="0" err="1" smtClean="0"/>
              <a:t>предприятията</a:t>
            </a:r>
            <a:endParaRPr lang="ru-RU" sz="3600" dirty="0" smtClean="0"/>
          </a:p>
          <a:p>
            <a:endParaRPr lang="ru-RU" sz="2000" i="1" u="sng" dirty="0"/>
          </a:p>
          <a:p>
            <a:endParaRPr lang="ru-RU" sz="2000" i="1" u="sng" dirty="0" smtClean="0"/>
          </a:p>
          <a:p>
            <a:endParaRPr lang="ru-RU" sz="2000" i="1" u="sng" dirty="0"/>
          </a:p>
          <a:p>
            <a:endParaRPr lang="ru-RU" sz="2000" i="1" u="sng" dirty="0" smtClean="0"/>
          </a:p>
        </p:txBody>
      </p:sp>
      <p:sp>
        <p:nvSpPr>
          <p:cNvPr id="5" name="Oval 4"/>
          <p:cNvSpPr/>
          <p:nvPr/>
        </p:nvSpPr>
        <p:spPr>
          <a:xfrm>
            <a:off x="9104812" y="312940"/>
            <a:ext cx="45719" cy="7664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99389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3C46D1-218E-D84B-9205-4DA29BFE1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24" y="312940"/>
            <a:ext cx="7250722" cy="576469"/>
          </a:xfrm>
        </p:spPr>
        <p:txBody>
          <a:bodyPr anchor="t">
            <a:noAutofit/>
          </a:bodyPr>
          <a:lstStyle/>
          <a:p>
            <a:r>
              <a:rPr lang="bg-BG" sz="3200" dirty="0">
                <a:solidFill>
                  <a:srgbClr val="004494"/>
                </a:solidFill>
              </a:rPr>
              <a:t>И</a:t>
            </a:r>
            <a:r>
              <a:rPr lang="bg-BG" sz="3200" b="1" dirty="0" smtClean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новативна </a:t>
            </a:r>
            <a:r>
              <a:rPr lang="bg-BG" sz="3200" b="1" dirty="0">
                <a:solidFill>
                  <a:srgbClr val="004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България</a:t>
            </a:r>
            <a:endParaRPr lang="x-none" sz="3200" b="1" dirty="0">
              <a:solidFill>
                <a:srgbClr val="004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738BAAD4-198F-C544-89CF-016F40662757}"/>
              </a:ext>
            </a:extLst>
          </p:cNvPr>
          <p:cNvSpPr txBox="1">
            <a:spLocks/>
          </p:cNvSpPr>
          <p:nvPr/>
        </p:nvSpPr>
        <p:spPr>
          <a:xfrm>
            <a:off x="392723" y="2206488"/>
            <a:ext cx="7250722" cy="565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bg-BG" sz="17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77CF256C-8438-5B41-A3EB-15F388370CC0}"/>
              </a:ext>
            </a:extLst>
          </p:cNvPr>
          <p:cNvSpPr txBox="1">
            <a:spLocks/>
          </p:cNvSpPr>
          <p:nvPr/>
        </p:nvSpPr>
        <p:spPr>
          <a:xfrm>
            <a:off x="392723" y="2684881"/>
            <a:ext cx="7250722" cy="358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bg-BG" sz="17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0FBC63D7-991B-2548-A0EE-EA2CC8C15618}"/>
              </a:ext>
            </a:extLst>
          </p:cNvPr>
          <p:cNvSpPr txBox="1">
            <a:spLocks/>
          </p:cNvSpPr>
          <p:nvPr/>
        </p:nvSpPr>
        <p:spPr>
          <a:xfrm>
            <a:off x="392723" y="3152458"/>
            <a:ext cx="7250722" cy="358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bg-BG" sz="17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27CE1D05-5DB9-0642-B26B-72681DE98FD7}"/>
              </a:ext>
            </a:extLst>
          </p:cNvPr>
          <p:cNvSpPr txBox="1">
            <a:spLocks/>
          </p:cNvSpPr>
          <p:nvPr/>
        </p:nvSpPr>
        <p:spPr>
          <a:xfrm>
            <a:off x="392724" y="3680272"/>
            <a:ext cx="7250722" cy="576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bg-BG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CD3132FD-AABE-B949-BCF3-AA27321AA1C8}"/>
              </a:ext>
            </a:extLst>
          </p:cNvPr>
          <p:cNvSpPr txBox="1">
            <a:spLocks/>
          </p:cNvSpPr>
          <p:nvPr/>
        </p:nvSpPr>
        <p:spPr>
          <a:xfrm>
            <a:off x="392723" y="4392834"/>
            <a:ext cx="7250722" cy="576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endParaRPr lang="bg-BG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CA93B15F-C123-A345-8D10-19A4A0DE8F70}"/>
              </a:ext>
            </a:extLst>
          </p:cNvPr>
          <p:cNvSpPr txBox="1">
            <a:spLocks/>
          </p:cNvSpPr>
          <p:nvPr/>
        </p:nvSpPr>
        <p:spPr>
          <a:xfrm flipV="1">
            <a:off x="392724" y="1935541"/>
            <a:ext cx="7250722" cy="13777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x-none" sz="2400" dirty="0">
              <a:solidFill>
                <a:srgbClr val="004494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0668" y="1995887"/>
            <a:ext cx="7680960" cy="14465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i="1" u="sng" dirty="0" err="1"/>
              <a:t>Времеви</a:t>
            </a:r>
            <a:r>
              <a:rPr lang="ru-RU" sz="2200" i="1" u="sng" dirty="0"/>
              <a:t> график за </a:t>
            </a:r>
            <a:r>
              <a:rPr lang="ru-RU" sz="2200" i="1" u="sng" dirty="0" err="1"/>
              <a:t>изпълнение</a:t>
            </a:r>
            <a:r>
              <a:rPr lang="ru-RU" sz="2200" i="1" u="sng" dirty="0"/>
              <a:t> на проекта</a:t>
            </a:r>
            <a:r>
              <a:rPr lang="ru-RU" sz="2200" i="1" dirty="0"/>
              <a:t> </a:t>
            </a:r>
            <a:r>
              <a:rPr lang="ru-RU" sz="2200" dirty="0"/>
              <a:t>– </a:t>
            </a:r>
            <a:r>
              <a:rPr lang="ru-RU" sz="2200" dirty="0" smtClean="0"/>
              <a:t>2021-202</a:t>
            </a:r>
            <a:r>
              <a:rPr lang="en-US" sz="2200" dirty="0" smtClean="0"/>
              <a:t>5</a:t>
            </a:r>
            <a:r>
              <a:rPr lang="ru-RU" sz="2200" dirty="0" smtClean="0"/>
              <a:t> </a:t>
            </a:r>
            <a:r>
              <a:rPr lang="ru-RU" sz="2200" dirty="0"/>
              <a:t>г</a:t>
            </a:r>
            <a:r>
              <a:rPr lang="ru-RU" sz="2200" dirty="0" smtClean="0"/>
              <a:t>.</a:t>
            </a:r>
            <a:endParaRPr lang="en-US" sz="2200" dirty="0" smtClean="0"/>
          </a:p>
          <a:p>
            <a:endParaRPr lang="ru-RU" sz="2200" dirty="0" smtClean="0"/>
          </a:p>
          <a:p>
            <a:endParaRPr lang="ru-RU" sz="2200" i="1" u="sng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200" i="1" u="sng" dirty="0"/>
              <a:t>Индикативен финансов ресурс</a:t>
            </a:r>
            <a:r>
              <a:rPr lang="ru-RU" sz="2200" i="1" dirty="0"/>
              <a:t>  </a:t>
            </a:r>
            <a:r>
              <a:rPr lang="ru-RU" sz="2200" dirty="0"/>
              <a:t>– 100 млн. лева </a:t>
            </a:r>
          </a:p>
        </p:txBody>
      </p:sp>
      <p:sp>
        <p:nvSpPr>
          <p:cNvPr id="5" name="Oval 4"/>
          <p:cNvSpPr/>
          <p:nvPr/>
        </p:nvSpPr>
        <p:spPr>
          <a:xfrm>
            <a:off x="9104812" y="312940"/>
            <a:ext cx="45719" cy="7664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946062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149D9D-1331-FC47-8FEA-A2338778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369546"/>
            <a:ext cx="5698435" cy="596348"/>
          </a:xfrm>
        </p:spPr>
        <p:txBody>
          <a:bodyPr>
            <a:normAutofit/>
          </a:bodyPr>
          <a:lstStyle/>
          <a:p>
            <a:pPr algn="r"/>
            <a:r>
              <a:rPr lang="bg-BG" sz="3600" dirty="0">
                <a:solidFill>
                  <a:schemeClr val="bg1"/>
                </a:solidFill>
              </a:rPr>
              <a:t>Зелена България</a:t>
            </a:r>
            <a:endParaRPr lang="x-none" sz="36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C6DECDC-0AD8-4549-AA3C-FAE51182C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06408" y="6000821"/>
            <a:ext cx="3588027" cy="429798"/>
          </a:xfrm>
        </p:spPr>
        <p:txBody>
          <a:bodyPr/>
          <a:lstStyle/>
          <a:p>
            <a:pPr algn="r"/>
            <a:r>
              <a:rPr lang="bg-BG" dirty="0" smtClean="0">
                <a:solidFill>
                  <a:schemeClr val="bg1"/>
                </a:solidFill>
              </a:rPr>
              <a:t>4 499.0 </a:t>
            </a:r>
            <a:r>
              <a:rPr lang="bg-BG" dirty="0">
                <a:solidFill>
                  <a:schemeClr val="bg1"/>
                </a:solidFill>
              </a:rPr>
              <a:t>млн. </a:t>
            </a:r>
            <a:r>
              <a:rPr lang="bg-BG" dirty="0" smtClean="0">
                <a:solidFill>
                  <a:schemeClr val="bg1"/>
                </a:solidFill>
              </a:rPr>
              <a:t>лв.</a:t>
            </a:r>
            <a:endParaRPr lang="x-none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E15E7EC-3ADB-6D49-A84D-3A88DF89BDF1}"/>
              </a:ext>
            </a:extLst>
          </p:cNvPr>
          <p:cNvSpPr txBox="1">
            <a:spLocks/>
          </p:cNvSpPr>
          <p:nvPr/>
        </p:nvSpPr>
        <p:spPr>
          <a:xfrm>
            <a:off x="8935278" y="3429000"/>
            <a:ext cx="2859157" cy="16249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bg-BG" sz="8800" b="0" dirty="0">
                <a:solidFill>
                  <a:schemeClr val="bg1"/>
                </a:solidFill>
              </a:rPr>
              <a:t>37</a:t>
            </a:r>
            <a:r>
              <a:rPr lang="en-US" sz="8800" b="0" dirty="0">
                <a:solidFill>
                  <a:schemeClr val="bg1"/>
                </a:solidFill>
              </a:rPr>
              <a:t>%</a:t>
            </a:r>
            <a:endParaRPr lang="x-none" sz="8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626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1787</TotalTime>
  <Words>1196</Words>
  <Application>Microsoft Office PowerPoint</Application>
  <PresentationFormat>Custom</PresentationFormat>
  <Paragraphs>169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Custom Design</vt:lpstr>
      <vt:lpstr>PowerPoint Presentation</vt:lpstr>
      <vt:lpstr>PowerPoint Presentation</vt:lpstr>
      <vt:lpstr>PowerPoint Presentation</vt:lpstr>
      <vt:lpstr>Обхват и структура на Плана  за възстановяване и устойчивост</vt:lpstr>
      <vt:lpstr>Иновативна България</vt:lpstr>
      <vt:lpstr>Иновативна България</vt:lpstr>
      <vt:lpstr>Иновативна България</vt:lpstr>
      <vt:lpstr>Иновативна България</vt:lpstr>
      <vt:lpstr>Зелена България</vt:lpstr>
      <vt:lpstr>Зелена България</vt:lpstr>
      <vt:lpstr>Нисковъглеродна икономика</vt:lpstr>
      <vt:lpstr>Нисковъглеродна икономика</vt:lpstr>
      <vt:lpstr>Нисковъглеродна икономика</vt:lpstr>
      <vt:lpstr>Нисковъглеродна икономика</vt:lpstr>
      <vt:lpstr>Зелена България</vt:lpstr>
      <vt:lpstr>Зелена България</vt:lpstr>
      <vt:lpstr>Зелена България</vt:lpstr>
      <vt:lpstr>Свързана България</vt:lpstr>
      <vt:lpstr>Свързана България</vt:lpstr>
      <vt:lpstr>Свързана България</vt:lpstr>
      <vt:lpstr>Свързана България</vt:lpstr>
      <vt:lpstr>Свързана България</vt:lpstr>
      <vt:lpstr>Свързана България</vt:lpstr>
      <vt:lpstr>Свързана България</vt:lpstr>
      <vt:lpstr>Свързана България</vt:lpstr>
      <vt:lpstr>Оценка на проектите по ПВУ </vt:lpstr>
      <vt:lpstr>Предстоящи стъпки</vt:lpstr>
      <vt:lpstr>     Благодаря за вниманието!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Eftenov</dc:creator>
  <cp:lastModifiedBy>admin</cp:lastModifiedBy>
  <cp:revision>110</cp:revision>
  <dcterms:created xsi:type="dcterms:W3CDTF">2020-10-27T18:11:26Z</dcterms:created>
  <dcterms:modified xsi:type="dcterms:W3CDTF">2020-11-18T10:13:57Z</dcterms:modified>
</cp:coreProperties>
</file>