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9" r:id="rId3"/>
    <p:sldId id="258" r:id="rId4"/>
    <p:sldId id="260" r:id="rId5"/>
    <p:sldId id="261" r:id="rId6"/>
    <p:sldId id="267" r:id="rId7"/>
    <p:sldId id="269" r:id="rId8"/>
    <p:sldId id="265" r:id="rId9"/>
    <p:sldId id="263" r:id="rId10"/>
    <p:sldId id="276" r:id="rId11"/>
    <p:sldId id="273" r:id="rId12"/>
    <p:sldId id="271" r:id="rId13"/>
    <p:sldId id="274" r:id="rId14"/>
    <p:sldId id="277" r:id="rId15"/>
    <p:sldId id="278" r:id="rId16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EKU-FRAINIER Sharon" initials="SO-F" lastIdx="1" clrIdx="0">
    <p:extLst>
      <p:ext uri="{19B8F6BF-5375-455C-9EA6-DF929625EA0E}">
        <p15:presenceInfo xmlns:p15="http://schemas.microsoft.com/office/powerpoint/2012/main" userId="OSEKU-FRAINIER Shar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8"/>
    <p:restoredTop sz="94694"/>
  </p:normalViewPr>
  <p:slideViewPr>
    <p:cSldViewPr snapToGrid="0" snapToObjects="1">
      <p:cViewPr varScale="1">
        <p:scale>
          <a:sx n="86" d="100"/>
          <a:sy n="86" d="100"/>
        </p:scale>
        <p:origin x="166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A5FCD5E5-4701-8B47-BF41-309F36B9E43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320D6B-828E-E544-AEDB-67179A8550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9AA2D-19F2-7D4F-8A0A-8EB96FED349E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1876B33-7F44-5649-96C6-F0758B05475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6DB643-AD6E-404C-B3FB-32C24806C76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7813E-2C9A-6748-8FC9-451A001B4099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084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2D85C-1B4F-8743-8259-7A04DF24BEEA}" type="datetimeFigureOut">
              <a:rPr lang="fr-FR" smtClean="0"/>
              <a:t>01/02/2021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6CCB1F-A855-204A-9BE6-34051DDAED2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497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45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045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496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7058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6CCB1F-A855-204A-9BE6-34051DDAED2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12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5244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1043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95476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899910" cy="1325563"/>
          </a:xfrm>
        </p:spPr>
        <p:txBody>
          <a:bodyPr/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7930" y="6356351"/>
            <a:ext cx="2057400" cy="365125"/>
          </a:xfrm>
        </p:spPr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A8B864-2201-6445-B52C-469E64AE3018}"/>
              </a:ext>
            </a:extLst>
          </p:cNvPr>
          <p:cNvSpPr txBox="1"/>
          <p:nvPr userDrawn="1"/>
        </p:nvSpPr>
        <p:spPr>
          <a:xfrm>
            <a:off x="7691120" y="111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259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7138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63755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1235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37477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6634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2807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F9040-000A-A441-BB32-ABC0A2CB719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6775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54D773-EB1D-5F46-AEDD-7786B49D6466}"/>
              </a:ext>
            </a:extLst>
          </p:cNvPr>
          <p:cNvSpPr/>
          <p:nvPr userDrawn="1"/>
        </p:nvSpPr>
        <p:spPr>
          <a:xfrm>
            <a:off x="0" y="951"/>
            <a:ext cx="7886700" cy="12801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5315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F2F47-EA15-E54D-BD9C-5989499351CE}" type="datetimeFigureOut">
              <a:rPr lang="en-CH" smtClean="0"/>
              <a:t>02/01/2021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83344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D36F9040-000A-A441-BB32-ABC0A2CB7194}" type="slidenum">
              <a:rPr lang="en-CH" smtClean="0"/>
              <a:pPr algn="l"/>
              <a:t>‹#›</a:t>
            </a:fld>
            <a:endParaRPr lang="en-CH"/>
          </a:p>
        </p:txBody>
      </p:sp>
      <p:pic>
        <p:nvPicPr>
          <p:cNvPr id="8" name="Image 7" descr="Une image contenant bleu, très coloré, oiseau, eau&#10;&#10;Description générée automatiquement">
            <a:extLst>
              <a:ext uri="{FF2B5EF4-FFF2-40B4-BE49-F238E27FC236}">
                <a16:creationId xmlns:a16="http://schemas.microsoft.com/office/drawing/2014/main" id="{1F2E2DE7-D1DA-A743-A1C7-17F465F3DDA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862889" y="0"/>
            <a:ext cx="1281111" cy="128111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B1B3BF-AD16-364E-94D3-E6998A826A03}"/>
              </a:ext>
            </a:extLst>
          </p:cNvPr>
          <p:cNvSpPr/>
          <p:nvPr userDrawn="1"/>
        </p:nvSpPr>
        <p:spPr>
          <a:xfrm>
            <a:off x="0" y="0"/>
            <a:ext cx="121920" cy="128111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117861-D1FB-B244-A3FE-2B5283B883A4}"/>
              </a:ext>
            </a:extLst>
          </p:cNvPr>
          <p:cNvSpPr/>
          <p:nvPr userDrawn="1"/>
        </p:nvSpPr>
        <p:spPr>
          <a:xfrm>
            <a:off x="0" y="1281111"/>
            <a:ext cx="121920" cy="557593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Foliennummernplatzhalter 6">
            <a:extLst>
              <a:ext uri="{FF2B5EF4-FFF2-40B4-BE49-F238E27FC236}">
                <a16:creationId xmlns:a16="http://schemas.microsoft.com/office/drawing/2014/main" id="{9F6FF2B7-A6B2-8C4E-90D6-2D5CCA63ECB8}"/>
              </a:ext>
            </a:extLst>
          </p:cNvPr>
          <p:cNvSpPr txBox="1">
            <a:spLocks/>
          </p:cNvSpPr>
          <p:nvPr userDrawn="1">
            <p:custDataLst>
              <p:tags r:id="rId13"/>
            </p:custDataLst>
          </p:nvPr>
        </p:nvSpPr>
        <p:spPr>
          <a:xfrm>
            <a:off x="7224079" y="1046481"/>
            <a:ext cx="504000" cy="12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r" defTabSz="457200" rtl="0" eaLnBrk="1" latinLnBrk="0" hangingPunct="1">
              <a:defRPr kumimoji="0" lang="de-CH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1CE59F-3E2C-43A1-9A3C-65F063D14E4A}" type="slidenum">
              <a:rPr lang="fr-CH" sz="1200" smtClean="0">
                <a:solidFill>
                  <a:schemeClr val="bg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CH" sz="1200" dirty="0">
              <a:solidFill>
                <a:schemeClr val="bg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CBA9B8D-4D3A-C249-873C-B24AE210C0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90424" y="6048563"/>
            <a:ext cx="1931656" cy="67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6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msar.org/sites/default/files/wwd16_hand-outs_desktop_print_eng.pdf" TargetMode="External"/><Relationship Id="rId13" Type="http://schemas.openxmlformats.org/officeDocument/2006/relationships/hyperlink" Target="https://www.unwater.org/water-facts/quality-and-wastewater-2/" TargetMode="External"/><Relationship Id="rId3" Type="http://schemas.openxmlformats.org/officeDocument/2006/relationships/hyperlink" Target="https://www.ramsar.org/sites/default/files/documents/library/leaflet_1.pdf%20p4" TargetMode="External"/><Relationship Id="rId7" Type="http://schemas.openxmlformats.org/officeDocument/2006/relationships/hyperlink" Target="https://www.publish.csiro.au/mf/MF18391" TargetMode="External"/><Relationship Id="rId12" Type="http://schemas.openxmlformats.org/officeDocument/2006/relationships/hyperlink" Target="https://unesdoc.unesco.org/ark:/48223/pf0000372876.locale=en" TargetMode="External"/><Relationship Id="rId2" Type="http://schemas.openxmlformats.org/officeDocument/2006/relationships/hyperlink" Target="https://static1.squarespace.com/static/5b256c78e17ba335ea89fe1f/t/5ca36fb7419202af31e1de33/1554214861856/Ramsar+GWO_ENGLISH_WEB+2019UPDATE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ramsar.org/sites/default/files/documents/library/services_06_e.pdf" TargetMode="External"/><Relationship Id="rId11" Type="http://schemas.openxmlformats.org/officeDocument/2006/relationships/hyperlink" Target="https://wedocs.unep.org/bitstream/handle/20.500.11822/8002/-Ecosystems%20for%20%20water%20and%20food%20security-20111057.pdf?sequence=3&amp;amp;isAllowed=" TargetMode="External"/><Relationship Id="rId5" Type="http://schemas.openxmlformats.org/officeDocument/2006/relationships/hyperlink" Target="https://www.ramsar.org/news/wetlands-worlds-most-valuable-ecosystem-disappearing-three-times-faster-than-forests-warns-new" TargetMode="External"/><Relationship Id="rId10" Type="http://schemas.openxmlformats.org/officeDocument/2006/relationships/hyperlink" Target="https://www.unwater.org/world-water-development-report-2020-water-and-climate-change/" TargetMode="External"/><Relationship Id="rId4" Type="http://schemas.openxmlformats.org/officeDocument/2006/relationships/hyperlink" Target="https://docs.wbcsd.org/2019/12/WBCSD_Feeding_3.5_billion-Innovative_finance_for_Climate-Smart_Rice.pdf" TargetMode="External"/><Relationship Id="rId9" Type="http://schemas.openxmlformats.org/officeDocument/2006/relationships/hyperlink" Target="https://sciencing.com/do-wetlands-filter-water-6398284.html" TargetMode="External"/><Relationship Id="rId14" Type="http://schemas.openxmlformats.org/officeDocument/2006/relationships/hyperlink" Target="https://www.who.int/news-room/fact-sheets/detail/drinking-water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environment.org/news-and-stories/press-release/half-world-face-severe-water-stress-2030-unless-water-use-decoupled%2021%20March%202016" TargetMode="External"/><Relationship Id="rId3" Type="http://schemas.openxmlformats.org/officeDocument/2006/relationships/hyperlink" Target="https://www.ramsar.org/sites/default/files/documents/library/strp20_agenda_item_5_geo-wetlands_mpaganini.pdf" TargetMode="External"/><Relationship Id="rId7" Type="http://schemas.openxmlformats.org/officeDocument/2006/relationships/hyperlink" Target="https://www.ipcc.ch/site/assets/uploads/2018/02/WGIIAR5-Chap3_FINAL.pdf" TargetMode="External"/><Relationship Id="rId12" Type="http://schemas.openxmlformats.org/officeDocument/2006/relationships/hyperlink" Target="https://www.bbc.com/future/article/20170412-is-the-world-running-out-of-fresh-water" TargetMode="External"/><Relationship Id="rId2" Type="http://schemas.openxmlformats.org/officeDocument/2006/relationships/hyperlink" Target="https://blog.nationalgeographic.org/2014/06/24/recent-loss-of-freshwater-wetlands-worldwide-valued-at-2-7-trillion-per-yea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zsl.org/sites/default/files/LPR%202020%20Full%20report.pdf" TargetMode="External"/><Relationship Id="rId11" Type="http://schemas.openxmlformats.org/officeDocument/2006/relationships/hyperlink" Target="https://journals.plos.org/plosone/article?id=10.1371/journal.pone.0228369" TargetMode="External"/><Relationship Id="rId5" Type="http://schemas.openxmlformats.org/officeDocument/2006/relationships/hyperlink" Target="https://www.cbd.int/gbo/gbo5/publication/gbo-5-en.pdf" TargetMode="External"/><Relationship Id="rId10" Type="http://schemas.openxmlformats.org/officeDocument/2006/relationships/hyperlink" Target="http://www.fao.org/news/story/en/item/196402/icode/" TargetMode="External"/><Relationship Id="rId4" Type="http://schemas.openxmlformats.org/officeDocument/2006/relationships/hyperlink" Target="https://www.humanitarianresponse.info/sites/www.humanitarianresponse.info/files/documents/files/whdt2018_web_final_singles.pdf" TargetMode="External"/><Relationship Id="rId9" Type="http://schemas.openxmlformats.org/officeDocument/2006/relationships/hyperlink" Target="https://sustainabledevelopment.un.org/content/documents/hlpwater/08-WaterInfrastInvest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herbe, bleu, oiseau, très coloré&#10;&#10;Description générée automatiquement">
            <a:extLst>
              <a:ext uri="{FF2B5EF4-FFF2-40B4-BE49-F238E27FC236}">
                <a16:creationId xmlns:a16="http://schemas.microsoft.com/office/drawing/2014/main" id="{A2E5C625-B1AE-0E46-9322-DADC6FDB0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833" y="-105508"/>
            <a:ext cx="9122911" cy="6858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35500AF-DC94-224B-8D8F-8A0691916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3525" y="5453207"/>
            <a:ext cx="3318553" cy="1170179"/>
          </a:xfrm>
          <a:prstGeom prst="rect">
            <a:avLst/>
          </a:prstGeom>
          <a:effectLst>
            <a:outerShdw blurRad="190500" algn="tl" rotWithShape="0">
              <a:prstClr val="black"/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1CDF027-8C91-814F-A8B5-4E0B3E6CF494}"/>
              </a:ext>
            </a:extLst>
          </p:cNvPr>
          <p:cNvSpPr txBox="1">
            <a:spLocks/>
          </p:cNvSpPr>
          <p:nvPr/>
        </p:nvSpPr>
        <p:spPr>
          <a:xfrm>
            <a:off x="10544" y="446314"/>
            <a:ext cx="9122911" cy="816429"/>
          </a:xfrm>
          <a:prstGeom prst="rect">
            <a:avLst/>
          </a:prstGeom>
          <a:effectLst>
            <a:outerShdw blurRad="520700" sx="119000" sy="119000" algn="tl" rotWithShape="0">
              <a:prstClr val="black">
                <a:alpha val="18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g-BG" sz="8000" dirty="0" smtClean="0"/>
              <a:t>Неразделни</a:t>
            </a:r>
            <a:endParaRPr lang="en-CH" sz="80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649B112-A006-D54B-B8CF-9501098DBDFC}"/>
              </a:ext>
            </a:extLst>
          </p:cNvPr>
          <p:cNvSpPr txBox="1">
            <a:spLocks/>
          </p:cNvSpPr>
          <p:nvPr/>
        </p:nvSpPr>
        <p:spPr>
          <a:xfrm>
            <a:off x="1582616" y="1061867"/>
            <a:ext cx="6216162" cy="695832"/>
          </a:xfrm>
          <a:prstGeom prst="rect">
            <a:avLst/>
          </a:prstGeom>
          <a:effectLst>
            <a:outerShdw blurRad="203200" dist="762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bg-BG" sz="3200" dirty="0" smtClean="0"/>
              <a:t>Водата</a:t>
            </a:r>
            <a:r>
              <a:rPr lang="en-GB" sz="3200" dirty="0" smtClean="0"/>
              <a:t>, </a:t>
            </a:r>
            <a:r>
              <a:rPr lang="bg-BG" sz="3200" dirty="0" smtClean="0"/>
              <a:t>Влажните зони и Животът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2407023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748A8-13E8-1248-B0CF-CF2AF42C6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Загуба на влажни зони и нашата планета</a:t>
            </a:r>
            <a:endParaRPr lang="en-C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CC70F-4295-7B4E-BA17-D6E8162441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496" y="1431320"/>
            <a:ext cx="8260373" cy="4351338"/>
          </a:xfrm>
        </p:spPr>
        <p:txBody>
          <a:bodyPr>
            <a:noAutofit/>
          </a:bodyPr>
          <a:lstStyle/>
          <a:p>
            <a:r>
              <a:rPr lang="ru-RU" b="1" dirty="0"/>
              <a:t>Всеки трети </a:t>
            </a:r>
            <a:r>
              <a:rPr lang="ru-RU" b="1" dirty="0" smtClean="0"/>
              <a:t>вид </a:t>
            </a:r>
            <a:r>
              <a:rPr lang="ru-RU" dirty="0" smtClean="0"/>
              <a:t>от </a:t>
            </a:r>
            <a:r>
              <a:rPr lang="ru-RU" dirty="0"/>
              <a:t>сладководните видове и </a:t>
            </a:r>
            <a:r>
              <a:rPr lang="ru-RU" b="1" dirty="0"/>
              <a:t>една четвърт </a:t>
            </a:r>
            <a:r>
              <a:rPr lang="ru-RU" dirty="0"/>
              <a:t>от </a:t>
            </a:r>
            <a:r>
              <a:rPr lang="ru-RU" dirty="0" smtClean="0"/>
              <a:t>видовете на влажните </a:t>
            </a:r>
            <a:r>
              <a:rPr lang="ru-RU" dirty="0"/>
              <a:t>зони са изправени пред изчезване </a:t>
            </a:r>
            <a:r>
              <a:rPr lang="ru-RU" dirty="0" smtClean="0"/>
              <a:t>поради загуба на влажни </a:t>
            </a:r>
            <a:r>
              <a:rPr lang="ru-RU" dirty="0"/>
              <a:t>зони</a:t>
            </a:r>
          </a:p>
          <a:p>
            <a:pPr lvl="1"/>
            <a:r>
              <a:rPr lang="ru-RU" dirty="0"/>
              <a:t>Интензивното развитие на водната инфраструктура е ключов фактор </a:t>
            </a:r>
            <a:r>
              <a:rPr lang="ru-RU" dirty="0" smtClean="0"/>
              <a:t>за </a:t>
            </a:r>
            <a:r>
              <a:rPr lang="ru-RU" dirty="0"/>
              <a:t>35% спад в биологичното разнообразие на </a:t>
            </a:r>
            <a:r>
              <a:rPr lang="ru-RU" dirty="0" smtClean="0"/>
              <a:t>сладководните води в периода </a:t>
            </a:r>
            <a:r>
              <a:rPr lang="ru-RU" dirty="0"/>
              <a:t>1970-2005</a:t>
            </a:r>
            <a:endParaRPr lang="en-CH" dirty="0"/>
          </a:p>
          <a:p>
            <a:r>
              <a:rPr lang="ru-RU" b="1" dirty="0"/>
              <a:t>Изменението на климата </a:t>
            </a:r>
            <a:r>
              <a:rPr lang="ru-RU" dirty="0"/>
              <a:t>изостря кризата с влажните зони и водите</a:t>
            </a:r>
            <a:r>
              <a:rPr lang="en-CH" dirty="0"/>
              <a:t>	</a:t>
            </a:r>
            <a:endParaRPr lang="bg-BG" dirty="0" smtClean="0"/>
          </a:p>
          <a:p>
            <a:pPr lvl="1"/>
            <a:r>
              <a:rPr lang="ru-RU" dirty="0"/>
              <a:t>Прогноза за значително по-малко възобновяеми повърхностни и подземни води във вече сухи райони до 2050 г</a:t>
            </a:r>
            <a:r>
              <a:rPr lang="ru-RU" dirty="0" smtClean="0"/>
              <a:t>.</a:t>
            </a:r>
          </a:p>
          <a:p>
            <a:pPr lvl="1"/>
            <a:r>
              <a:rPr lang="ru-RU" dirty="0" smtClean="0"/>
              <a:t>Нови </a:t>
            </a:r>
            <a:r>
              <a:rPr lang="ru-RU" dirty="0"/>
              <a:t>региони ще бъдат подложени на воден стрес, </a:t>
            </a:r>
            <a:r>
              <a:rPr lang="ru-RU" dirty="0" smtClean="0"/>
              <a:t>увеличаваща се водна </a:t>
            </a:r>
            <a:r>
              <a:rPr lang="ru-RU" dirty="0"/>
              <a:t>конкуренция между хората и екосистемите</a:t>
            </a:r>
            <a:endParaRPr lang="en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73CEC7C-08D6-7D4A-A3EA-0E91A993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25581">
            <a:off x="297184" y="5544409"/>
            <a:ext cx="1713716" cy="11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FE460BA-630E-E444-886D-5A532400C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35738">
            <a:off x="190291" y="5644239"/>
            <a:ext cx="1955074" cy="1281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1CFFED-C63A-B14A-9C18-D054B9513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ru-RU" sz="3200" dirty="0"/>
              <a:t>Влажни зони за устойчивост на </a:t>
            </a:r>
            <a:r>
              <a:rPr lang="ru-RU" sz="3200" dirty="0" smtClean="0"/>
              <a:t>водите</a:t>
            </a:r>
            <a:endParaRPr lang="en-CH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B8C94-3310-4E46-BFF8-E719807A9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077" y="1593491"/>
            <a:ext cx="7886700" cy="42211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Можем </a:t>
            </a:r>
            <a:r>
              <a:rPr lang="ru-RU" dirty="0">
                <a:solidFill>
                  <a:srgbClr val="0070C0"/>
                </a:solidFill>
              </a:rPr>
              <a:t>да имаме </a:t>
            </a:r>
            <a:r>
              <a:rPr lang="ru-RU" b="1" dirty="0">
                <a:solidFill>
                  <a:srgbClr val="0070C0"/>
                </a:solidFill>
              </a:rPr>
              <a:t>достатъчно вода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b="1" dirty="0">
                <a:solidFill>
                  <a:srgbClr val="0070C0"/>
                </a:solidFill>
              </a:rPr>
              <a:t>ако </a:t>
            </a:r>
            <a:r>
              <a:rPr lang="ru-RU" dirty="0">
                <a:solidFill>
                  <a:srgbClr val="0070C0"/>
                </a:solidFill>
              </a:rPr>
              <a:t>по-добре </a:t>
            </a:r>
            <a:r>
              <a:rPr lang="ru-RU" b="1" dirty="0">
                <a:solidFill>
                  <a:srgbClr val="0070C0"/>
                </a:solidFill>
              </a:rPr>
              <a:t>оценяваме</a:t>
            </a:r>
            <a:r>
              <a:rPr lang="ru-RU" dirty="0">
                <a:solidFill>
                  <a:srgbClr val="0070C0"/>
                </a:solidFill>
              </a:rPr>
              <a:t> и </a:t>
            </a:r>
            <a:r>
              <a:rPr lang="ru-RU" b="1" dirty="0">
                <a:solidFill>
                  <a:srgbClr val="0070C0"/>
                </a:solidFill>
              </a:rPr>
              <a:t>управляваме</a:t>
            </a:r>
            <a:r>
              <a:rPr lang="ru-RU" dirty="0">
                <a:solidFill>
                  <a:srgbClr val="0070C0"/>
                </a:solidFill>
              </a:rPr>
              <a:t> влажните зони и </a:t>
            </a:r>
            <a:r>
              <a:rPr lang="ru-RU" dirty="0" smtClean="0">
                <a:solidFill>
                  <a:srgbClr val="0070C0"/>
                </a:solidFill>
              </a:rPr>
              <a:t>водите </a:t>
            </a:r>
            <a:r>
              <a:rPr lang="ru-RU" dirty="0">
                <a:solidFill>
                  <a:srgbClr val="0070C0"/>
                </a:solidFill>
              </a:rPr>
              <a:t>- и </a:t>
            </a:r>
            <a:r>
              <a:rPr lang="ru-RU" dirty="0" smtClean="0">
                <a:solidFill>
                  <a:srgbClr val="0070C0"/>
                </a:solidFill>
              </a:rPr>
              <a:t> ги приемаме за </a:t>
            </a:r>
            <a:r>
              <a:rPr lang="ru-RU" b="1" dirty="0" smtClean="0">
                <a:solidFill>
                  <a:srgbClr val="0070C0"/>
                </a:solidFill>
              </a:rPr>
              <a:t>колективна </a:t>
            </a:r>
            <a:r>
              <a:rPr lang="ru-RU" b="1" dirty="0">
                <a:solidFill>
                  <a:srgbClr val="0070C0"/>
                </a:solidFill>
              </a:rPr>
              <a:t>отговорност</a:t>
            </a:r>
            <a:r>
              <a:rPr lang="ru-RU" dirty="0" smtClean="0">
                <a:solidFill>
                  <a:srgbClr val="0070C0"/>
                </a:solidFill>
              </a:rPr>
              <a:t>.</a:t>
            </a:r>
          </a:p>
          <a:p>
            <a:r>
              <a:rPr lang="bg-BG" sz="2200" b="1" dirty="0" smtClean="0"/>
              <a:t>Вместо унищожаване, възстановяване</a:t>
            </a:r>
            <a:endParaRPr lang="en-GB" sz="2200" b="1" dirty="0"/>
          </a:p>
          <a:p>
            <a:pPr lvl="1"/>
            <a:r>
              <a:rPr lang="ru-RU" dirty="0" smtClean="0"/>
              <a:t>Опазването, </a:t>
            </a:r>
            <a:r>
              <a:rPr lang="ru-RU" dirty="0"/>
              <a:t>възстановяването и разумното </a:t>
            </a:r>
            <a:r>
              <a:rPr lang="ru-RU" dirty="0" smtClean="0"/>
              <a:t>ползване </a:t>
            </a:r>
            <a:r>
              <a:rPr lang="ru-RU" dirty="0"/>
              <a:t>на влажните зони биха подкрепили устойчиво </a:t>
            </a:r>
            <a:r>
              <a:rPr lang="ru-RU" dirty="0" smtClean="0"/>
              <a:t>повишаващите се </a:t>
            </a:r>
            <a:r>
              <a:rPr lang="ru-RU" dirty="0"/>
              <a:t>нужди от </a:t>
            </a:r>
            <a:r>
              <a:rPr lang="ru-RU" dirty="0" smtClean="0"/>
              <a:t>вода</a:t>
            </a:r>
          </a:p>
          <a:p>
            <a:pPr marL="228600" lvl="1">
              <a:spcAft>
                <a:spcPts val="10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200" b="1" dirty="0"/>
              <a:t>Интегрирано управление на водните </a:t>
            </a:r>
            <a:r>
              <a:rPr lang="ru-RU" sz="2200" b="1" dirty="0" smtClean="0"/>
              <a:t>ресурси</a:t>
            </a:r>
          </a:p>
          <a:p>
            <a:pPr lvl="1"/>
            <a:r>
              <a:rPr lang="ru-RU" dirty="0" smtClean="0"/>
              <a:t>Координация на водите, земите </a:t>
            </a:r>
            <a:r>
              <a:rPr lang="ru-RU" dirty="0"/>
              <a:t>и ресурсите, </a:t>
            </a:r>
            <a:r>
              <a:rPr lang="ru-RU" dirty="0" smtClean="0"/>
              <a:t>с цел осигуряване на </a:t>
            </a:r>
            <a:r>
              <a:rPr lang="ru-RU" dirty="0"/>
              <a:t>максимално </a:t>
            </a:r>
            <a:r>
              <a:rPr lang="ru-RU" dirty="0" smtClean="0"/>
              <a:t>спарведливо социално </a:t>
            </a:r>
            <a:r>
              <a:rPr lang="ru-RU" dirty="0"/>
              <a:t>и икономическо </a:t>
            </a:r>
            <a:r>
              <a:rPr lang="ru-RU" dirty="0" smtClean="0"/>
              <a:t>благосъстояние, </a:t>
            </a:r>
            <a:r>
              <a:rPr lang="ru-RU" dirty="0"/>
              <a:t>без да се нарушава устойчивостта на екосистемите</a:t>
            </a:r>
            <a:endParaRPr lang="en-CH" sz="1800" b="1" dirty="0"/>
          </a:p>
          <a:p>
            <a:endParaRPr lang="en-CH" sz="1800" dirty="0"/>
          </a:p>
          <a:p>
            <a:endParaRPr lang="en-CH" sz="1650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3999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51F4D-8566-6645-ABC1-1E44A61D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0749"/>
            <a:ext cx="7886700" cy="1361737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Влажни зони</a:t>
            </a:r>
            <a:r>
              <a:rPr lang="en-GB" sz="3200" dirty="0" smtClean="0"/>
              <a:t>: </a:t>
            </a:r>
            <a:r>
              <a:rPr lang="bg-BG" sz="3200" dirty="0" smtClean="0"/>
              <a:t>Опазване и разумно ползване</a:t>
            </a:r>
            <a:r>
              <a:rPr lang="en-GB" sz="1500" b="1" dirty="0">
                <a:solidFill>
                  <a:srgbClr val="FF0000"/>
                </a:solidFill>
              </a:rPr>
              <a:t/>
            </a:r>
            <a:br>
              <a:rPr lang="en-GB" sz="1500" b="1" dirty="0">
                <a:solidFill>
                  <a:srgbClr val="FF0000"/>
                </a:solidFill>
              </a:rPr>
            </a:br>
            <a:endParaRPr lang="en-CH" sz="15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59E4A-134C-1647-A1EC-2FA233455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42" y="1419002"/>
            <a:ext cx="8296896" cy="44894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b="1" dirty="0" smtClean="0">
                <a:solidFill>
                  <a:srgbClr val="0070C0"/>
                </a:solidFill>
              </a:rPr>
              <a:t>Какво може да се направи</a:t>
            </a:r>
            <a:r>
              <a:rPr lang="en-GB" b="1" dirty="0" smtClean="0">
                <a:solidFill>
                  <a:srgbClr val="0070C0"/>
                </a:solidFill>
              </a:rPr>
              <a:t>? </a:t>
            </a:r>
            <a:endParaRPr lang="en-GB" b="1" dirty="0">
              <a:solidFill>
                <a:srgbClr val="0070C0"/>
              </a:solidFill>
            </a:endParaRPr>
          </a:p>
          <a:p>
            <a:r>
              <a:rPr lang="bg-BG" sz="1800" b="1" dirty="0" smtClean="0"/>
              <a:t>Не затваряйте в язовири</a:t>
            </a:r>
            <a:r>
              <a:rPr lang="en-CH" sz="1800" b="1" dirty="0" smtClean="0"/>
              <a:t>, </a:t>
            </a:r>
            <a:r>
              <a:rPr lang="bg-BG" sz="1800" b="1" dirty="0" smtClean="0"/>
              <a:t>отклонявайте</a:t>
            </a:r>
            <a:r>
              <a:rPr lang="bg-BG" sz="1800" b="1" dirty="0"/>
              <a:t> </a:t>
            </a:r>
            <a:r>
              <a:rPr lang="bg-BG" sz="1800" b="1" dirty="0" smtClean="0"/>
              <a:t>или пресушавате</a:t>
            </a:r>
            <a:endParaRPr lang="en-CH" sz="1800" b="1" dirty="0"/>
          </a:p>
          <a:p>
            <a:r>
              <a:rPr lang="ru-RU" sz="1800" b="1" dirty="0" smtClean="0"/>
              <a:t>Индустрията </a:t>
            </a:r>
            <a:r>
              <a:rPr lang="ru-RU" sz="1800" dirty="0"/>
              <a:t>има </a:t>
            </a:r>
            <a:r>
              <a:rPr lang="ru-RU" sz="1800" dirty="0" smtClean="0"/>
              <a:t>възможност </a:t>
            </a:r>
            <a:r>
              <a:rPr lang="ru-RU" sz="1800" dirty="0"/>
              <a:t>да намали </a:t>
            </a:r>
            <a:r>
              <a:rPr lang="ru-RU" sz="1800" dirty="0" smtClean="0"/>
              <a:t>ползването </a:t>
            </a:r>
            <a:r>
              <a:rPr lang="ru-RU" sz="1800" dirty="0"/>
              <a:t>на вода с до 50</a:t>
            </a:r>
            <a:r>
              <a:rPr lang="ru-RU" sz="1800" dirty="0" smtClean="0"/>
              <a:t>%</a:t>
            </a:r>
          </a:p>
          <a:p>
            <a:r>
              <a:rPr lang="ru-RU" sz="1800" b="1" dirty="0"/>
              <a:t>Селското стопанство </a:t>
            </a:r>
            <a:r>
              <a:rPr lang="ru-RU" sz="1800" dirty="0"/>
              <a:t>може да произвежда храна </a:t>
            </a:r>
            <a:r>
              <a:rPr lang="ru-RU" sz="1800" u="sng" dirty="0"/>
              <a:t>и</a:t>
            </a:r>
            <a:r>
              <a:rPr lang="ru-RU" sz="1800" dirty="0"/>
              <a:t> да бъде </a:t>
            </a:r>
            <a:r>
              <a:rPr lang="ru-RU" sz="1800" dirty="0" smtClean="0"/>
              <a:t>иконом на влажните </a:t>
            </a:r>
            <a:r>
              <a:rPr lang="ru-RU" sz="1800" dirty="0"/>
              <a:t>зони / </a:t>
            </a:r>
            <a:r>
              <a:rPr lang="ru-RU" sz="1800" dirty="0" smtClean="0"/>
              <a:t>водите</a:t>
            </a:r>
          </a:p>
          <a:p>
            <a:r>
              <a:rPr lang="ru-RU" sz="1800" b="1" dirty="0"/>
              <a:t>Не </a:t>
            </a:r>
            <a:r>
              <a:rPr lang="ru-RU" sz="1800" b="1" dirty="0" smtClean="0"/>
              <a:t>пилейте </a:t>
            </a:r>
            <a:r>
              <a:rPr lang="ru-RU" sz="1800" b="1" dirty="0"/>
              <a:t>храна. </a:t>
            </a:r>
            <a:r>
              <a:rPr lang="ru-RU" sz="1800" dirty="0"/>
              <a:t>Водата за пълнене на Женевското езеро </a:t>
            </a:r>
            <a:r>
              <a:rPr lang="ru-RU" sz="1800" b="1" dirty="0"/>
              <a:t>3 пъти всяка година </a:t>
            </a:r>
            <a:r>
              <a:rPr lang="ru-RU" sz="1800" dirty="0"/>
              <a:t>ще бъде спестена чрез намаляване на </a:t>
            </a:r>
            <a:r>
              <a:rPr lang="ru-RU" sz="1800" b="1" dirty="0"/>
              <a:t>1,3 милиарда тона хранителни отпадъци</a:t>
            </a:r>
            <a:r>
              <a:rPr lang="ru-RU" sz="1800" dirty="0"/>
              <a:t> от фермата до </a:t>
            </a:r>
            <a:r>
              <a:rPr lang="ru-RU" sz="1800" dirty="0" smtClean="0"/>
              <a:t>трапезата</a:t>
            </a:r>
          </a:p>
          <a:p>
            <a:r>
              <a:rPr lang="ru-RU" sz="1800" b="1" dirty="0"/>
              <a:t>Увеличаване на инвестициите </a:t>
            </a:r>
            <a:r>
              <a:rPr lang="ru-RU" sz="1800" dirty="0"/>
              <a:t>във влажни зони като </a:t>
            </a:r>
            <a:r>
              <a:rPr lang="ru-RU" sz="1800" b="1" dirty="0"/>
              <a:t>природни решения </a:t>
            </a:r>
            <a:r>
              <a:rPr lang="ru-RU" sz="1800" dirty="0"/>
              <a:t>за управление на водните ресурси, понастоящем под 1</a:t>
            </a:r>
            <a:r>
              <a:rPr lang="ru-RU" sz="1800" dirty="0" smtClean="0"/>
              <a:t>%</a:t>
            </a:r>
          </a:p>
          <a:p>
            <a:r>
              <a:rPr lang="ru-RU" sz="1800" b="1" dirty="0" smtClean="0"/>
              <a:t>Интегриране на управлението </a:t>
            </a:r>
            <a:r>
              <a:rPr lang="ru-RU" sz="1800" b="1" dirty="0"/>
              <a:t>на водните ресурси </a:t>
            </a:r>
            <a:r>
              <a:rPr lang="ru-RU" sz="1800" dirty="0"/>
              <a:t>във всички секторни политики и планиране на местно, национално и международно ниво</a:t>
            </a:r>
            <a:endParaRPr lang="en-CH" sz="1800" dirty="0"/>
          </a:p>
          <a:p>
            <a:endParaRPr lang="en-CH" sz="1800" dirty="0"/>
          </a:p>
          <a:p>
            <a:pPr marL="0" indent="0">
              <a:buNone/>
            </a:pPr>
            <a:endParaRPr lang="en-CH" sz="1800" dirty="0"/>
          </a:p>
          <a:p>
            <a:pPr marL="0" indent="0">
              <a:buNone/>
            </a:pPr>
            <a:endParaRPr lang="en-CH" sz="1800" dirty="0"/>
          </a:p>
          <a:p>
            <a:pPr marL="0" indent="0">
              <a:buNone/>
            </a:pPr>
            <a:endParaRPr lang="en-CH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EFDA3E-482C-8B46-BD71-04D8E0316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30953">
            <a:off x="1060953" y="5780860"/>
            <a:ext cx="918745" cy="11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43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697B-2F28-1E4A-BC5F-2FC4B2F22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144" y="0"/>
            <a:ext cx="8243206" cy="1325563"/>
          </a:xfrm>
        </p:spPr>
        <p:txBody>
          <a:bodyPr>
            <a:normAutofit/>
          </a:bodyPr>
          <a:lstStyle/>
          <a:p>
            <a:r>
              <a:rPr lang="bg-BG" b="1" dirty="0" smtClean="0"/>
              <a:t>Световен ден на влажните зони:</a:t>
            </a:r>
            <a:br>
              <a:rPr lang="bg-BG" b="1" dirty="0" smtClean="0"/>
            </a:br>
            <a:r>
              <a:rPr lang="en-CH" sz="2700" dirty="0" smtClean="0"/>
              <a:t>2 </a:t>
            </a:r>
            <a:r>
              <a:rPr lang="bg-BG" sz="2700" dirty="0" smtClean="0"/>
              <a:t>Февруари</a:t>
            </a:r>
            <a:r>
              <a:rPr lang="en-CH" sz="2700" dirty="0" smtClean="0"/>
              <a:t> </a:t>
            </a:r>
            <a:r>
              <a:rPr lang="en-CH" sz="2700" dirty="0"/>
              <a:t>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EAE28-D1F8-3C42-8721-39FE93D5D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2" y="1959924"/>
            <a:ext cx="8141566" cy="1994037"/>
          </a:xfrm>
        </p:spPr>
        <p:txBody>
          <a:bodyPr>
            <a:noAutofit/>
          </a:bodyPr>
          <a:lstStyle/>
          <a:p>
            <a:r>
              <a:rPr lang="ru-RU" sz="1800" dirty="0" smtClean="0"/>
              <a:t>Възможност всяка година за </a:t>
            </a:r>
            <a:r>
              <a:rPr lang="ru-RU" sz="1800" dirty="0"/>
              <a:t>повишаване на глобалната </a:t>
            </a:r>
            <a:r>
              <a:rPr lang="ru-RU" sz="1800" dirty="0" smtClean="0"/>
              <a:t>осведоменост за </a:t>
            </a:r>
            <a:r>
              <a:rPr lang="ru-RU" sz="1800" b="1" dirty="0" smtClean="0"/>
              <a:t>значението </a:t>
            </a:r>
            <a:r>
              <a:rPr lang="ru-RU" sz="1800" b="1" dirty="0"/>
              <a:t>на влажните </a:t>
            </a:r>
            <a:r>
              <a:rPr lang="ru-RU" sz="1800" b="1" dirty="0" smtClean="0"/>
              <a:t>зони</a:t>
            </a:r>
          </a:p>
          <a:p>
            <a:r>
              <a:rPr lang="ru-RU" sz="1800" dirty="0" smtClean="0"/>
              <a:t>Акцент на </a:t>
            </a:r>
            <a:r>
              <a:rPr lang="ru-RU" sz="1800" b="1" dirty="0"/>
              <a:t>разнообразните </a:t>
            </a:r>
            <a:r>
              <a:rPr lang="ru-RU" sz="1800" b="1" dirty="0" smtClean="0"/>
              <a:t>ползи </a:t>
            </a:r>
            <a:r>
              <a:rPr lang="ru-RU" sz="1800" b="1" dirty="0"/>
              <a:t>на влажните зони за човечеството и </a:t>
            </a:r>
            <a:r>
              <a:rPr lang="ru-RU" sz="1800" b="1" dirty="0" smtClean="0"/>
              <a:t>природата</a:t>
            </a:r>
          </a:p>
          <a:p>
            <a:r>
              <a:rPr lang="ru-RU" sz="1800" b="1" dirty="0" smtClean="0"/>
              <a:t>Приканва към </a:t>
            </a:r>
            <a:r>
              <a:rPr lang="ru-RU" sz="1800" b="1" dirty="0"/>
              <a:t>действия </a:t>
            </a:r>
            <a:r>
              <a:rPr lang="ru-RU" sz="1800" dirty="0"/>
              <a:t>на местно, национално и международно </a:t>
            </a:r>
            <a:r>
              <a:rPr lang="ru-RU" sz="1800" dirty="0" smtClean="0"/>
              <a:t>ниво </a:t>
            </a:r>
            <a:r>
              <a:rPr lang="ru-RU" sz="1800" dirty="0"/>
              <a:t>за </a:t>
            </a:r>
            <a:r>
              <a:rPr lang="ru-RU" sz="1800" dirty="0" smtClean="0"/>
              <a:t>спасяването на</a:t>
            </a:r>
            <a:r>
              <a:rPr lang="ru-RU" sz="1800" b="1" dirty="0" smtClean="0"/>
              <a:t> </a:t>
            </a:r>
            <a:r>
              <a:rPr lang="ru-RU" sz="1800" b="1" dirty="0"/>
              <a:t>влажните зони в света</a:t>
            </a:r>
            <a:endParaRPr lang="en-CH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8BE6433-15B4-B845-A74D-6800765E9138}"/>
              </a:ext>
            </a:extLst>
          </p:cNvPr>
          <p:cNvSpPr txBox="1">
            <a:spLocks/>
          </p:cNvSpPr>
          <p:nvPr/>
        </p:nvSpPr>
        <p:spPr>
          <a:xfrm>
            <a:off x="536442" y="3953961"/>
            <a:ext cx="8607558" cy="2666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kern="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bg-BG" b="1" u="sng" dirty="0" smtClean="0"/>
              <a:t>Участвай</a:t>
            </a:r>
            <a:r>
              <a:rPr lang="en-US" b="1" dirty="0" smtClean="0"/>
              <a:t>:</a:t>
            </a:r>
            <a:endParaRPr lang="en-US" b="1" dirty="0"/>
          </a:p>
          <a:p>
            <a:r>
              <a:rPr lang="bg-BG" sz="1800" dirty="0" smtClean="0"/>
              <a:t>Изтегли</a:t>
            </a:r>
            <a:r>
              <a:rPr lang="en-US" sz="1800" dirty="0" smtClean="0"/>
              <a:t> </a:t>
            </a:r>
            <a:r>
              <a:rPr lang="bg-BG" sz="1800" dirty="0" smtClean="0"/>
              <a:t>и</a:t>
            </a:r>
            <a:r>
              <a:rPr lang="en-US" sz="1800" dirty="0" smtClean="0"/>
              <a:t> </a:t>
            </a:r>
            <a:r>
              <a:rPr lang="bg-BG" sz="1800" b="1" dirty="0" smtClean="0"/>
              <a:t>сподели</a:t>
            </a:r>
            <a:r>
              <a:rPr lang="en-US" sz="1800" b="1" dirty="0" smtClean="0"/>
              <a:t> </a:t>
            </a:r>
            <a:r>
              <a:rPr lang="bg-BG" sz="1800" b="1" dirty="0" smtClean="0"/>
              <a:t>информационни материали </a:t>
            </a:r>
            <a:r>
              <a:rPr lang="bg-BG" sz="1800" dirty="0" smtClean="0"/>
              <a:t>от </a:t>
            </a:r>
            <a:r>
              <a:rPr lang="en-US" sz="1800" u="sng" dirty="0" smtClean="0"/>
              <a:t>worldwetlandsday.org</a:t>
            </a:r>
            <a:endParaRPr lang="en-US" sz="1800" u="sng" dirty="0"/>
          </a:p>
          <a:p>
            <a:r>
              <a:rPr lang="en-US" sz="1800" b="1" dirty="0"/>
              <a:t>#</a:t>
            </a:r>
            <a:r>
              <a:rPr lang="en-US" sz="1800" b="1" dirty="0" err="1"/>
              <a:t>RestoreWetlands</a:t>
            </a:r>
            <a:endParaRPr lang="en-US" sz="1800" dirty="0"/>
          </a:p>
          <a:p>
            <a:r>
              <a:rPr lang="bg-BG" sz="1800" b="1" dirty="0" smtClean="0"/>
              <a:t>Къде са вашите влажни зони</a:t>
            </a:r>
            <a:r>
              <a:rPr lang="en-US" sz="1800" b="1" dirty="0" smtClean="0"/>
              <a:t>? </a:t>
            </a:r>
            <a:r>
              <a:rPr lang="bg-BG" sz="1800" b="1" dirty="0" smtClean="0"/>
              <a:t>Как можеш да помогнеш за опазването им </a:t>
            </a:r>
            <a:r>
              <a:rPr lang="en-US" sz="1800" b="1" dirty="0" smtClean="0"/>
              <a:t>?</a:t>
            </a:r>
            <a:endParaRPr lang="en-US" sz="1800" b="1" dirty="0">
              <a:solidFill>
                <a:srgbClr val="005851"/>
              </a:solidFill>
            </a:endParaRPr>
          </a:p>
          <a:p>
            <a:pPr lvl="2"/>
            <a:endParaRPr lang="en-US" sz="1800" b="1" dirty="0">
              <a:solidFill>
                <a:srgbClr val="005851"/>
              </a:solidFill>
            </a:endParaRPr>
          </a:p>
          <a:p>
            <a:pPr lvl="2"/>
            <a:endParaRPr lang="en-US" sz="1800" b="1" dirty="0">
              <a:solidFill>
                <a:srgbClr val="005851"/>
              </a:solidFill>
            </a:endParaRPr>
          </a:p>
          <a:p>
            <a:pPr marL="685800" lvl="2" indent="0">
              <a:buFont typeface="Arial" panose="020B0604020202020204" pitchFamily="34" charset="0"/>
              <a:buNone/>
            </a:pPr>
            <a:endParaRPr lang="en-US" b="1" dirty="0">
              <a:solidFill>
                <a:srgbClr val="005851"/>
              </a:solidFill>
            </a:endParaRPr>
          </a:p>
          <a:p>
            <a:pPr marL="685800" lvl="2" indent="0">
              <a:buFont typeface="Arial" panose="020B0604020202020204" pitchFamily="34" charset="0"/>
              <a:buNone/>
            </a:pPr>
            <a:endParaRPr lang="en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04FE77-3E14-514A-8D52-1E5842757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741" y="5545413"/>
            <a:ext cx="1972835" cy="10751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2546" y="1426387"/>
            <a:ext cx="56926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Темата за </a:t>
            </a:r>
            <a:r>
              <a:rPr lang="en-US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2021: </a:t>
            </a:r>
            <a:r>
              <a:rPr lang="bg-BG" sz="24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Влажни зони и води</a:t>
            </a:r>
            <a:endParaRPr lang="en-GB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12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02BC2-D204-0E4F-A5D7-F7D5ADF0C259}"/>
              </a:ext>
            </a:extLst>
          </p:cNvPr>
          <p:cNvSpPr txBox="1"/>
          <p:nvPr/>
        </p:nvSpPr>
        <p:spPr>
          <a:xfrm>
            <a:off x="334824" y="1469594"/>
            <a:ext cx="8735607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H" sz="1350" b="1" dirty="0"/>
              <a:t>Types of wetland; aquaculture; Water pollution; climate change; biodiversity; wetland loss; sustainability</a:t>
            </a:r>
            <a:r>
              <a:rPr lang="en-CH" sz="1350" dirty="0"/>
              <a:t> – </a:t>
            </a:r>
            <a:r>
              <a:rPr lang="en-CH" sz="1350" b="1" dirty="0"/>
              <a:t>Global Wetland Outlook </a:t>
            </a:r>
            <a:r>
              <a:rPr lang="en-GB" sz="1350" u="sng" dirty="0">
                <a:hlinkClick r:id="rId2"/>
              </a:rPr>
              <a:t>https://static1.squarespace.com/static/5b256c78e17ba335ea89fe1f/t/5ca36fb7419202af31e1de33/1554214861856/Ramsar+GWO_ENGLISH_WEB+2019UPDATE.pdf</a:t>
            </a:r>
            <a:r>
              <a:rPr lang="en-GB" sz="1350" dirty="0"/>
              <a:t> p22-24, p40, p43, p6, p61, p19</a:t>
            </a:r>
          </a:p>
          <a:p>
            <a:r>
              <a:rPr lang="en-GB" sz="1350" b="1" dirty="0"/>
              <a:t>Wetlands take care of water </a:t>
            </a:r>
            <a:r>
              <a:rPr lang="en-GB" sz="1350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https://www.ramsar.org/sites/default/files/documents/library/leaflet_1.pdf    </a:t>
            </a:r>
            <a:r>
              <a:rPr lang="en-GB" sz="135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p4</a:t>
            </a:r>
            <a:r>
              <a:rPr lang="en-GB" sz="1350" dirty="0"/>
              <a:t>, p8</a:t>
            </a:r>
            <a:endParaRPr lang="en-CH" sz="1350" dirty="0"/>
          </a:p>
          <a:p>
            <a:r>
              <a:rPr lang="en-GB" sz="1350" u="sng" dirty="0">
                <a:hlinkClick r:id="rId4"/>
              </a:rPr>
              <a:t>https://docs.wbcsd.org/2019/12/WBCSD_Feeding_3.5_billion-Innovative_finance_for_Climate-Smart_Rice.pdf</a:t>
            </a:r>
            <a:r>
              <a:rPr lang="en-CH" sz="1350" dirty="0"/>
              <a:t> </a:t>
            </a:r>
          </a:p>
          <a:p>
            <a:r>
              <a:rPr lang="en-US" sz="1350" b="1" dirty="0"/>
              <a:t>Ramsar news release</a:t>
            </a:r>
            <a:r>
              <a:rPr lang="en-US" sz="1350" dirty="0"/>
              <a:t>, “World’s Most Valuable Ecosystem Disappearing Three Times Faster Than Forests, Warns New Report,” 27 September 2018, </a:t>
            </a:r>
            <a:r>
              <a:rPr lang="en-US" sz="1350" u="sng" dirty="0">
                <a:hlinkClick r:id="rId5"/>
              </a:rPr>
              <a:t>https://www.ramsar.org/news/wetlands-worlds-most-valuable-ecosystem-disappearing-three-times-faster-than-forests-warns-new</a:t>
            </a:r>
            <a:endParaRPr lang="en-CH" sz="1350" dirty="0"/>
          </a:p>
          <a:p>
            <a:r>
              <a:rPr lang="en-GB" sz="1350" b="1" dirty="0"/>
              <a:t>Ramsar Factsheet 6 Reservoirs of biodiversity </a:t>
            </a:r>
            <a:r>
              <a:rPr lang="en-GB" sz="1350" u="sng" dirty="0">
                <a:hlinkClick r:id="rId6"/>
              </a:rPr>
              <a:t>https://www.ramsar.org/sites/default/files/documents/library/services_06_e.pdf</a:t>
            </a:r>
            <a:r>
              <a:rPr lang="en-GB" sz="1350" u="sng" dirty="0"/>
              <a:t>  p1</a:t>
            </a:r>
            <a:endParaRPr lang="en-CH" sz="1350" dirty="0"/>
          </a:p>
          <a:p>
            <a:r>
              <a:rPr lang="en-GB" sz="1350" b="1" dirty="0"/>
              <a:t>Worth of Wetlands: revised global monetary values of coastal and inland wetland systems </a:t>
            </a:r>
            <a:r>
              <a:rPr lang="en-GB" sz="1350" dirty="0">
                <a:hlinkClick r:id="rId7"/>
              </a:rPr>
              <a:t>https://www.publish.csiro.au/mf/MF18391</a:t>
            </a:r>
            <a:r>
              <a:rPr lang="en-GB" sz="1350" dirty="0"/>
              <a:t> </a:t>
            </a:r>
          </a:p>
          <a:p>
            <a:r>
              <a:rPr lang="en-GB" sz="1350" b="1" dirty="0"/>
              <a:t>World Wetlands Day 2016 </a:t>
            </a:r>
            <a:r>
              <a:rPr lang="en-GB" sz="1350" dirty="0">
                <a:hlinkClick r:id="rId8"/>
              </a:rPr>
              <a:t>https://www.ramsar.org/sites/default/files/wwd16_hand-outs_desktop_print_eng.pdf</a:t>
            </a:r>
            <a:r>
              <a:rPr lang="en-GB" sz="1350" dirty="0"/>
              <a:t> </a:t>
            </a:r>
            <a:endParaRPr lang="en-CH" sz="1350" dirty="0"/>
          </a:p>
          <a:p>
            <a:r>
              <a:rPr lang="en-US" sz="1350" dirty="0">
                <a:hlinkClick r:id="rId9"/>
              </a:rPr>
              <a:t>https://sciencing.com/do-wetlands-filter-water-6398284.html</a:t>
            </a:r>
            <a:r>
              <a:rPr lang="en-US" sz="1350" dirty="0"/>
              <a:t> </a:t>
            </a:r>
          </a:p>
          <a:p>
            <a:r>
              <a:rPr lang="en-US" sz="1350" b="1" dirty="0"/>
              <a:t>UN WATER Water Development Report 2020: Water and Climate Change</a:t>
            </a:r>
            <a:endParaRPr lang="en-CH" sz="1350" dirty="0"/>
          </a:p>
          <a:p>
            <a:r>
              <a:rPr lang="en-US" sz="1350" u="sng" dirty="0">
                <a:hlinkClick r:id="rId10"/>
              </a:rPr>
              <a:t>https://www.unwater.org/world-water-development-report-2020-water-and-climate-change/</a:t>
            </a:r>
            <a:r>
              <a:rPr lang="en-US" sz="1350" b="1" dirty="0"/>
              <a:t> 21 March 2020</a:t>
            </a:r>
          </a:p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UNEP/IWMI Ecosystems for water and food security  2011 </a:t>
            </a:r>
            <a:r>
              <a:rPr lang="en-GB" sz="1350" dirty="0">
                <a:hlinkClick r:id="rId11"/>
              </a:rPr>
              <a:t>https://wedocs.unep.org/bitstream/handle/20.500.11822/8002/-Ecosystems%20for%20%20water%20and%20food%20security-20111057.pdf?sequence=3&amp;amp%3BisAllowed=</a:t>
            </a:r>
            <a:r>
              <a:rPr lang="en-GB" sz="1350" dirty="0"/>
              <a:t>  p2, 45, p65</a:t>
            </a:r>
            <a:endParaRPr lang="en-CH" sz="1350" dirty="0"/>
          </a:p>
          <a:p>
            <a:r>
              <a:rPr lang="en-US" sz="1350" b="1" dirty="0"/>
              <a:t>UN WATER Water Development Report 2020: Water and Climate Change Facts and Figures</a:t>
            </a:r>
            <a:endParaRPr lang="en-CH" sz="1350" dirty="0"/>
          </a:p>
          <a:p>
            <a:r>
              <a:rPr lang="en-GB" sz="1350" u="sng" dirty="0">
                <a:hlinkClick r:id="rId12"/>
              </a:rPr>
              <a:t>https://unesdoc.unesco.org/ark:/48223/pf0000372876.locale=en</a:t>
            </a:r>
            <a:endParaRPr lang="en-CH" sz="1350" dirty="0"/>
          </a:p>
          <a:p>
            <a:r>
              <a:rPr lang="en-GB" sz="1350" u="sng" dirty="0">
                <a:hlinkClick r:id="rId13"/>
              </a:rPr>
              <a:t>https://www.unwater.org/water-facts/quality-and-wastewater-2/</a:t>
            </a:r>
            <a:r>
              <a:rPr lang="en-CH" sz="1350" dirty="0"/>
              <a:t> </a:t>
            </a:r>
          </a:p>
          <a:p>
            <a:r>
              <a:rPr lang="en-GB" sz="1350" u="sng" dirty="0">
                <a:hlinkClick r:id="rId14"/>
              </a:rPr>
              <a:t>https://www.who.int/news-room/fact-sheets/detail/drinking-water</a:t>
            </a:r>
            <a:r>
              <a:rPr lang="en-CH" sz="1350" dirty="0"/>
              <a:t> p6, p7, p10</a:t>
            </a:r>
          </a:p>
          <a:p>
            <a:endParaRPr lang="en-CH" sz="135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CFFED-C63A-B14A-9C18-D054B9513A38}"/>
              </a:ext>
            </a:extLst>
          </p:cNvPr>
          <p:cNvSpPr txBox="1">
            <a:spLocks/>
          </p:cNvSpPr>
          <p:nvPr/>
        </p:nvSpPr>
        <p:spPr>
          <a:xfrm>
            <a:off x="759278" y="36115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g-BG" sz="3200" dirty="0" smtClean="0"/>
              <a:t>Източници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106507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63365B-452E-1C47-B8AC-6546FF3948D3}"/>
              </a:ext>
            </a:extLst>
          </p:cNvPr>
          <p:cNvSpPr/>
          <p:nvPr/>
        </p:nvSpPr>
        <p:spPr>
          <a:xfrm>
            <a:off x="243466" y="1574572"/>
            <a:ext cx="8461718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/>
              <a:t>Recent Loss of Freshwater Wetlands Worldwide Valued at $2.7 Trillion per Year</a:t>
            </a:r>
          </a:p>
          <a:p>
            <a:r>
              <a:rPr lang="en-GB" sz="1350" dirty="0">
                <a:hlinkClick r:id="rId2"/>
              </a:rPr>
              <a:t>https://blog.nationalgeographic.org/2014/06/24/recent-loss-of-freshwater-wetlands-worldwide-valued-at-2-7-trillion-per-year/</a:t>
            </a:r>
            <a:r>
              <a:rPr lang="en-GB" sz="1350" dirty="0"/>
              <a:t> </a:t>
            </a:r>
          </a:p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Geo Wetlands Initiative (GWOS)</a:t>
            </a:r>
            <a:endParaRPr lang="en-CH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https://www.ramsar.org/sites/default/files/documents/library/strp20_agenda_item_5_geo-wetlands_mpaganini.pdf</a:t>
            </a:r>
            <a:endParaRPr lang="en-CH" sz="1350" dirty="0"/>
          </a:p>
          <a:p>
            <a:r>
              <a:rPr lang="en-US" sz="1350" b="1" dirty="0"/>
              <a:t>World Humanitarian Data and Trends 2018</a:t>
            </a:r>
            <a:r>
              <a:rPr lang="en-US" sz="1350" dirty="0"/>
              <a:t> </a:t>
            </a:r>
            <a:r>
              <a:rPr lang="en-US" sz="1350" u="sng" dirty="0">
                <a:hlinkClick r:id="rId4"/>
              </a:rPr>
              <a:t>https://www.humanitarianresponse.info/sites/www.humanitarianresponse.info/files/documents/files/whdt2018_web_final_singles.pdf</a:t>
            </a:r>
            <a:r>
              <a:rPr lang="en-US" sz="1350" u="sng" dirty="0"/>
              <a:t>    p34</a:t>
            </a:r>
          </a:p>
          <a:p>
            <a:r>
              <a:rPr lang="en-CH" sz="1350" b="1" dirty="0"/>
              <a:t>Global Biodiversity Outlook 5</a:t>
            </a:r>
            <a:r>
              <a:rPr lang="en-CH" sz="1350" dirty="0"/>
              <a:t> </a:t>
            </a:r>
            <a:r>
              <a:rPr lang="en-GB" sz="1350" u="sng" dirty="0">
                <a:hlinkClick r:id="rId5"/>
              </a:rPr>
              <a:t>https://www.cbd.int/gbo/gbo5/publication/gbo-5-en.pdf</a:t>
            </a:r>
            <a:r>
              <a:rPr lang="en-CH" sz="1350" dirty="0"/>
              <a:t> </a:t>
            </a:r>
            <a:r>
              <a:rPr lang="en-GB" sz="1350" dirty="0"/>
              <a:t>  </a:t>
            </a:r>
            <a:endParaRPr lang="en-CH" sz="1350" dirty="0"/>
          </a:p>
          <a:p>
            <a:r>
              <a:rPr lang="en-GB" sz="1350" dirty="0"/>
              <a:t>p57, p68,p141</a:t>
            </a:r>
          </a:p>
          <a:p>
            <a:r>
              <a:rPr lang="en-GB" sz="1350" dirty="0">
                <a:hlinkClick r:id="rId6"/>
              </a:rPr>
              <a:t>https://www.zsl.org/sites/default/files/LPR%202020%20Full%20report.pdf</a:t>
            </a:r>
            <a:r>
              <a:rPr lang="en-GB" sz="1350" dirty="0"/>
              <a:t> p24 </a:t>
            </a:r>
          </a:p>
          <a:p>
            <a:r>
              <a:rPr lang="en-US" sz="1350" b="1" dirty="0"/>
              <a:t>IPCC Fresh water resources </a:t>
            </a:r>
            <a:r>
              <a:rPr lang="en-US" sz="1350" u="sng" dirty="0">
                <a:hlinkClick r:id="rId7"/>
              </a:rPr>
              <a:t>https://www.ipcc.ch/site/assets/uploads/2018/02/WGIIAR5-Chap3_FINAL.pdf</a:t>
            </a:r>
            <a:r>
              <a:rPr lang="en-US" sz="1350" dirty="0"/>
              <a:t>    </a:t>
            </a:r>
            <a:r>
              <a:rPr lang="en-US" sz="1350" u="sng" dirty="0"/>
              <a:t>p232</a:t>
            </a:r>
            <a:endParaRPr lang="en-US" sz="1350" dirty="0"/>
          </a:p>
          <a:p>
            <a:r>
              <a:rPr lang="en-CH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 the world to face severe water stress by 2030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CH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https://www.unenvironment.org/news-and-stories/press-release/half-world-face-severe-water-stress-2030-unless-water-use-decouple</a:t>
            </a:r>
            <a:r>
              <a:rPr lang="en-US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d 21 March 2016</a:t>
            </a:r>
            <a:endParaRPr lang="en-CH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Infrastructure and Investment</a:t>
            </a:r>
            <a:r>
              <a:rPr lang="en-US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High Panel on Water </a:t>
            </a:r>
            <a:r>
              <a:rPr lang="en-CH" sz="135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https://sustainabledevelopment.un.org/content/documents/hlpwater/08-WaterInfrastInvest.pdf </a:t>
            </a:r>
            <a:endParaRPr lang="en-CH" sz="1350" u="sng" dirty="0">
              <a:solidFill>
                <a:srgbClr val="0563C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350" b="1" dirty="0"/>
              <a:t>Food wastage: Key facts and figures </a:t>
            </a:r>
            <a:r>
              <a:rPr lang="en-US" sz="1350" dirty="0">
                <a:hlinkClick r:id="rId10"/>
              </a:rPr>
              <a:t>http://www.fao.org/news/story/en/item/196402/icode/</a:t>
            </a:r>
            <a:r>
              <a:rPr lang="en-US" sz="1350" dirty="0"/>
              <a:t> </a:t>
            </a:r>
            <a:endParaRPr lang="en-CH" sz="1350" dirty="0"/>
          </a:p>
          <a:p>
            <a:r>
              <a:rPr lang="en-US" sz="1350" b="1" dirty="0"/>
              <a:t>Consumers discard a lot more food than widely believed</a:t>
            </a:r>
            <a:r>
              <a:rPr lang="en-US" sz="1350" dirty="0"/>
              <a:t> </a:t>
            </a:r>
            <a:r>
              <a:rPr lang="en-CH" sz="1350" u="sng" dirty="0">
                <a:hlinkClick r:id="rId11"/>
              </a:rPr>
              <a:t>https://journals.plos.org/plosone/article?id=10.1371/journal.pone.0228369</a:t>
            </a:r>
            <a:r>
              <a:rPr lang="en-CH" sz="1350" dirty="0"/>
              <a:t>, 12 </a:t>
            </a:r>
            <a:r>
              <a:rPr lang="en-US" sz="1350" dirty="0"/>
              <a:t>February 2020</a:t>
            </a:r>
            <a:endParaRPr lang="en-CH" sz="1350" dirty="0"/>
          </a:p>
          <a:p>
            <a:r>
              <a:rPr lang="en-US" sz="1350" b="1" dirty="0"/>
              <a:t>Is the world running out of fresh water?</a:t>
            </a:r>
            <a:r>
              <a:rPr lang="en-US" sz="1350" dirty="0"/>
              <a:t> </a:t>
            </a:r>
            <a:r>
              <a:rPr lang="en-US" sz="1350" dirty="0">
                <a:hlinkClick r:id="rId12"/>
              </a:rPr>
              <a:t>https://www.bbc.com/future/article/20170412-is-the-world-running-out-of-fresh-water</a:t>
            </a:r>
            <a:r>
              <a:rPr lang="en-US" sz="1350" dirty="0"/>
              <a:t> </a:t>
            </a:r>
          </a:p>
          <a:p>
            <a:endParaRPr lang="en-CH" sz="1350" dirty="0"/>
          </a:p>
          <a:p>
            <a:endParaRPr lang="en-CH" sz="135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11CFFED-C63A-B14A-9C18-D054B9513A38}"/>
              </a:ext>
            </a:extLst>
          </p:cNvPr>
          <p:cNvSpPr txBox="1">
            <a:spLocks/>
          </p:cNvSpPr>
          <p:nvPr/>
        </p:nvSpPr>
        <p:spPr>
          <a:xfrm>
            <a:off x="759278" y="361150"/>
            <a:ext cx="78867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bg-BG" sz="3200" dirty="0" smtClean="0"/>
              <a:t>Източници</a:t>
            </a:r>
            <a:endParaRPr lang="en-CH" sz="3200" dirty="0"/>
          </a:p>
        </p:txBody>
      </p:sp>
    </p:spTree>
    <p:extLst>
      <p:ext uri="{BB962C8B-B14F-4D97-AF65-F5344CB8AC3E}">
        <p14:creationId xmlns:p14="http://schemas.microsoft.com/office/powerpoint/2010/main" val="2962750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B72E4-A606-F141-805C-F384FCBB6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Влажните зони</a:t>
            </a:r>
            <a:r>
              <a:rPr lang="en-GB" sz="3200" dirty="0" smtClean="0"/>
              <a:t> –</a:t>
            </a:r>
            <a:r>
              <a:rPr lang="en-CH" sz="3200" dirty="0" smtClean="0"/>
              <a:t> </a:t>
            </a:r>
            <a:r>
              <a:rPr lang="bg-BG" sz="3200" dirty="0" smtClean="0"/>
              <a:t>какво са те</a:t>
            </a:r>
            <a:r>
              <a:rPr lang="en-GB" sz="3200" dirty="0" smtClean="0"/>
              <a:t>? </a:t>
            </a:r>
            <a:endParaRPr lang="en-C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2DB86-4365-7B4B-95D6-030EA6E9DA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543" y="153566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Влажните зони са солени или сладководни, вътрешни или крайбрежни, естествени или </a:t>
            </a:r>
            <a:r>
              <a:rPr lang="ru-RU" b="1" dirty="0" smtClean="0">
                <a:solidFill>
                  <a:srgbClr val="0070C0"/>
                </a:solidFill>
              </a:rPr>
              <a:t>създадени от човека</a:t>
            </a:r>
          </a:p>
          <a:p>
            <a:pPr lvl="1">
              <a:spcAft>
                <a:spcPts val="1000"/>
              </a:spcAft>
            </a:pPr>
            <a:r>
              <a:rPr lang="bg-BG" b="1" dirty="0" smtClean="0"/>
              <a:t>Сладководни</a:t>
            </a:r>
            <a:r>
              <a:rPr lang="en-CH" b="1" dirty="0" smtClean="0"/>
              <a:t>: </a:t>
            </a:r>
            <a:r>
              <a:rPr lang="bg-BG" dirty="0" smtClean="0"/>
              <a:t>реки</a:t>
            </a:r>
            <a:r>
              <a:rPr lang="en-CH" dirty="0" smtClean="0"/>
              <a:t>, </a:t>
            </a:r>
            <a:r>
              <a:rPr lang="bg-BG" dirty="0" smtClean="0"/>
              <a:t>езера</a:t>
            </a:r>
            <a:r>
              <a:rPr lang="en-CH" dirty="0" smtClean="0"/>
              <a:t>, </a:t>
            </a:r>
            <a:r>
              <a:rPr lang="bg-BG" dirty="0" smtClean="0"/>
              <a:t>вирове</a:t>
            </a:r>
            <a:r>
              <a:rPr lang="en-CH" dirty="0" smtClean="0"/>
              <a:t>, </a:t>
            </a:r>
            <a:r>
              <a:rPr lang="bg-BG" dirty="0" smtClean="0"/>
              <a:t>заливни равнини</a:t>
            </a:r>
            <a:r>
              <a:rPr lang="en-CH" dirty="0" smtClean="0"/>
              <a:t>, </a:t>
            </a:r>
            <a:r>
              <a:rPr lang="bg-BG" dirty="0" smtClean="0"/>
              <a:t>торфища</a:t>
            </a:r>
            <a:r>
              <a:rPr lang="en-CH" dirty="0" smtClean="0"/>
              <a:t>, </a:t>
            </a:r>
            <a:r>
              <a:rPr lang="bg-BG" dirty="0" smtClean="0"/>
              <a:t>мочурища</a:t>
            </a:r>
            <a:r>
              <a:rPr lang="en-CH" dirty="0" smtClean="0"/>
              <a:t>, </a:t>
            </a:r>
            <a:r>
              <a:rPr lang="bg-BG" dirty="0" smtClean="0"/>
              <a:t>блата</a:t>
            </a:r>
            <a:endParaRPr lang="en-CH" dirty="0"/>
          </a:p>
          <a:p>
            <a:pPr lvl="1">
              <a:spcAft>
                <a:spcPts val="1000"/>
              </a:spcAft>
            </a:pPr>
            <a:r>
              <a:rPr lang="bg-BG" b="1" dirty="0" smtClean="0"/>
              <a:t>Солени влажни зони</a:t>
            </a:r>
            <a:r>
              <a:rPr lang="en-US" b="0" dirty="0" smtClean="0"/>
              <a:t>: </a:t>
            </a:r>
            <a:r>
              <a:rPr lang="bg-BG" b="0" dirty="0" smtClean="0"/>
              <a:t>естуари</a:t>
            </a:r>
            <a:r>
              <a:rPr lang="en-US" b="0" dirty="0" smtClean="0"/>
              <a:t>, </a:t>
            </a:r>
            <a:r>
              <a:rPr lang="bg-BG" b="0" dirty="0" smtClean="0"/>
              <a:t>кални плитчини</a:t>
            </a:r>
            <a:r>
              <a:rPr lang="en-US" b="0" dirty="0" smtClean="0"/>
              <a:t>, </a:t>
            </a:r>
            <a:r>
              <a:rPr lang="bg-BG" b="0" dirty="0" smtClean="0"/>
              <a:t>солени блата</a:t>
            </a:r>
            <a:r>
              <a:rPr lang="en-US" b="0" dirty="0" smtClean="0"/>
              <a:t>, </a:t>
            </a:r>
            <a:r>
              <a:rPr lang="bg-BG" b="0" dirty="0" err="1" smtClean="0"/>
              <a:t>мангрови</a:t>
            </a:r>
            <a:r>
              <a:rPr lang="bg-BG" b="0" dirty="0" smtClean="0"/>
              <a:t> гори</a:t>
            </a:r>
            <a:r>
              <a:rPr lang="en-US" dirty="0" smtClean="0"/>
              <a:t>, </a:t>
            </a:r>
            <a:r>
              <a:rPr lang="bg-BG" dirty="0" smtClean="0"/>
              <a:t>лагуни</a:t>
            </a:r>
            <a:r>
              <a:rPr lang="en-US" b="0" dirty="0" smtClean="0"/>
              <a:t>, </a:t>
            </a:r>
            <a:r>
              <a:rPr lang="bg-BG" b="0" dirty="0" smtClean="0"/>
              <a:t>коралови рифове</a:t>
            </a:r>
            <a:r>
              <a:rPr lang="en-US" b="0" dirty="0" smtClean="0"/>
              <a:t>, </a:t>
            </a:r>
            <a:r>
              <a:rPr lang="bg-BG" b="0" dirty="0" smtClean="0"/>
              <a:t>мидени рифове</a:t>
            </a:r>
            <a:endParaRPr lang="en-US" b="0" dirty="0"/>
          </a:p>
          <a:p>
            <a:pPr lvl="1">
              <a:spcAft>
                <a:spcPts val="1000"/>
              </a:spcAft>
            </a:pPr>
            <a:r>
              <a:rPr lang="bg-BG" b="1" dirty="0" smtClean="0"/>
              <a:t>Изкуствени влажни зони</a:t>
            </a:r>
            <a:r>
              <a:rPr lang="en-US" b="0" dirty="0" smtClean="0"/>
              <a:t>: </a:t>
            </a:r>
            <a:r>
              <a:rPr lang="bg-BG" b="0" dirty="0" smtClean="0"/>
              <a:t>рибарници</a:t>
            </a:r>
            <a:r>
              <a:rPr lang="en-US" b="0" dirty="0" smtClean="0"/>
              <a:t>, </a:t>
            </a:r>
            <a:r>
              <a:rPr lang="bg-BG" b="0" dirty="0" smtClean="0"/>
              <a:t>оризища</a:t>
            </a:r>
            <a:r>
              <a:rPr lang="en-US" b="0" dirty="0" smtClean="0"/>
              <a:t>, </a:t>
            </a:r>
            <a:r>
              <a:rPr lang="bg-BG" b="0" dirty="0" smtClean="0"/>
              <a:t>язовири</a:t>
            </a:r>
            <a:r>
              <a:rPr lang="en-US" b="0" dirty="0" smtClean="0"/>
              <a:t>, </a:t>
            </a:r>
            <a:r>
              <a:rPr lang="bg-BG" b="0" dirty="0" smtClean="0"/>
              <a:t>солници</a:t>
            </a:r>
            <a:r>
              <a:rPr lang="en-US" b="0" dirty="0" smtClean="0"/>
              <a:t> </a:t>
            </a:r>
            <a:endParaRPr lang="en-GB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CH" sz="24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CH" sz="2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140F04C-0118-A040-8B16-99F1B49BA6A3}"/>
              </a:ext>
            </a:extLst>
          </p:cNvPr>
          <p:cNvSpPr txBox="1"/>
          <p:nvPr/>
        </p:nvSpPr>
        <p:spPr>
          <a:xfrm>
            <a:off x="424543" y="65205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73061FE-F0EF-604B-940D-2A8EE1E63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08" y="4996094"/>
            <a:ext cx="3309257" cy="180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33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7C81C-D315-C74B-9933-57B35AAC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2" y="46104"/>
            <a:ext cx="7886700" cy="1325563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Влажни зони и прясна вода </a:t>
            </a:r>
            <a:endParaRPr lang="en-C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B7746-5523-B648-91B3-22025E92E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2048" y="1689696"/>
            <a:ext cx="7837168" cy="386704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bg-BG" b="1" dirty="0" smtClean="0">
                <a:solidFill>
                  <a:srgbClr val="0070C0"/>
                </a:solidFill>
              </a:rPr>
              <a:t>Водата</a:t>
            </a:r>
            <a:r>
              <a:rPr lang="en-GB" b="1" dirty="0" smtClean="0">
                <a:solidFill>
                  <a:srgbClr val="0070C0"/>
                </a:solidFill>
              </a:rPr>
              <a:t>, </a:t>
            </a:r>
            <a:r>
              <a:rPr lang="bg-BG" b="1" dirty="0" smtClean="0">
                <a:solidFill>
                  <a:srgbClr val="0070C0"/>
                </a:solidFill>
              </a:rPr>
              <a:t>водата е навсякъде</a:t>
            </a:r>
            <a:r>
              <a:rPr lang="en-GB" b="1" dirty="0" smtClean="0">
                <a:solidFill>
                  <a:srgbClr val="0070C0"/>
                </a:solidFill>
              </a:rPr>
              <a:t>… </a:t>
            </a:r>
            <a:r>
              <a:rPr lang="bg-BG" b="1" dirty="0" smtClean="0">
                <a:solidFill>
                  <a:srgbClr val="0070C0"/>
                </a:solidFill>
              </a:rPr>
              <a:t>Нашата</a:t>
            </a:r>
            <a:r>
              <a:rPr lang="en-CH" b="1" dirty="0" smtClean="0">
                <a:solidFill>
                  <a:srgbClr val="0070C0"/>
                </a:solidFill>
              </a:rPr>
              <a:t> ‘</a:t>
            </a:r>
            <a:r>
              <a:rPr lang="bg-BG" b="1" dirty="0" smtClean="0">
                <a:solidFill>
                  <a:srgbClr val="0070C0"/>
                </a:solidFill>
              </a:rPr>
              <a:t>синя</a:t>
            </a:r>
            <a:r>
              <a:rPr lang="en-CH" b="1" dirty="0" smtClean="0">
                <a:solidFill>
                  <a:srgbClr val="0070C0"/>
                </a:solidFill>
              </a:rPr>
              <a:t>’ </a:t>
            </a:r>
            <a:r>
              <a:rPr lang="bg-BG" b="1" dirty="0" smtClean="0">
                <a:solidFill>
                  <a:srgbClr val="0070C0"/>
                </a:solidFill>
              </a:rPr>
              <a:t>планета изглежда залята от вода</a:t>
            </a:r>
            <a:endParaRPr lang="en-CH" b="1" dirty="0">
              <a:solidFill>
                <a:srgbClr val="0070C0"/>
              </a:solidFill>
            </a:endParaRPr>
          </a:p>
          <a:p>
            <a:pPr lvl="1">
              <a:spcAft>
                <a:spcPts val="1500"/>
              </a:spcAft>
            </a:pPr>
            <a:r>
              <a:rPr lang="ru-RU" dirty="0"/>
              <a:t>Но </a:t>
            </a:r>
            <a:r>
              <a:rPr lang="ru-RU" b="1" dirty="0"/>
              <a:t>само 2,5% </a:t>
            </a:r>
            <a:r>
              <a:rPr lang="ru-RU" dirty="0"/>
              <a:t>от водата е </a:t>
            </a:r>
            <a:r>
              <a:rPr lang="ru-RU" b="1" dirty="0"/>
              <a:t>прясна вода</a:t>
            </a:r>
            <a:r>
              <a:rPr lang="ru-RU" dirty="0"/>
              <a:t>, </a:t>
            </a:r>
            <a:r>
              <a:rPr lang="ru-RU" dirty="0" smtClean="0"/>
              <a:t>която се съхранява </a:t>
            </a:r>
            <a:r>
              <a:rPr lang="ru-RU" dirty="0"/>
              <a:t>предимно в ледници, снежни шапки или подземни водоносни хоризонти</a:t>
            </a:r>
            <a:r>
              <a:rPr lang="en-CH" dirty="0" smtClean="0"/>
              <a:t> </a:t>
            </a:r>
            <a:endParaRPr lang="en-CH" dirty="0"/>
          </a:p>
          <a:p>
            <a:pPr lvl="1">
              <a:spcAft>
                <a:spcPts val="1500"/>
              </a:spcAft>
            </a:pPr>
            <a:r>
              <a:rPr lang="ru-RU" b="1" dirty="0"/>
              <a:t>По-малко от 1% </a:t>
            </a:r>
            <a:r>
              <a:rPr lang="ru-RU" dirty="0" smtClean="0"/>
              <a:t>от прясната </a:t>
            </a:r>
            <a:r>
              <a:rPr lang="ru-RU" dirty="0"/>
              <a:t>вода е използваема, 0,3% е в реките и езерата</a:t>
            </a:r>
            <a:endParaRPr lang="en-CH" sz="2400" dirty="0">
              <a:solidFill>
                <a:srgbClr val="0070C0"/>
              </a:solidFill>
            </a:endParaRPr>
          </a:p>
          <a:p>
            <a:pPr marL="0" indent="0">
              <a:spcAft>
                <a:spcPts val="150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Това е цялата прясна вода, която имаме, а влажните зони осигуряват </a:t>
            </a:r>
            <a:r>
              <a:rPr lang="ru-RU" b="1" dirty="0" smtClean="0">
                <a:solidFill>
                  <a:srgbClr val="0070C0"/>
                </a:solidFill>
              </a:rPr>
              <a:t>по-голяма </a:t>
            </a:r>
            <a:r>
              <a:rPr lang="ru-RU" b="1" dirty="0">
                <a:solidFill>
                  <a:srgbClr val="0070C0"/>
                </a:solidFill>
              </a:rPr>
              <a:t>част от нея</a:t>
            </a:r>
            <a:r>
              <a:rPr lang="en-GB" sz="2400" b="1" dirty="0" smtClean="0">
                <a:solidFill>
                  <a:srgbClr val="0070C0"/>
                </a:solidFill>
              </a:rPr>
              <a:t>.</a:t>
            </a:r>
            <a:endParaRPr lang="en-CH" sz="24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endParaRPr lang="en-CH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endParaRPr lang="en-CH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endParaRPr lang="en-CH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230E04-2A4E-4A4D-A76A-E0FBDAAF9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325887">
            <a:off x="261038" y="5331251"/>
            <a:ext cx="2034378" cy="133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444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17CE-9B31-154F-A658-110595F68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0"/>
            <a:ext cx="8401050" cy="1325563"/>
          </a:xfrm>
        </p:spPr>
        <p:txBody>
          <a:bodyPr>
            <a:normAutofit/>
          </a:bodyPr>
          <a:lstStyle/>
          <a:p>
            <a:r>
              <a:rPr lang="bg-BG" sz="3200" dirty="0" smtClean="0"/>
              <a:t>Неразделни</a:t>
            </a:r>
            <a:r>
              <a:rPr lang="en-GB" sz="3200" dirty="0" smtClean="0"/>
              <a:t>: </a:t>
            </a:r>
            <a:r>
              <a:rPr lang="bg-BG" sz="3200" dirty="0" smtClean="0"/>
              <a:t>Водата и влажните зони</a:t>
            </a:r>
            <a:endParaRPr lang="en-C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CFEB9-D616-B342-8ACA-CD7DD90BE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782993"/>
            <a:ext cx="6986227" cy="39585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Влажните зони са жизненоважни за водата</a:t>
            </a:r>
            <a:endParaRPr lang="en-GB" b="1" dirty="0">
              <a:solidFill>
                <a:srgbClr val="0070C0"/>
              </a:solidFill>
            </a:endParaRPr>
          </a:p>
          <a:p>
            <a:pPr lvl="1"/>
            <a:r>
              <a:rPr lang="bg-BG" b="1" dirty="0" smtClean="0"/>
              <a:t>Събират и съхраняват </a:t>
            </a:r>
            <a:r>
              <a:rPr lang="bg-BG" dirty="0" smtClean="0"/>
              <a:t>дъждовна вода</a:t>
            </a:r>
            <a:r>
              <a:rPr lang="en-US" dirty="0" smtClean="0"/>
              <a:t> </a:t>
            </a:r>
            <a:r>
              <a:rPr lang="bg-BG" dirty="0" smtClean="0"/>
              <a:t>и</a:t>
            </a:r>
            <a:r>
              <a:rPr lang="en-US" dirty="0" smtClean="0"/>
              <a:t> </a:t>
            </a:r>
            <a:r>
              <a:rPr lang="bg-BG" b="1" dirty="0" smtClean="0"/>
              <a:t>попълват</a:t>
            </a:r>
            <a:r>
              <a:rPr lang="en-US" dirty="0" smtClean="0"/>
              <a:t> </a:t>
            </a:r>
            <a:r>
              <a:rPr lang="bg-BG" dirty="0" smtClean="0"/>
              <a:t>водоносните хоризонти</a:t>
            </a:r>
            <a:endParaRPr lang="en-US" dirty="0"/>
          </a:p>
          <a:p>
            <a:pPr lvl="1">
              <a:spcAft>
                <a:spcPts val="1000"/>
              </a:spcAft>
            </a:pPr>
            <a:r>
              <a:rPr lang="en-US" dirty="0"/>
              <a:t> </a:t>
            </a:r>
            <a:r>
              <a:rPr lang="bg-BG" b="1" dirty="0" smtClean="0"/>
              <a:t>Регулират водното количество </a:t>
            </a:r>
            <a:r>
              <a:rPr lang="bg-BG" dirty="0" smtClean="0"/>
              <a:t>и</a:t>
            </a:r>
            <a:r>
              <a:rPr lang="bg-BG" dirty="0"/>
              <a:t> </a:t>
            </a:r>
            <a:r>
              <a:rPr lang="bg-BG" b="1" dirty="0" smtClean="0"/>
              <a:t>доставят</a:t>
            </a:r>
            <a:r>
              <a:rPr lang="en-US" dirty="0" smtClean="0"/>
              <a:t> </a:t>
            </a:r>
            <a:r>
              <a:rPr lang="bg-BG" dirty="0" smtClean="0"/>
              <a:t>необходимото количество вода, на точното място, в точно количество</a:t>
            </a:r>
            <a:endParaRPr lang="en-US" dirty="0"/>
          </a:p>
          <a:p>
            <a:pPr lvl="1">
              <a:spcAft>
                <a:spcPts val="1000"/>
              </a:spcAft>
            </a:pPr>
            <a:r>
              <a:rPr lang="bg-BG" b="1" dirty="0" smtClean="0"/>
              <a:t>Подобряват качеството на водата </a:t>
            </a:r>
            <a:r>
              <a:rPr lang="bg-BG" dirty="0" smtClean="0"/>
              <a:t>като премахват и абсорбират замърсители  </a:t>
            </a:r>
            <a:endParaRPr lang="en-U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2400" b="1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</a:pPr>
            <a:endParaRPr lang="en-CH" sz="2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E91F977-BC86-794A-B751-E6CA678BC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0953">
            <a:off x="809720" y="5085576"/>
            <a:ext cx="1420200" cy="172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54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F4B90288-5D1E-D849-962C-4AFD5940F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25581">
            <a:off x="426760" y="5824025"/>
            <a:ext cx="1658161" cy="11340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CADEE7-88C4-1048-8CB4-A3B475E11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bg-BG" sz="3200" dirty="0"/>
              <a:t>Влажните зони поддържат живота</a:t>
            </a:r>
            <a:endParaRPr lang="en-C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8B7F-2155-0D49-92DB-1A848E416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95223"/>
            <a:ext cx="8000521" cy="40679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b="1" dirty="0" smtClean="0">
                <a:solidFill>
                  <a:srgbClr val="0070C0"/>
                </a:solidFill>
              </a:rPr>
              <a:t>Пазят ни здрави</a:t>
            </a:r>
            <a:endParaRPr lang="en-GB" b="1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bg-BG" dirty="0" smtClean="0"/>
              <a:t>Чистите водни басейни осигуряват естествена питейна вода </a:t>
            </a:r>
            <a:endParaRPr lang="en-GB" dirty="0"/>
          </a:p>
          <a:p>
            <a:pPr marL="0" indent="0">
              <a:buNone/>
            </a:pPr>
            <a:r>
              <a:rPr lang="bg-BG" b="1" dirty="0" smtClean="0">
                <a:solidFill>
                  <a:srgbClr val="0070C0"/>
                </a:solidFill>
              </a:rPr>
              <a:t>Осигуряват храна</a:t>
            </a:r>
            <a:r>
              <a:rPr lang="en-GB" b="1" dirty="0" smtClean="0">
                <a:solidFill>
                  <a:srgbClr val="0070C0"/>
                </a:solidFill>
              </a:rPr>
              <a:t>, </a:t>
            </a:r>
            <a:r>
              <a:rPr lang="bg-BG" b="1" dirty="0" smtClean="0">
                <a:solidFill>
                  <a:srgbClr val="0070C0"/>
                </a:solidFill>
              </a:rPr>
              <a:t>поддържат производството на храна</a:t>
            </a:r>
            <a:endParaRPr lang="en-GB" b="1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dirty="0"/>
              <a:t>Влажните зони </a:t>
            </a:r>
            <a:r>
              <a:rPr lang="ru-RU" dirty="0" smtClean="0"/>
              <a:t>осигуряват </a:t>
            </a:r>
            <a:r>
              <a:rPr lang="ru-RU" dirty="0"/>
              <a:t>голяма част от рибата, която ядем, ориз за 3,5 милиарда души и вода за </a:t>
            </a:r>
            <a:r>
              <a:rPr lang="ru-RU" dirty="0" smtClean="0"/>
              <a:t>земеделие</a:t>
            </a:r>
          </a:p>
          <a:p>
            <a:pPr marL="0" lvl="1" indent="0">
              <a:spcAft>
                <a:spcPts val="1000"/>
              </a:spcAft>
              <a:buClr>
                <a:schemeClr val="accent6"/>
              </a:buClr>
              <a:buNone/>
            </a:pPr>
            <a:r>
              <a:rPr lang="bg-BG" sz="2400" b="1" dirty="0" smtClean="0">
                <a:solidFill>
                  <a:srgbClr val="0070C0"/>
                </a:solidFill>
              </a:rPr>
              <a:t>Важни за биологичното разнообразие</a:t>
            </a:r>
            <a:endParaRPr lang="en-US" sz="2400" b="1" dirty="0">
              <a:solidFill>
                <a:srgbClr val="0070C0"/>
              </a:solidFill>
            </a:endParaRPr>
          </a:p>
          <a:p>
            <a:pPr lvl="1">
              <a:lnSpc>
                <a:spcPct val="120000"/>
              </a:lnSpc>
            </a:pPr>
            <a:r>
              <a:rPr lang="ru-RU" dirty="0"/>
              <a:t>40% от видовете в света живеят във влажни зони, като годишно в сладководните влажни зони се откриват 200 нови вида риби</a:t>
            </a:r>
            <a:endParaRPr lang="en-GB" sz="1800" dirty="0"/>
          </a:p>
          <a:p>
            <a:endParaRPr lang="en-GB" sz="1800" dirty="0"/>
          </a:p>
          <a:p>
            <a:pPr>
              <a:buFontTx/>
              <a:buChar char="-"/>
            </a:pPr>
            <a:endParaRPr lang="en-GB" sz="1800" dirty="0"/>
          </a:p>
          <a:p>
            <a:pPr>
              <a:buFontTx/>
              <a:buChar char="-"/>
            </a:pPr>
            <a:endParaRPr lang="en-CH" dirty="0"/>
          </a:p>
          <a:p>
            <a:pPr>
              <a:buFontTx/>
              <a:buChar char="-"/>
            </a:pPr>
            <a:endParaRPr lang="en-CH" dirty="0"/>
          </a:p>
          <a:p>
            <a:endParaRPr lang="en-CH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99815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0945-D689-9141-8D6F-9FE70A76C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28" y="0"/>
            <a:ext cx="7886700" cy="1325563"/>
          </a:xfrm>
        </p:spPr>
        <p:txBody>
          <a:bodyPr>
            <a:normAutofit/>
          </a:bodyPr>
          <a:lstStyle/>
          <a:p>
            <a:r>
              <a:rPr lang="bg-BG" sz="3200" dirty="0"/>
              <a:t>Влажните зони поддържат развитието</a:t>
            </a:r>
            <a:endParaRPr lang="en-CH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E2867-A977-2647-9ADB-FD84453A2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640" y="1593748"/>
            <a:ext cx="7078056" cy="4425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g-BG" b="1" dirty="0" smtClean="0">
                <a:solidFill>
                  <a:srgbClr val="0070C0"/>
                </a:solidFill>
              </a:rPr>
              <a:t>Подкрепят икономиката</a:t>
            </a:r>
            <a:endParaRPr lang="en-GB" b="1" dirty="0">
              <a:solidFill>
                <a:srgbClr val="0070C0"/>
              </a:solidFill>
            </a:endParaRPr>
          </a:p>
          <a:p>
            <a:pPr lvl="1"/>
            <a:r>
              <a:rPr lang="ru-RU" dirty="0"/>
              <a:t>Влажните зони предоставят повече от милиард работни места и услуги на стойност 47 трилиона долара </a:t>
            </a:r>
            <a:r>
              <a:rPr lang="ru-RU" dirty="0" smtClean="0"/>
              <a:t>годишно</a:t>
            </a:r>
          </a:p>
          <a:p>
            <a:pPr marL="0" lvl="1" indent="0">
              <a:spcAft>
                <a:spcPts val="1000"/>
              </a:spcAft>
              <a:buClr>
                <a:schemeClr val="accent6"/>
              </a:buClr>
              <a:buNone/>
            </a:pPr>
            <a:r>
              <a:rPr lang="bg-BG" sz="2400" b="1" dirty="0">
                <a:solidFill>
                  <a:srgbClr val="0070C0"/>
                </a:solidFill>
              </a:rPr>
              <a:t>Защитават от природни бедствия </a:t>
            </a:r>
            <a:endParaRPr lang="en-GB" sz="2400" b="1" dirty="0">
              <a:solidFill>
                <a:srgbClr val="0070C0"/>
              </a:solidFill>
            </a:endParaRPr>
          </a:p>
          <a:p>
            <a:pPr lvl="1"/>
            <a:r>
              <a:rPr lang="ru-RU" dirty="0"/>
              <a:t>Крайбрежните влажни зони предпазват крайбрежните общности срещу </a:t>
            </a:r>
            <a:r>
              <a:rPr lang="ru-RU" dirty="0" smtClean="0"/>
              <a:t>бури</a:t>
            </a:r>
          </a:p>
          <a:p>
            <a:pPr lvl="1"/>
            <a:r>
              <a:rPr lang="ru-RU" dirty="0"/>
              <a:t>Всеки декар </a:t>
            </a:r>
            <a:r>
              <a:rPr lang="ru-RU" dirty="0" smtClean="0"/>
              <a:t>вътрешна влажна зона </a:t>
            </a:r>
            <a:r>
              <a:rPr lang="ru-RU" dirty="0"/>
              <a:t>поглъща до 1,5 милиона галона </a:t>
            </a:r>
            <a:r>
              <a:rPr lang="ru-RU" dirty="0" smtClean="0"/>
              <a:t>вода при наводнения</a:t>
            </a:r>
          </a:p>
          <a:p>
            <a:pPr marL="0" lvl="1" indent="0">
              <a:spcAft>
                <a:spcPts val="1000"/>
              </a:spcAft>
              <a:buClr>
                <a:schemeClr val="accent6"/>
              </a:buClr>
              <a:buNone/>
            </a:pPr>
            <a:r>
              <a:rPr lang="bg-BG" sz="2400" b="1" dirty="0" smtClean="0">
                <a:solidFill>
                  <a:srgbClr val="0070C0"/>
                </a:solidFill>
              </a:rPr>
              <a:t>Решения срещу климатичните промени</a:t>
            </a:r>
            <a:endParaRPr lang="en-GB" sz="2400" b="1" dirty="0">
              <a:solidFill>
                <a:srgbClr val="0070C0"/>
              </a:solidFill>
            </a:endParaRPr>
          </a:p>
          <a:p>
            <a:pPr lvl="1"/>
            <a:r>
              <a:rPr lang="ru-RU" dirty="0"/>
              <a:t>Торфищата, мангровите гори, солените блата, леглата от морска трева са сред най-ефективните екосистеми за улавяне и съхранение на въглерод</a:t>
            </a:r>
            <a:endParaRPr lang="en-GB" dirty="0">
              <a:highlight>
                <a:srgbClr val="FFFF00"/>
              </a:highlight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8A2F899-8C77-BC4D-914C-7F194D92D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9" y="5354919"/>
            <a:ext cx="841222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15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CC887-955E-8D4F-81D9-C7F2EBC26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0"/>
            <a:ext cx="8233996" cy="1295399"/>
          </a:xfrm>
        </p:spPr>
        <p:txBody>
          <a:bodyPr/>
          <a:lstStyle/>
          <a:p>
            <a:r>
              <a:rPr lang="bg-BG" dirty="0" smtClean="0"/>
              <a:t>Осигуряване на достъп до вода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BCCF6-32EF-FA48-8848-7A24FEFE9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03434"/>
            <a:ext cx="7886700" cy="4351338"/>
          </a:xfrm>
        </p:spPr>
        <p:txBody>
          <a:bodyPr>
            <a:normAutofit/>
          </a:bodyPr>
          <a:lstStyle/>
          <a:p>
            <a:pPr marL="0" indent="0">
              <a:spcAft>
                <a:spcPts val="1700"/>
              </a:spcAft>
              <a:buNone/>
            </a:pPr>
            <a:r>
              <a:rPr lang="ru-RU" b="1" dirty="0">
                <a:solidFill>
                  <a:srgbClr val="0070C0"/>
                </a:solidFill>
              </a:rPr>
              <a:t>Неустойчивото развитие, </a:t>
            </a:r>
            <a:r>
              <a:rPr lang="ru-RU" b="1" dirty="0" smtClean="0">
                <a:solidFill>
                  <a:srgbClr val="0070C0"/>
                </a:solidFill>
              </a:rPr>
              <a:t>ръстът </a:t>
            </a:r>
            <a:r>
              <a:rPr lang="ru-RU" b="1" dirty="0">
                <a:solidFill>
                  <a:srgbClr val="0070C0"/>
                </a:solidFill>
              </a:rPr>
              <a:t>на населението, урбанизацията </a:t>
            </a:r>
            <a:r>
              <a:rPr lang="ru-RU" dirty="0">
                <a:solidFill>
                  <a:srgbClr val="0070C0"/>
                </a:solidFill>
              </a:rPr>
              <a:t>и</a:t>
            </a:r>
            <a:r>
              <a:rPr lang="ru-RU" b="1" dirty="0">
                <a:solidFill>
                  <a:srgbClr val="0070C0"/>
                </a:solidFill>
              </a:rPr>
              <a:t> потреблението </a:t>
            </a:r>
            <a:r>
              <a:rPr lang="ru-RU" dirty="0" smtClean="0">
                <a:solidFill>
                  <a:srgbClr val="0070C0"/>
                </a:solidFill>
              </a:rPr>
              <a:t>унищожават влажните </a:t>
            </a:r>
            <a:r>
              <a:rPr lang="ru-RU" dirty="0">
                <a:solidFill>
                  <a:srgbClr val="0070C0"/>
                </a:solidFill>
              </a:rPr>
              <a:t>зони, оказвайки непосилен натиск върху запасите от </a:t>
            </a:r>
            <a:r>
              <a:rPr lang="ru-RU" dirty="0" smtClean="0">
                <a:solidFill>
                  <a:srgbClr val="0070C0"/>
                </a:solidFill>
              </a:rPr>
              <a:t>прясна </a:t>
            </a:r>
            <a:r>
              <a:rPr lang="ru-RU" dirty="0">
                <a:solidFill>
                  <a:srgbClr val="0070C0"/>
                </a:solidFill>
              </a:rPr>
              <a:t>вода</a:t>
            </a:r>
            <a:r>
              <a:rPr lang="ru-RU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ru-RU" dirty="0" smtClean="0"/>
              <a:t>Ползването </a:t>
            </a:r>
            <a:r>
              <a:rPr lang="ru-RU" dirty="0"/>
              <a:t>на вода се е увеличило шест пъти през последните 100 години и нараства с 1% всяка </a:t>
            </a:r>
            <a:r>
              <a:rPr lang="ru-RU" dirty="0" smtClean="0"/>
              <a:t>година</a:t>
            </a:r>
          </a:p>
          <a:p>
            <a:pPr lvl="1"/>
            <a:r>
              <a:rPr lang="bg-BG" dirty="0" smtClean="0">
                <a:solidFill>
                  <a:srgbClr val="00B050"/>
                </a:solidFill>
              </a:rPr>
              <a:t>Ползваме повече вода отколкото земята може да възстанови</a:t>
            </a:r>
            <a:endParaRPr lang="en-CH" dirty="0">
              <a:solidFill>
                <a:srgbClr val="00B050"/>
              </a:solidFill>
            </a:endParaRPr>
          </a:p>
          <a:p>
            <a:pPr lvl="1"/>
            <a:r>
              <a:rPr lang="ru-RU" dirty="0"/>
              <a:t>70% повече храна и 14% повече вода за селското стопанство са необходими за около 10 милиарда глобално население до 2050 г</a:t>
            </a:r>
            <a:r>
              <a:rPr lang="ru-RU" dirty="0" smtClean="0"/>
              <a:t>.</a:t>
            </a:r>
          </a:p>
          <a:p>
            <a:pPr lvl="1"/>
            <a:r>
              <a:rPr lang="ru-RU" dirty="0"/>
              <a:t>Очаква се потреблението на вода в промишлеността и енергетиката да се увеличи с</a:t>
            </a:r>
            <a:r>
              <a:rPr lang="ru-RU" dirty="0" smtClean="0"/>
              <a:t> </a:t>
            </a:r>
            <a:r>
              <a:rPr lang="ru-RU" dirty="0"/>
              <a:t>24% до 2050 г.</a:t>
            </a:r>
            <a:endParaRPr lang="en-CH" dirty="0"/>
          </a:p>
          <a:p>
            <a:pPr lvl="1"/>
            <a:endParaRPr lang="en-CH" sz="1700" dirty="0"/>
          </a:p>
          <a:p>
            <a:pPr marL="0" indent="0">
              <a:buNone/>
            </a:pPr>
            <a:endParaRPr lang="en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779E176-EF00-5045-94C8-2DAAD374E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5738">
            <a:off x="122624" y="5521724"/>
            <a:ext cx="2257346" cy="147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29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6B56E-4624-4E45-893E-5FC848A6E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295400"/>
          </a:xfrm>
        </p:spPr>
        <p:txBody>
          <a:bodyPr/>
          <a:lstStyle/>
          <a:p>
            <a:r>
              <a:rPr lang="ru-RU" dirty="0"/>
              <a:t>Загуба на влажни зони и недостиг на вода</a:t>
            </a:r>
            <a:endParaRPr lang="en-CH" sz="27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84126-2122-7446-A054-5F612C544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9862"/>
            <a:ext cx="7301273" cy="418513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dirty="0">
                <a:solidFill>
                  <a:srgbClr val="0070C0"/>
                </a:solidFill>
              </a:rPr>
              <a:t>Загубата и деградацията на влажните зони </a:t>
            </a:r>
            <a:r>
              <a:rPr lang="ru-RU" sz="9600" dirty="0">
                <a:solidFill>
                  <a:srgbClr val="0070C0"/>
                </a:solidFill>
              </a:rPr>
              <a:t>от промени в </a:t>
            </a:r>
            <a:r>
              <a:rPr lang="ru-RU" sz="9600" dirty="0" smtClean="0">
                <a:solidFill>
                  <a:srgbClr val="0070C0"/>
                </a:solidFill>
              </a:rPr>
              <a:t>ползването </a:t>
            </a:r>
            <a:r>
              <a:rPr lang="ru-RU" sz="9600" dirty="0">
                <a:solidFill>
                  <a:srgbClr val="0070C0"/>
                </a:solidFill>
              </a:rPr>
              <a:t>на земята и </a:t>
            </a:r>
            <a:r>
              <a:rPr lang="ru-RU" sz="9600" dirty="0" smtClean="0">
                <a:solidFill>
                  <a:srgbClr val="0070C0"/>
                </a:solidFill>
              </a:rPr>
              <a:t>водата, </a:t>
            </a:r>
            <a:r>
              <a:rPr lang="ru-RU" sz="9600" dirty="0">
                <a:solidFill>
                  <a:srgbClr val="0070C0"/>
                </a:solidFill>
              </a:rPr>
              <a:t>и изменението на климата </a:t>
            </a:r>
            <a:r>
              <a:rPr lang="ru-RU" sz="9600" b="1" dirty="0">
                <a:solidFill>
                  <a:srgbClr val="0070C0"/>
                </a:solidFill>
              </a:rPr>
              <a:t>засилват водната криза</a:t>
            </a:r>
            <a:r>
              <a:rPr lang="ru-RU" sz="9600" dirty="0" smtClean="0">
                <a:solidFill>
                  <a:srgbClr val="0070C0"/>
                </a:solidFill>
              </a:rPr>
              <a:t>:</a:t>
            </a:r>
            <a:endParaRPr lang="en-GB" sz="96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625" dirty="0"/>
          </a:p>
          <a:p>
            <a:pPr lvl="1">
              <a:lnSpc>
                <a:spcPct val="120000"/>
              </a:lnSpc>
            </a:pPr>
            <a:r>
              <a:rPr lang="ru-RU" sz="6600" dirty="0">
                <a:solidFill>
                  <a:srgbClr val="00B050"/>
                </a:solidFill>
              </a:rPr>
              <a:t>Близо </a:t>
            </a:r>
            <a:r>
              <a:rPr lang="ru-RU" sz="6600" b="1" dirty="0">
                <a:solidFill>
                  <a:srgbClr val="00B050"/>
                </a:solidFill>
              </a:rPr>
              <a:t>90% </a:t>
            </a:r>
            <a:r>
              <a:rPr lang="ru-RU" sz="6600" dirty="0">
                <a:solidFill>
                  <a:srgbClr val="00B050"/>
                </a:solidFill>
              </a:rPr>
              <a:t>от влажните зони в света са </a:t>
            </a:r>
            <a:r>
              <a:rPr lang="ru-RU" sz="6600" b="1" dirty="0">
                <a:solidFill>
                  <a:srgbClr val="00B050"/>
                </a:solidFill>
              </a:rPr>
              <a:t>загубени</a:t>
            </a:r>
            <a:r>
              <a:rPr lang="ru-RU" sz="6600" dirty="0">
                <a:solidFill>
                  <a:srgbClr val="00B050"/>
                </a:solidFill>
              </a:rPr>
              <a:t> от </a:t>
            </a:r>
            <a:r>
              <a:rPr lang="ru-RU" sz="6600" dirty="0" smtClean="0">
                <a:solidFill>
                  <a:srgbClr val="00B050"/>
                </a:solidFill>
              </a:rPr>
              <a:t>1700-те</a:t>
            </a:r>
          </a:p>
          <a:p>
            <a:pPr lvl="1">
              <a:lnSpc>
                <a:spcPct val="120000"/>
              </a:lnSpc>
            </a:pPr>
            <a:r>
              <a:rPr lang="ru-RU" sz="6600" dirty="0"/>
              <a:t>Почти всички </a:t>
            </a:r>
            <a:r>
              <a:rPr lang="ru-RU" sz="6600" dirty="0" smtClean="0"/>
              <a:t>източници на прясна вода са компрометирани </a:t>
            </a:r>
            <a:r>
              <a:rPr lang="ru-RU" sz="6600" dirty="0"/>
              <a:t>от </a:t>
            </a:r>
            <a:r>
              <a:rPr lang="ru-RU" sz="6600" b="1" dirty="0"/>
              <a:t>замърсяване и </a:t>
            </a:r>
            <a:r>
              <a:rPr lang="ru-RU" sz="6600" b="1" dirty="0" smtClean="0"/>
              <a:t>патогени</a:t>
            </a:r>
          </a:p>
          <a:p>
            <a:pPr lvl="1">
              <a:lnSpc>
                <a:spcPct val="120000"/>
              </a:lnSpc>
            </a:pPr>
            <a:r>
              <a:rPr lang="ru-RU" sz="6600" b="1" dirty="0"/>
              <a:t>Фрагментацията на реките </a:t>
            </a:r>
            <a:r>
              <a:rPr lang="ru-RU" sz="6600" dirty="0"/>
              <a:t>и</a:t>
            </a:r>
            <a:r>
              <a:rPr lang="ru-RU" sz="6600" b="1" dirty="0"/>
              <a:t> прекъсванията на водния поток от язовири</a:t>
            </a:r>
            <a:r>
              <a:rPr lang="ru-RU" sz="6600" dirty="0"/>
              <a:t>,</a:t>
            </a:r>
            <a:r>
              <a:rPr lang="ru-RU" sz="6600" b="1" dirty="0"/>
              <a:t> </a:t>
            </a:r>
            <a:r>
              <a:rPr lang="ru-RU" sz="6600" dirty="0" smtClean="0"/>
              <a:t>отклоненията </a:t>
            </a:r>
            <a:r>
              <a:rPr lang="ru-RU" sz="6600" dirty="0"/>
              <a:t>и </a:t>
            </a:r>
            <a:r>
              <a:rPr lang="ru-RU" sz="6600" dirty="0" smtClean="0"/>
              <a:t>загубата </a:t>
            </a:r>
            <a:r>
              <a:rPr lang="ru-RU" sz="6600" dirty="0"/>
              <a:t>на влажни зони застрашават снабдяването с прясна </a:t>
            </a:r>
            <a:r>
              <a:rPr lang="ru-RU" sz="6600" dirty="0" smtClean="0"/>
              <a:t>вода</a:t>
            </a:r>
          </a:p>
          <a:p>
            <a:pPr lvl="1">
              <a:lnSpc>
                <a:spcPct val="120000"/>
              </a:lnSpc>
            </a:pPr>
            <a:r>
              <a:rPr lang="ru-RU" sz="6600" b="1" dirty="0"/>
              <a:t>Почти 75% </a:t>
            </a:r>
            <a:r>
              <a:rPr lang="ru-RU" sz="6600" dirty="0"/>
              <a:t>от природните </a:t>
            </a:r>
            <a:r>
              <a:rPr lang="ru-RU" sz="6600" dirty="0" smtClean="0"/>
              <a:t>бедствия са </a:t>
            </a:r>
            <a:r>
              <a:rPr lang="ru-RU" sz="6600" dirty="0"/>
              <a:t>свързани с водата</a:t>
            </a:r>
            <a:endParaRPr lang="en-CH" sz="66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F255E41-D8BF-E341-A7A0-D6D9A44C8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31" y="5215148"/>
            <a:ext cx="2855461" cy="155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0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3F7D2-BBB8-1243-8CC6-BB618F18F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214" y="38420"/>
            <a:ext cx="7886700" cy="1338943"/>
          </a:xfrm>
        </p:spPr>
        <p:txBody>
          <a:bodyPr>
            <a:normAutofit/>
          </a:bodyPr>
          <a:lstStyle/>
          <a:p>
            <a:r>
              <a:rPr lang="ru-RU" dirty="0"/>
              <a:t>Въздействие върху хората и </a:t>
            </a:r>
            <a:r>
              <a:rPr lang="ru-RU" dirty="0" smtClean="0"/>
              <a:t>икономиката</a:t>
            </a:r>
            <a:endParaRPr lang="en-CH" sz="15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E4A3D-D166-2B44-B20E-75B384CFD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1897"/>
            <a:ext cx="7886700" cy="4045532"/>
          </a:xfrm>
        </p:spPr>
        <p:txBody>
          <a:bodyPr>
            <a:noAutofit/>
          </a:bodyPr>
          <a:lstStyle/>
          <a:p>
            <a:r>
              <a:rPr lang="ru-RU" sz="1800" b="1" dirty="0"/>
              <a:t>2,2 милиарда </a:t>
            </a:r>
            <a:r>
              <a:rPr lang="ru-RU" sz="1800" b="1" dirty="0" smtClean="0"/>
              <a:t>души </a:t>
            </a:r>
            <a:r>
              <a:rPr lang="ru-RU" sz="1800" dirty="0" smtClean="0"/>
              <a:t>са </a:t>
            </a:r>
            <a:r>
              <a:rPr lang="ru-RU" sz="1800" dirty="0"/>
              <a:t>без безопасна питейна вода,</a:t>
            </a:r>
            <a:r>
              <a:rPr lang="ru-RU" sz="1800" b="1" dirty="0"/>
              <a:t> 485 000 </a:t>
            </a:r>
            <a:r>
              <a:rPr lang="ru-RU" sz="1800" dirty="0"/>
              <a:t>умират всяка </a:t>
            </a:r>
            <a:r>
              <a:rPr lang="ru-RU" sz="1800" dirty="0" smtClean="0"/>
              <a:t>година</a:t>
            </a:r>
          </a:p>
          <a:p>
            <a:r>
              <a:rPr lang="ru-RU" sz="1800" b="1" dirty="0"/>
              <a:t>Загубата на сладководни влажни зони </a:t>
            </a:r>
            <a:r>
              <a:rPr lang="ru-RU" sz="1800" dirty="0"/>
              <a:t>струва</a:t>
            </a:r>
            <a:r>
              <a:rPr lang="ru-RU" sz="1800" b="1" dirty="0"/>
              <a:t> $ 2,7 трилиона </a:t>
            </a:r>
            <a:r>
              <a:rPr lang="ru-RU" sz="1800" dirty="0"/>
              <a:t>годишно за загубени </a:t>
            </a:r>
            <a:r>
              <a:rPr lang="ru-RU" sz="1800" dirty="0" smtClean="0"/>
              <a:t>услуги </a:t>
            </a:r>
            <a:r>
              <a:rPr lang="en-CH" sz="1800" dirty="0" smtClean="0"/>
              <a:t>(1997-2011</a:t>
            </a:r>
            <a:r>
              <a:rPr lang="en-CH" sz="1800" dirty="0"/>
              <a:t>) </a:t>
            </a:r>
          </a:p>
          <a:p>
            <a:r>
              <a:rPr lang="ru-RU" sz="1800" b="1" dirty="0"/>
              <a:t>166 000 души </a:t>
            </a:r>
            <a:r>
              <a:rPr lang="ru-RU" sz="1800" b="1" dirty="0" smtClean="0"/>
              <a:t>са загубили живота си </a:t>
            </a:r>
            <a:r>
              <a:rPr lang="ru-RU" sz="1800" dirty="0"/>
              <a:t>и</a:t>
            </a:r>
            <a:r>
              <a:rPr lang="ru-RU" sz="1800" b="1" dirty="0"/>
              <a:t> 3 милиарда </a:t>
            </a:r>
            <a:r>
              <a:rPr lang="ru-RU" sz="1800" dirty="0"/>
              <a:t>са засегнати от наводнения и суши през последните 20 години, причинявайки </a:t>
            </a:r>
            <a:r>
              <a:rPr lang="ru-RU" sz="1800" b="1" dirty="0"/>
              <a:t>близо 700 милиарда </a:t>
            </a:r>
            <a:r>
              <a:rPr lang="ru-RU" sz="1800" dirty="0"/>
              <a:t>долара </a:t>
            </a:r>
            <a:r>
              <a:rPr lang="ru-RU" sz="1800" dirty="0" smtClean="0"/>
              <a:t>щети на икономиката</a:t>
            </a:r>
          </a:p>
          <a:p>
            <a:r>
              <a:rPr lang="ru-RU" sz="1800" b="1" dirty="0"/>
              <a:t>Несигурността </a:t>
            </a:r>
            <a:r>
              <a:rPr lang="ru-RU" sz="1800" b="1" dirty="0" smtClean="0"/>
              <a:t>за вода </a:t>
            </a:r>
            <a:r>
              <a:rPr lang="ru-RU" sz="1800" dirty="0"/>
              <a:t>е </a:t>
            </a:r>
            <a:r>
              <a:rPr lang="ru-RU" sz="1800" dirty="0" smtClean="0"/>
              <a:t>в основата на </a:t>
            </a:r>
            <a:r>
              <a:rPr lang="ru-RU" sz="1800" b="1" dirty="0" smtClean="0"/>
              <a:t>конфликти</a:t>
            </a:r>
            <a:r>
              <a:rPr lang="ru-RU" sz="1800" dirty="0" smtClean="0"/>
              <a:t> </a:t>
            </a:r>
            <a:r>
              <a:rPr lang="ru-RU" sz="1800" dirty="0"/>
              <a:t>в поне 45 държави през 2017 г</a:t>
            </a:r>
            <a:r>
              <a:rPr lang="ru-RU" sz="1800" dirty="0" smtClean="0"/>
              <a:t>.</a:t>
            </a:r>
          </a:p>
          <a:p>
            <a:r>
              <a:rPr lang="ru-RU" sz="1800" b="1" dirty="0"/>
              <a:t>Стотици милиони хора </a:t>
            </a:r>
            <a:r>
              <a:rPr lang="ru-RU" sz="1800" dirty="0"/>
              <a:t>в крайбрежните райони се сблъскват с повече заплахи от бури и наводнения поради </a:t>
            </a:r>
            <a:r>
              <a:rPr lang="ru-RU" sz="1800" dirty="0" smtClean="0"/>
              <a:t>загубата </a:t>
            </a:r>
            <a:r>
              <a:rPr lang="ru-RU" sz="1800" dirty="0"/>
              <a:t>на мангрови гори, солени </a:t>
            </a:r>
            <a:r>
              <a:rPr lang="ru-RU" sz="1800" dirty="0" smtClean="0"/>
              <a:t>блата </a:t>
            </a:r>
            <a:r>
              <a:rPr lang="ru-RU" sz="1800" dirty="0"/>
              <a:t>и морска трева</a:t>
            </a:r>
            <a:endParaRPr lang="en-CH" sz="1800" dirty="0"/>
          </a:p>
          <a:p>
            <a:endParaRPr lang="en-CH" sz="1800" dirty="0"/>
          </a:p>
          <a:p>
            <a:pPr marL="0" indent="0">
              <a:buNone/>
            </a:pPr>
            <a:endParaRPr lang="en-CH" sz="1800" dirty="0"/>
          </a:p>
          <a:p>
            <a:pPr marL="0" indent="0">
              <a:buNone/>
            </a:pPr>
            <a:endParaRPr lang="en-CH" sz="18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487E9D-B868-C246-A871-B6BCC3D67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30953">
            <a:off x="729252" y="5474659"/>
            <a:ext cx="1122846" cy="136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0496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OTER" val="3page"/>
</p:tagLst>
</file>

<file path=ppt/theme/theme1.xml><?xml version="1.0" encoding="utf-8"?>
<a:theme xmlns:a="http://schemas.openxmlformats.org/drawingml/2006/main" name="Office Them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25091</TotalTime>
  <Words>1291</Words>
  <Application>Microsoft Office PowerPoint</Application>
  <PresentationFormat>On-screen Show (4:3)</PresentationFormat>
  <Paragraphs>130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Office Theme</vt:lpstr>
      <vt:lpstr>PowerPoint Presentation</vt:lpstr>
      <vt:lpstr>Влажните зони – какво са те? </vt:lpstr>
      <vt:lpstr>Влажни зони и прясна вода </vt:lpstr>
      <vt:lpstr>Неразделни: Водата и влажните зони</vt:lpstr>
      <vt:lpstr>Влажните зони поддържат живота</vt:lpstr>
      <vt:lpstr>Влажните зони поддържат развитието</vt:lpstr>
      <vt:lpstr>Осигуряване на достъп до вода</vt:lpstr>
      <vt:lpstr>Загуба на влажни зони и недостиг на вода</vt:lpstr>
      <vt:lpstr>Въздействие върху хората и икономиката</vt:lpstr>
      <vt:lpstr>Загуба на влажни зони и нашата планета</vt:lpstr>
      <vt:lpstr>Влажни зони за устойчивост на водите</vt:lpstr>
      <vt:lpstr>Влажни зони: Опазване и разумно ползване </vt:lpstr>
      <vt:lpstr>Световен ден на влажните зони: 2 Февруари 2021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Wetlands and water: Securing life together</dc:title>
  <dc:creator>Microsoft Office User</dc:creator>
  <cp:lastModifiedBy>Windows User</cp:lastModifiedBy>
  <cp:revision>352</cp:revision>
  <cp:lastPrinted>2020-10-30T11:48:46Z</cp:lastPrinted>
  <dcterms:created xsi:type="dcterms:W3CDTF">2020-09-17T07:14:54Z</dcterms:created>
  <dcterms:modified xsi:type="dcterms:W3CDTF">2021-02-01T14:23:05Z</dcterms:modified>
</cp:coreProperties>
</file>