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306" r:id="rId2"/>
    <p:sldId id="300" r:id="rId3"/>
    <p:sldId id="263" r:id="rId4"/>
    <p:sldId id="296" r:id="rId5"/>
    <p:sldId id="303" r:id="rId6"/>
    <p:sldId id="304" r:id="rId7"/>
    <p:sldId id="290" r:id="rId8"/>
    <p:sldId id="298" r:id="rId9"/>
    <p:sldId id="302" r:id="rId10"/>
    <p:sldId id="291" r:id="rId11"/>
    <p:sldId id="286" r:id="rId12"/>
    <p:sldId id="261" r:id="rId13"/>
    <p:sldId id="299" r:id="rId14"/>
    <p:sldId id="289" r:id="rId15"/>
    <p:sldId id="307" r:id="rId16"/>
    <p:sldId id="301" r:id="rId17"/>
    <p:sldId id="308" r:id="rId18"/>
    <p:sldId id="331" r:id="rId19"/>
    <p:sldId id="310" r:id="rId20"/>
    <p:sldId id="311" r:id="rId21"/>
    <p:sldId id="313" r:id="rId22"/>
    <p:sldId id="330" r:id="rId23"/>
    <p:sldId id="314" r:id="rId24"/>
    <p:sldId id="320" r:id="rId25"/>
    <p:sldId id="321" r:id="rId26"/>
    <p:sldId id="322" r:id="rId27"/>
    <p:sldId id="323" r:id="rId28"/>
    <p:sldId id="324" r:id="rId29"/>
    <p:sldId id="333" r:id="rId30"/>
    <p:sldId id="332" r:id="rId31"/>
    <p:sldId id="336" r:id="rId32"/>
    <p:sldId id="335" r:id="rId33"/>
    <p:sldId id="334" r:id="rId3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6C8"/>
    <a:srgbClr val="A7B5A8"/>
    <a:srgbClr val="0820D2"/>
    <a:srgbClr val="33CC33"/>
    <a:srgbClr val="78F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6" autoAdjust="0"/>
    <p:restoredTop sz="94702" autoAdjust="0"/>
  </p:normalViewPr>
  <p:slideViewPr>
    <p:cSldViewPr>
      <p:cViewPr varScale="1">
        <p:scale>
          <a:sx n="65" d="100"/>
          <a:sy n="65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0B561-412A-43DD-9F2A-29BD0DF8413E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046E2A-E729-4024-80BE-421532BE4DE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006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A298D-C224-40BF-AA24-CD16435858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EFBD1-7618-4A94-BC7F-4C00338323C4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6698-552B-4AB3-8D84-4BA01A2BBCFA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10D9-6057-45A6-8C6A-15EBC1E1097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2CF9-3B89-43B6-89D2-9CDC8F35514D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9BCF-6EB0-4E9F-B932-7E107962E9E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A758-C7C0-494F-A9CA-55507C47852E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FEE5-A0D4-4D5E-9A6C-B3DFB80C18B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479-3542-4D19-90DE-4133368068F8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FF8E-B71F-4B69-82BC-B7ED8715CFA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2005-6C1D-45D1-9FC0-B7E7FE063D74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6E13-3ACB-4C42-8FF4-2DA1E59CE2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5949-BAF3-4F5B-8389-954028D43401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D350-7EBB-4B4C-BDE3-16A725B38E1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D6D0-8167-456D-9EB2-CF34219D685C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419D-86E6-458F-8CF3-DC0C608ACAD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0810-6E89-4226-8B0B-7FEAEF0D8976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E675-D25C-4E53-8B2B-8321EB547D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4B00-F613-40CF-AE46-C5F5F6914B3C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D14E-1038-48C4-A07C-BB09E8AF341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D295-9A25-43F6-87E1-9BF546D5A169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089D-2783-41B9-921B-A7478465FDE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3B6E-677E-4DAA-8209-457C33D3AB3C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B962-B0AB-4549-A0BE-1DE4850D93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03B220-DE96-46D8-9720-B5E562509A99}" type="datetimeFigureOut">
              <a:rPr lang="bg-BG"/>
              <a:pPr>
                <a:defRPr/>
              </a:pPr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3D02B-EFAC-45E6-8DCC-66E8DE99E88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YAN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1329"/>
            <a:ext cx="9038047" cy="62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56996" y="188640"/>
            <a:ext cx="7200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4800" b="1" dirty="0">
                <a:solidFill>
                  <a:schemeClr val="bg1"/>
                </a:solidFill>
                <a:latin typeface="Times New Roman" pitchFamily="18" charset="0"/>
              </a:rPr>
              <a:t>Какво е Интегрирано управление на водните ресурси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25150" y="4149080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4800" b="1" dirty="0" smtClean="0">
                <a:solidFill>
                  <a:schemeClr val="bg1"/>
                </a:solidFill>
                <a:latin typeface="Times New Roman" pitchFamily="18" charset="0"/>
              </a:rPr>
              <a:t>Информационно- съветваща система за водните ресурси</a:t>
            </a:r>
            <a:endParaRPr lang="bg-BG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68452"/>
      </p:ext>
    </p:extLst>
  </p:cSld>
  <p:clrMapOvr>
    <a:masterClrMapping/>
  </p:clrMapOvr>
  <p:transition advTm="12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4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0" name="Rectangle 15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79388" y="260350"/>
              <a:ext cx="2736850" cy="17208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79388" y="1916113"/>
              <a:ext cx="8785225" cy="2808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grpSp>
          <p:nvGrpSpPr>
            <p:cNvPr id="11279" name="Group 59"/>
            <p:cNvGrpSpPr>
              <a:grpSpLocks/>
            </p:cNvGrpSpPr>
            <p:nvPr/>
          </p:nvGrpSpPr>
          <p:grpSpPr bwMode="auto">
            <a:xfrm>
              <a:off x="251520" y="476672"/>
              <a:ext cx="2520280" cy="1512168"/>
              <a:chOff x="251520" y="908720"/>
              <a:chExt cx="2592288" cy="1512168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250805" y="908298"/>
                <a:ext cx="2592977" cy="1512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pic>
            <p:nvPicPr>
              <p:cNvPr id="11315" name="Picture 201" descr="IWRMPresentation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908720"/>
                <a:ext cx="2592288" cy="15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316" name="Group 50"/>
              <p:cNvGrpSpPr>
                <a:grpSpLocks/>
              </p:cNvGrpSpPr>
              <p:nvPr/>
            </p:nvGrpSpPr>
            <p:grpSpPr bwMode="auto">
              <a:xfrm>
                <a:off x="755576" y="980728"/>
                <a:ext cx="1440160" cy="1296144"/>
                <a:chOff x="609600" y="1066800"/>
                <a:chExt cx="5791200" cy="5129213"/>
              </a:xfrm>
            </p:grpSpPr>
            <p:sp>
              <p:nvSpPr>
                <p:cNvPr id="206" name="Rectangle 8"/>
                <p:cNvSpPr>
                  <a:spLocks noChangeArrowheads="1"/>
                </p:cNvSpPr>
                <p:nvPr/>
              </p:nvSpPr>
              <p:spPr bwMode="auto">
                <a:xfrm>
                  <a:off x="608727" y="10503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7" name="Rectangle 82"/>
                <p:cNvSpPr>
                  <a:spLocks noChangeArrowheads="1"/>
                </p:cNvSpPr>
                <p:nvPr/>
              </p:nvSpPr>
              <p:spPr bwMode="auto">
                <a:xfrm>
                  <a:off x="759745" y="1201083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8" name="Rectangle 84"/>
                <p:cNvSpPr>
                  <a:spLocks noChangeArrowheads="1"/>
                </p:cNvSpPr>
                <p:nvPr/>
              </p:nvSpPr>
              <p:spPr bwMode="auto">
                <a:xfrm>
                  <a:off x="910767" y="1358135"/>
                  <a:ext cx="2291558" cy="1608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9" name="Rectangle 86"/>
                <p:cNvSpPr>
                  <a:spLocks noChangeArrowheads="1"/>
                </p:cNvSpPr>
                <p:nvPr/>
              </p:nvSpPr>
              <p:spPr bwMode="auto">
                <a:xfrm>
                  <a:off x="1068353" y="1508908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0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9370" y="1659681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1" name="Rectangle 90"/>
                <p:cNvSpPr>
                  <a:spLocks noChangeArrowheads="1"/>
                </p:cNvSpPr>
                <p:nvPr/>
              </p:nvSpPr>
              <p:spPr bwMode="auto">
                <a:xfrm>
                  <a:off x="1370392" y="1810453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2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1410" y="19675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3" name="Rectangle 95"/>
                <p:cNvSpPr>
                  <a:spLocks noChangeArrowheads="1"/>
                </p:cNvSpPr>
                <p:nvPr/>
              </p:nvSpPr>
              <p:spPr bwMode="auto">
                <a:xfrm>
                  <a:off x="1672432" y="2118283"/>
                  <a:ext cx="2291558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4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0017" y="22816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5" name="Rectangle 99"/>
                <p:cNvSpPr>
                  <a:spLocks noChangeArrowheads="1"/>
                </p:cNvSpPr>
                <p:nvPr/>
              </p:nvSpPr>
              <p:spPr bwMode="auto">
                <a:xfrm>
                  <a:off x="1981035" y="24323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32057" y="2589445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83074" y="27402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8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0660" y="28909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1682" y="3048047"/>
                  <a:ext cx="2284994" cy="15956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0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2700" y="31988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93722" y="33495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2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44739" y="3500365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2325" y="36574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53347" y="38081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5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365" y="3958963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6" name="Rectangle 121"/>
                <p:cNvSpPr>
                  <a:spLocks noChangeArrowheads="1"/>
                </p:cNvSpPr>
                <p:nvPr/>
              </p:nvSpPr>
              <p:spPr bwMode="auto">
                <a:xfrm>
                  <a:off x="3655386" y="4109736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7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06404" y="4266792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8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63990" y="4417565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29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15012" y="4568338"/>
                  <a:ext cx="2284994" cy="16019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pic>
              <p:nvPicPr>
                <p:cNvPr id="11343" name="Picture 35" descr="river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4648200"/>
                  <a:ext cx="1981200" cy="154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317" name="TextBox 203"/>
              <p:cNvSpPr txBox="1">
                <a:spLocks noChangeArrowheads="1"/>
              </p:cNvSpPr>
              <p:nvPr/>
            </p:nvSpPr>
            <p:spPr bwMode="auto">
              <a:xfrm>
                <a:off x="395536" y="1268761"/>
                <a:ext cx="2374206" cy="257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Създаване на обща база данни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322651" y="1700461"/>
                <a:ext cx="1854926" cy="360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normAutofit fontScale="925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Информационна система за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Водните ресурси</a:t>
                </a:r>
              </a:p>
            </p:txBody>
          </p:sp>
        </p:grpSp>
        <p:grpSp>
          <p:nvGrpSpPr>
            <p:cNvPr id="11280" name="Group 91"/>
            <p:cNvGrpSpPr>
              <a:grpSpLocks/>
            </p:cNvGrpSpPr>
            <p:nvPr/>
          </p:nvGrpSpPr>
          <p:grpSpPr bwMode="auto">
            <a:xfrm>
              <a:off x="323528" y="2204864"/>
              <a:ext cx="2462505" cy="1800200"/>
              <a:chOff x="2915816" y="1772816"/>
              <a:chExt cx="2462505" cy="1800200"/>
            </a:xfrm>
          </p:grpSpPr>
          <p:pic>
            <p:nvPicPr>
              <p:cNvPr id="11309" name="Picture 195" descr="IWRMPresentation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772816"/>
                <a:ext cx="2462505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10" name="TextBox 196"/>
              <p:cNvSpPr txBox="1">
                <a:spLocks noChangeArrowheads="1"/>
              </p:cNvSpPr>
              <p:nvPr/>
            </p:nvSpPr>
            <p:spPr bwMode="auto">
              <a:xfrm>
                <a:off x="3059832" y="1988840"/>
                <a:ext cx="792088" cy="64807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bg-BG" sz="1000">
                    <a:latin typeface="Times New Roman" pitchFamily="18" charset="0"/>
                  </a:rPr>
                  <a:t>Анализ на наличните първични данни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132038" y="2996952"/>
                <a:ext cx="1944688" cy="50482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Събиране на първични данни и зареждането им 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информационната система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995638" y="1844427"/>
                <a:ext cx="1296988" cy="4333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Поддръжка на информационната база данни</a:t>
                </a: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4284563" y="2420690"/>
                <a:ext cx="1079500" cy="4318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Интерфейси към други база данни</a:t>
                </a:r>
              </a:p>
            </p:txBody>
          </p:sp>
        </p:grpSp>
        <p:grpSp>
          <p:nvGrpSpPr>
            <p:cNvPr id="11281" name="Group 107"/>
            <p:cNvGrpSpPr>
              <a:grpSpLocks/>
            </p:cNvGrpSpPr>
            <p:nvPr/>
          </p:nvGrpSpPr>
          <p:grpSpPr bwMode="auto">
            <a:xfrm>
              <a:off x="2915816" y="2060848"/>
              <a:ext cx="2952328" cy="2160240"/>
              <a:chOff x="6517972" y="2780928"/>
              <a:chExt cx="3024336" cy="2088232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6518404" y="2780664"/>
                <a:ext cx="3023142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666390" y="2849721"/>
                <a:ext cx="1252189" cy="557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първичните данни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6739570" y="3546422"/>
                <a:ext cx="1105829" cy="2792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Стандартни процедури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8066565" y="2989367"/>
                <a:ext cx="1401801" cy="5708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разпределението на водните ресурси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6591584" y="3894772"/>
                <a:ext cx="1401801" cy="48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точково и неточково замърсяване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8141371" y="3755125"/>
                <a:ext cx="1222917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водното качество в потока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666390" y="4451826"/>
                <a:ext cx="2735301" cy="288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Включване на моделите в информационната система за водните ресурси</a:t>
                </a:r>
              </a:p>
            </p:txBody>
          </p:sp>
        </p:grpSp>
        <p:grpSp>
          <p:nvGrpSpPr>
            <p:cNvPr id="11282" name="Group 108"/>
            <p:cNvGrpSpPr>
              <a:grpSpLocks/>
            </p:cNvGrpSpPr>
            <p:nvPr/>
          </p:nvGrpSpPr>
          <p:grpSpPr bwMode="auto">
            <a:xfrm>
              <a:off x="6012160" y="2060848"/>
              <a:ext cx="2808312" cy="2160240"/>
              <a:chOff x="2843808" y="2708920"/>
              <a:chExt cx="3024336" cy="2088232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2843488" y="2708656"/>
                <a:ext cx="3024309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987096" y="2780782"/>
                <a:ext cx="2593486" cy="360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Съпоставяне на водното количество, водното качество и водопотреблението</a:t>
                </a: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915292" y="3213535"/>
                <a:ext cx="1656617" cy="359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5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наличността на водните ресурси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4643713" y="3213535"/>
                <a:ext cx="1152281" cy="575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източниците на замърсяване на водите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999063" y="3644752"/>
                <a:ext cx="1429238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водопотреблението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787320" y="3861129"/>
                <a:ext cx="865065" cy="28850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Най-добри практики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987096" y="4221755"/>
                <a:ext cx="2737094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Сценарии за земеползване и напояване, социални потребности, хидроенергетика, регулиране и др.</a:t>
                </a:r>
              </a:p>
            </p:txBody>
          </p:sp>
        </p:grp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-17464" y="2007393"/>
            <a:ext cx="3744913" cy="2879725"/>
            <a:chOff x="323528" y="2204864"/>
            <a:chExt cx="2462505" cy="1800200"/>
          </a:xfrm>
        </p:grpSpPr>
        <p:pic>
          <p:nvPicPr>
            <p:cNvPr id="11269" name="Picture 91" descr="IWRMPresentation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2204864"/>
              <a:ext cx="2462505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Box 97"/>
            <p:cNvSpPr txBox="1">
              <a:spLocks noChangeArrowheads="1"/>
            </p:cNvSpPr>
            <p:nvPr/>
          </p:nvSpPr>
          <p:spPr bwMode="auto">
            <a:xfrm>
              <a:off x="467544" y="2420888"/>
              <a:ext cx="792088" cy="64807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bg-BG" sz="1600">
                  <a:latin typeface="Times New Roman" pitchFamily="18" charset="0"/>
                </a:rPr>
                <a:t>Анализ на наличните първични данни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9611" y="3429476"/>
              <a:ext cx="1943698" cy="50314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>
              <a:normAutofit fontScale="925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Събиране на първични данни и зареждането им в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информационната система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03941" y="2277309"/>
              <a:ext cx="1295450" cy="4316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lIns="0" tIns="0" rIns="0" bIns="0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Поддръжка на информационната база данни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92050" y="2852897"/>
              <a:ext cx="1079368" cy="4316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lIns="0" tIns="0" rIns="0" bIns="0">
              <a:normAutofit fontScale="925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Интерфейси към други база данни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4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9388" y="260350"/>
              <a:ext cx="2736850" cy="17208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9388" y="1916113"/>
              <a:ext cx="8785225" cy="2808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grpSp>
          <p:nvGrpSpPr>
            <p:cNvPr id="89" name="Group 59"/>
            <p:cNvGrpSpPr>
              <a:grpSpLocks/>
            </p:cNvGrpSpPr>
            <p:nvPr/>
          </p:nvGrpSpPr>
          <p:grpSpPr bwMode="auto">
            <a:xfrm>
              <a:off x="251520" y="476672"/>
              <a:ext cx="2520280" cy="1512168"/>
              <a:chOff x="251520" y="908720"/>
              <a:chExt cx="2592288" cy="1512168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50805" y="908298"/>
                <a:ext cx="2592977" cy="1512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pic>
            <p:nvPicPr>
              <p:cNvPr id="116" name="Picture 201" descr="IWRMPresentation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908720"/>
                <a:ext cx="2592288" cy="15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8" name="Group 50"/>
              <p:cNvGrpSpPr>
                <a:grpSpLocks/>
              </p:cNvGrpSpPr>
              <p:nvPr/>
            </p:nvGrpSpPr>
            <p:grpSpPr bwMode="auto">
              <a:xfrm>
                <a:off x="755576" y="980728"/>
                <a:ext cx="1440160" cy="1296144"/>
                <a:chOff x="609600" y="1066800"/>
                <a:chExt cx="5791200" cy="5129213"/>
              </a:xfrm>
            </p:grpSpPr>
            <p:sp>
              <p:nvSpPr>
                <p:cNvPr id="124" name="Rectangle 8"/>
                <p:cNvSpPr>
                  <a:spLocks noChangeArrowheads="1"/>
                </p:cNvSpPr>
                <p:nvPr/>
              </p:nvSpPr>
              <p:spPr bwMode="auto">
                <a:xfrm>
                  <a:off x="608727" y="10503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25" name="Rectangle 82"/>
                <p:cNvSpPr>
                  <a:spLocks noChangeArrowheads="1"/>
                </p:cNvSpPr>
                <p:nvPr/>
              </p:nvSpPr>
              <p:spPr bwMode="auto">
                <a:xfrm>
                  <a:off x="759745" y="1201083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26" name="Rectangle 84"/>
                <p:cNvSpPr>
                  <a:spLocks noChangeArrowheads="1"/>
                </p:cNvSpPr>
                <p:nvPr/>
              </p:nvSpPr>
              <p:spPr bwMode="auto">
                <a:xfrm>
                  <a:off x="910767" y="1358135"/>
                  <a:ext cx="2291558" cy="1608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27" name="Rectangle 86"/>
                <p:cNvSpPr>
                  <a:spLocks noChangeArrowheads="1"/>
                </p:cNvSpPr>
                <p:nvPr/>
              </p:nvSpPr>
              <p:spPr bwMode="auto">
                <a:xfrm>
                  <a:off x="1068353" y="1508908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28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9370" y="1659681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29" name="Rectangle 90"/>
                <p:cNvSpPr>
                  <a:spLocks noChangeArrowheads="1"/>
                </p:cNvSpPr>
                <p:nvPr/>
              </p:nvSpPr>
              <p:spPr bwMode="auto">
                <a:xfrm>
                  <a:off x="1370392" y="1810453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0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1410" y="19675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1" name="Rectangle 95"/>
                <p:cNvSpPr>
                  <a:spLocks noChangeArrowheads="1"/>
                </p:cNvSpPr>
                <p:nvPr/>
              </p:nvSpPr>
              <p:spPr bwMode="auto">
                <a:xfrm>
                  <a:off x="1672432" y="2118283"/>
                  <a:ext cx="2291558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2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0017" y="22816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3" name="Rectangle 99"/>
                <p:cNvSpPr>
                  <a:spLocks noChangeArrowheads="1"/>
                </p:cNvSpPr>
                <p:nvPr/>
              </p:nvSpPr>
              <p:spPr bwMode="auto">
                <a:xfrm>
                  <a:off x="1981035" y="24323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32057" y="2589445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83074" y="27402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0660" y="28909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1682" y="3048047"/>
                  <a:ext cx="2284994" cy="15956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8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2700" y="31988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9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93722" y="33495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1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44739" y="3500365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2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2325" y="36574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3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53347" y="38081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365" y="3958963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6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655386" y="4109736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6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06404" y="4266792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7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63990" y="4417565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75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15012" y="4568338"/>
                  <a:ext cx="2284994" cy="16019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pic>
              <p:nvPicPr>
                <p:cNvPr id="176" name="Picture 35" descr="river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4648200"/>
                  <a:ext cx="1981200" cy="154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1" name="TextBox 203"/>
              <p:cNvSpPr txBox="1">
                <a:spLocks noChangeArrowheads="1"/>
              </p:cNvSpPr>
              <p:nvPr/>
            </p:nvSpPr>
            <p:spPr bwMode="auto">
              <a:xfrm>
                <a:off x="395536" y="1268761"/>
                <a:ext cx="2374206" cy="257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Създаване на обща база данни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22651" y="1700461"/>
                <a:ext cx="1854926" cy="360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normAutofit fontScale="925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Информационна система за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Водните ресурси</a:t>
                </a:r>
              </a:p>
            </p:txBody>
          </p:sp>
        </p:grpSp>
        <p:grpSp>
          <p:nvGrpSpPr>
            <p:cNvPr id="90" name="Group 91"/>
            <p:cNvGrpSpPr>
              <a:grpSpLocks/>
            </p:cNvGrpSpPr>
            <p:nvPr/>
          </p:nvGrpSpPr>
          <p:grpSpPr bwMode="auto">
            <a:xfrm>
              <a:off x="323528" y="2204864"/>
              <a:ext cx="2462505" cy="1800200"/>
              <a:chOff x="2915816" y="1772816"/>
              <a:chExt cx="2462505" cy="1800200"/>
            </a:xfrm>
          </p:grpSpPr>
          <p:pic>
            <p:nvPicPr>
              <p:cNvPr id="110" name="Picture 195" descr="IWRMPresentation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772816"/>
                <a:ext cx="2462505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" name="TextBox 196"/>
              <p:cNvSpPr txBox="1">
                <a:spLocks noChangeArrowheads="1"/>
              </p:cNvSpPr>
              <p:nvPr/>
            </p:nvSpPr>
            <p:spPr bwMode="auto">
              <a:xfrm>
                <a:off x="3059832" y="1988840"/>
                <a:ext cx="792088" cy="64807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bg-BG" sz="1000">
                    <a:latin typeface="Times New Roman" pitchFamily="18" charset="0"/>
                  </a:rPr>
                  <a:t>Анализ на наличните първични данни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132038" y="2996952"/>
                <a:ext cx="1944688" cy="50482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Събиране на първични данни и зареждането им 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информационната система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995638" y="1844427"/>
                <a:ext cx="1296988" cy="4333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Поддръжка на информационната база данни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284563" y="2420690"/>
                <a:ext cx="1079500" cy="4318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Интерфейси към други база данни</a:t>
                </a:r>
              </a:p>
            </p:txBody>
          </p:sp>
        </p:grpSp>
        <p:grpSp>
          <p:nvGrpSpPr>
            <p:cNvPr id="91" name="Group 107"/>
            <p:cNvGrpSpPr>
              <a:grpSpLocks/>
            </p:cNvGrpSpPr>
            <p:nvPr/>
          </p:nvGrpSpPr>
          <p:grpSpPr bwMode="auto">
            <a:xfrm>
              <a:off x="2915816" y="2060848"/>
              <a:ext cx="2952328" cy="2160240"/>
              <a:chOff x="6517972" y="2780928"/>
              <a:chExt cx="3024336" cy="2088232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6518404" y="2780664"/>
                <a:ext cx="3023142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66390" y="2849721"/>
                <a:ext cx="1252189" cy="557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първичните данни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739570" y="3546422"/>
                <a:ext cx="1105829" cy="2792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Стандартни процедури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066565" y="2989367"/>
                <a:ext cx="1401801" cy="5708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разпределението на водните ресурси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591584" y="3894772"/>
                <a:ext cx="1401801" cy="48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точково и неточково замърсяване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8141371" y="3755125"/>
                <a:ext cx="1222917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водното качество в потока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666390" y="4451826"/>
                <a:ext cx="2735301" cy="288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Включване на моделите в информационната система за водните ресурси</a:t>
                </a:r>
              </a:p>
            </p:txBody>
          </p:sp>
        </p:grpSp>
        <p:grpSp>
          <p:nvGrpSpPr>
            <p:cNvPr id="93" name="Group 108"/>
            <p:cNvGrpSpPr>
              <a:grpSpLocks/>
            </p:cNvGrpSpPr>
            <p:nvPr/>
          </p:nvGrpSpPr>
          <p:grpSpPr bwMode="auto">
            <a:xfrm>
              <a:off x="6012160" y="2060848"/>
              <a:ext cx="2808312" cy="2160240"/>
              <a:chOff x="2843808" y="2708920"/>
              <a:chExt cx="3024336" cy="20882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843488" y="2708656"/>
                <a:ext cx="3024309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987096" y="2780782"/>
                <a:ext cx="2593486" cy="360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Съпоставяне на водното количество, водното качество и водопотреблението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15292" y="3213535"/>
                <a:ext cx="1656617" cy="359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5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наличността на водните ресурси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643713" y="3213535"/>
                <a:ext cx="1152281" cy="575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източниците на замърсяване на водите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999063" y="3644752"/>
                <a:ext cx="1429238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водопотреблението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87320" y="3861129"/>
                <a:ext cx="865065" cy="28850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Най-добри практики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987096" y="4221755"/>
                <a:ext cx="2737094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Сценарии за земеползване и напояване, социални потребности, хидроенергетика, регулиране и др.</a:t>
                </a:r>
              </a:p>
            </p:txBody>
          </p:sp>
        </p:grp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1809750" y="1881188"/>
            <a:ext cx="5256213" cy="3816350"/>
            <a:chOff x="2915816" y="2060848"/>
            <a:chExt cx="2952328" cy="2160240"/>
          </a:xfrm>
        </p:grpSpPr>
        <p:sp>
          <p:nvSpPr>
            <p:cNvPr id="92" name="Rectangle 91"/>
            <p:cNvSpPr/>
            <p:nvPr/>
          </p:nvSpPr>
          <p:spPr>
            <a:xfrm>
              <a:off x="2915816" y="2060848"/>
              <a:ext cx="2952328" cy="21602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13318" name="TextBox 97"/>
            <p:cNvSpPr txBox="1">
              <a:spLocks noChangeArrowheads="1"/>
            </p:cNvSpPr>
            <p:nvPr/>
          </p:nvSpPr>
          <p:spPr bwMode="auto">
            <a:xfrm>
              <a:off x="3059832" y="2132856"/>
              <a:ext cx="1224136" cy="576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bg-BG">
                  <a:latin typeface="Times New Roman" pitchFamily="18" charset="0"/>
                </a:rPr>
                <a:t>Анализ на </a:t>
              </a:r>
            </a:p>
            <a:p>
              <a:pPr algn="ctr"/>
              <a:r>
                <a:rPr lang="bg-BG">
                  <a:latin typeface="Times New Roman" pitchFamily="18" charset="0"/>
                </a:rPr>
                <a:t>първичните данни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31601" y="2852517"/>
              <a:ext cx="1080707" cy="288451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fontScale="925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Стандартни процедури</a:t>
              </a:r>
            </a:p>
          </p:txBody>
        </p:sp>
        <p:sp>
          <p:nvSpPr>
            <p:cNvPr id="13320" name="TextBox 99"/>
            <p:cNvSpPr txBox="1">
              <a:spLocks noChangeArrowheads="1"/>
            </p:cNvSpPr>
            <p:nvPr/>
          </p:nvSpPr>
          <p:spPr bwMode="auto">
            <a:xfrm>
              <a:off x="4427985" y="2276872"/>
              <a:ext cx="1368152" cy="590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bg-BG">
                  <a:latin typeface="Times New Roman" pitchFamily="18" charset="0"/>
                </a:rPr>
                <a:t>Моделиране на разпределението на водните ресурси</a:t>
              </a:r>
            </a:p>
          </p:txBody>
        </p:sp>
        <p:sp>
          <p:nvSpPr>
            <p:cNvPr id="13321" name="TextBox 107"/>
            <p:cNvSpPr txBox="1">
              <a:spLocks noChangeArrowheads="1"/>
            </p:cNvSpPr>
            <p:nvPr/>
          </p:nvSpPr>
          <p:spPr bwMode="auto">
            <a:xfrm>
              <a:off x="2987825" y="3212976"/>
              <a:ext cx="1368152" cy="504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bg-BG">
                  <a:latin typeface="Times New Roman" pitchFamily="18" charset="0"/>
                </a:rPr>
                <a:t>Моделиране на точково и неточково замърсяване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00318" y="3069080"/>
              <a:ext cx="1194841" cy="446606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Моделиране на водното качество в потока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60267" y="3788861"/>
              <a:ext cx="2670559" cy="298336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Включване на моделите в информационната система за водните ресурси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2" name="Rectangle 9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79388" y="260350"/>
              <a:ext cx="2736850" cy="17208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79388" y="1916113"/>
              <a:ext cx="8785225" cy="2808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grpSp>
          <p:nvGrpSpPr>
            <p:cNvPr id="15379" name="Group 59"/>
            <p:cNvGrpSpPr>
              <a:grpSpLocks/>
            </p:cNvGrpSpPr>
            <p:nvPr/>
          </p:nvGrpSpPr>
          <p:grpSpPr bwMode="auto">
            <a:xfrm>
              <a:off x="251520" y="476672"/>
              <a:ext cx="2520280" cy="1512168"/>
              <a:chOff x="251520" y="908720"/>
              <a:chExt cx="2592288" cy="151216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250805" y="908298"/>
                <a:ext cx="2592977" cy="1512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pic>
            <p:nvPicPr>
              <p:cNvPr id="15415" name="Picture 132" descr="IWRMPresentation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908720"/>
                <a:ext cx="2592288" cy="15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416" name="Group 50"/>
              <p:cNvGrpSpPr>
                <a:grpSpLocks/>
              </p:cNvGrpSpPr>
              <p:nvPr/>
            </p:nvGrpSpPr>
            <p:grpSpPr bwMode="auto">
              <a:xfrm>
                <a:off x="755576" y="980728"/>
                <a:ext cx="1440160" cy="1296144"/>
                <a:chOff x="609600" y="1066800"/>
                <a:chExt cx="5791200" cy="5129213"/>
              </a:xfrm>
            </p:grpSpPr>
            <p:sp>
              <p:nvSpPr>
                <p:cNvPr id="137" name="Rectangle 8"/>
                <p:cNvSpPr>
                  <a:spLocks noChangeArrowheads="1"/>
                </p:cNvSpPr>
                <p:nvPr/>
              </p:nvSpPr>
              <p:spPr bwMode="auto">
                <a:xfrm>
                  <a:off x="608727" y="10503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8" name="Rectangle 82"/>
                <p:cNvSpPr>
                  <a:spLocks noChangeArrowheads="1"/>
                </p:cNvSpPr>
                <p:nvPr/>
              </p:nvSpPr>
              <p:spPr bwMode="auto">
                <a:xfrm>
                  <a:off x="759745" y="1201083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39" name="Rectangle 84"/>
                <p:cNvSpPr>
                  <a:spLocks noChangeArrowheads="1"/>
                </p:cNvSpPr>
                <p:nvPr/>
              </p:nvSpPr>
              <p:spPr bwMode="auto">
                <a:xfrm>
                  <a:off x="910767" y="1358135"/>
                  <a:ext cx="2291558" cy="1608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0" name="Rectangle 86"/>
                <p:cNvSpPr>
                  <a:spLocks noChangeArrowheads="1"/>
                </p:cNvSpPr>
                <p:nvPr/>
              </p:nvSpPr>
              <p:spPr bwMode="auto">
                <a:xfrm>
                  <a:off x="1068353" y="1508908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1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9370" y="1659681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2" name="Rectangle 90"/>
                <p:cNvSpPr>
                  <a:spLocks noChangeArrowheads="1"/>
                </p:cNvSpPr>
                <p:nvPr/>
              </p:nvSpPr>
              <p:spPr bwMode="auto">
                <a:xfrm>
                  <a:off x="1370392" y="1810453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3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1410" y="19675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1672432" y="2118283"/>
                  <a:ext cx="2291558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5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0017" y="22816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6" name="Rectangle 99"/>
                <p:cNvSpPr>
                  <a:spLocks noChangeArrowheads="1"/>
                </p:cNvSpPr>
                <p:nvPr/>
              </p:nvSpPr>
              <p:spPr bwMode="auto">
                <a:xfrm>
                  <a:off x="1981035" y="24323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32057" y="2589445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83074" y="27402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4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0660" y="28909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0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1682" y="3048047"/>
                  <a:ext cx="2284994" cy="15956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1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2700" y="31988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93722" y="33495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44739" y="3500365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4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2325" y="36574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53347" y="38081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6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365" y="3958963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3655386" y="4109736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8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06404" y="4266792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59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63990" y="4417565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60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15012" y="4568338"/>
                  <a:ext cx="2284994" cy="16019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pic>
              <p:nvPicPr>
                <p:cNvPr id="15443" name="Picture 35" descr="river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4648200"/>
                  <a:ext cx="1981200" cy="154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417" name="TextBox 134"/>
              <p:cNvSpPr txBox="1">
                <a:spLocks noChangeArrowheads="1"/>
              </p:cNvSpPr>
              <p:nvPr/>
            </p:nvSpPr>
            <p:spPr bwMode="auto">
              <a:xfrm>
                <a:off x="395536" y="1268761"/>
                <a:ext cx="2374206" cy="257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bg-BG" sz="1200" b="1">
                    <a:latin typeface="Times New Roman" pitchFamily="18" charset="0"/>
                    <a:cs typeface="Times New Roman" pitchFamily="18" charset="0"/>
                  </a:rPr>
                  <a:t>Създаване на обща база данни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22651" y="1700461"/>
                <a:ext cx="1854926" cy="360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normAutofit fontScale="925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Информационна система за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Водните ресурси</a:t>
                </a:r>
              </a:p>
            </p:txBody>
          </p:sp>
        </p:grpSp>
        <p:grpSp>
          <p:nvGrpSpPr>
            <p:cNvPr id="15380" name="Group 91"/>
            <p:cNvGrpSpPr>
              <a:grpSpLocks/>
            </p:cNvGrpSpPr>
            <p:nvPr/>
          </p:nvGrpSpPr>
          <p:grpSpPr bwMode="auto">
            <a:xfrm>
              <a:off x="323528" y="2204864"/>
              <a:ext cx="2462505" cy="1800200"/>
              <a:chOff x="2915816" y="1772816"/>
              <a:chExt cx="2462505" cy="1800200"/>
            </a:xfrm>
          </p:grpSpPr>
          <p:pic>
            <p:nvPicPr>
              <p:cNvPr id="15409" name="Picture 126" descr="IWRMPresentation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772816"/>
                <a:ext cx="2462505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10" name="TextBox 127"/>
              <p:cNvSpPr txBox="1">
                <a:spLocks noChangeArrowheads="1"/>
              </p:cNvSpPr>
              <p:nvPr/>
            </p:nvSpPr>
            <p:spPr bwMode="auto">
              <a:xfrm>
                <a:off x="3059832" y="1988840"/>
                <a:ext cx="792088" cy="64807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bg-BG" sz="1000">
                    <a:latin typeface="Times New Roman" pitchFamily="18" charset="0"/>
                  </a:rPr>
                  <a:t>Анализ на наличните първични данни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132038" y="2996952"/>
                <a:ext cx="1944688" cy="50482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Събиране на първични данни и зареждането им 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информационната система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995638" y="1844427"/>
                <a:ext cx="1296988" cy="4333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Поддръжка на информационната база данни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284563" y="2420690"/>
                <a:ext cx="1079500" cy="4318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Интерфейси към други база данни</a:t>
                </a:r>
              </a:p>
            </p:txBody>
          </p:sp>
        </p:grpSp>
        <p:grpSp>
          <p:nvGrpSpPr>
            <p:cNvPr id="15381" name="Group 107"/>
            <p:cNvGrpSpPr>
              <a:grpSpLocks/>
            </p:cNvGrpSpPr>
            <p:nvPr/>
          </p:nvGrpSpPr>
          <p:grpSpPr bwMode="auto">
            <a:xfrm>
              <a:off x="2915816" y="2060848"/>
              <a:ext cx="2952328" cy="2160240"/>
              <a:chOff x="6517972" y="2780928"/>
              <a:chExt cx="3024336" cy="2088232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6518404" y="2780664"/>
                <a:ext cx="3023142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666390" y="2849721"/>
                <a:ext cx="1252189" cy="557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първичните данни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739570" y="3546422"/>
                <a:ext cx="1105829" cy="2792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Стандартни процедури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8066565" y="2989367"/>
                <a:ext cx="1401801" cy="5708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разпределението на водните ресурси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591584" y="3894772"/>
                <a:ext cx="1401801" cy="48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точково и неточково замърсяване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141371" y="3755125"/>
                <a:ext cx="1222917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водното качество в потока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6666390" y="4451826"/>
                <a:ext cx="2735301" cy="288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Включване на моделите в информационната система за водните ресурси</a:t>
                </a:r>
              </a:p>
            </p:txBody>
          </p:sp>
        </p:grpSp>
        <p:grpSp>
          <p:nvGrpSpPr>
            <p:cNvPr id="15382" name="Group 108"/>
            <p:cNvGrpSpPr>
              <a:grpSpLocks/>
            </p:cNvGrpSpPr>
            <p:nvPr/>
          </p:nvGrpSpPr>
          <p:grpSpPr bwMode="auto">
            <a:xfrm>
              <a:off x="6012160" y="2060848"/>
              <a:ext cx="2808312" cy="2160240"/>
              <a:chOff x="2843808" y="2708920"/>
              <a:chExt cx="3024336" cy="2088232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2843488" y="2708656"/>
                <a:ext cx="3024309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987096" y="2780782"/>
                <a:ext cx="2593486" cy="360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Съпоставяне на водното количество, водното качество и водопотреблението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915292" y="3213535"/>
                <a:ext cx="1656617" cy="359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5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наличността на водните ресурси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43713" y="3213535"/>
                <a:ext cx="1152281" cy="575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източниците на замърсяване на водите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999063" y="3644752"/>
                <a:ext cx="1429238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водопотреблението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787320" y="3861129"/>
                <a:ext cx="865065" cy="28850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Най-добри практики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987096" y="4221755"/>
                <a:ext cx="2737094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Сценарии за земеползване и напояване, социални потребности, хидроенергетика, регулиране и др.</a:t>
                </a:r>
              </a:p>
            </p:txBody>
          </p:sp>
        </p:grpSp>
      </p:grp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5600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4967288" y="1700213"/>
            <a:ext cx="4176712" cy="3457575"/>
            <a:chOff x="6012160" y="2060848"/>
            <a:chExt cx="2808312" cy="2160240"/>
          </a:xfrm>
        </p:grpSpPr>
        <p:sp>
          <p:nvSpPr>
            <p:cNvPr id="84" name="Rectangle 83"/>
            <p:cNvSpPr/>
            <p:nvPr/>
          </p:nvSpPr>
          <p:spPr>
            <a:xfrm>
              <a:off x="6012160" y="2060848"/>
              <a:ext cx="2808312" cy="21602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45584" y="2135236"/>
              <a:ext cx="2406973" cy="372934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fontScale="925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Съпоставяне на водното количество, водното качество и водопотреблението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079405" y="2582559"/>
              <a:ext cx="1537047" cy="371942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fontScale="850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Определяне на наличността на водните ресурси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83698" y="2582559"/>
              <a:ext cx="1069528" cy="59609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fontScale="925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Определяне на източниците на замърсяване на водите</a:t>
              </a:r>
            </a:p>
          </p:txBody>
        </p:sp>
        <p:sp>
          <p:nvSpPr>
            <p:cNvPr id="15371" name="TextBox 87"/>
            <p:cNvSpPr txBox="1">
              <a:spLocks noChangeArrowheads="1"/>
            </p:cNvSpPr>
            <p:nvPr/>
          </p:nvSpPr>
          <p:spPr bwMode="auto">
            <a:xfrm>
              <a:off x="6156176" y="3029231"/>
              <a:ext cx="1327004" cy="4469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bg-BG">
                  <a:latin typeface="Times New Roman" pitchFamily="18" charset="0"/>
                </a:rPr>
                <a:t>Определяне на водопотреблението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817122" y="3253047"/>
              <a:ext cx="802680" cy="297554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fontScale="925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Най-добри практики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45584" y="3624988"/>
              <a:ext cx="2541464" cy="44732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normAutofit fontScale="925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Сценарии за земеползване и напояване, социални потребности, хидроенергетика, регулиране и др.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4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79388" y="260350"/>
              <a:ext cx="2736850" cy="17208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79388" y="1916113"/>
              <a:ext cx="8785225" cy="2808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grpSp>
          <p:nvGrpSpPr>
            <p:cNvPr id="17416" name="Group 116"/>
            <p:cNvGrpSpPr>
              <a:grpSpLocks/>
            </p:cNvGrpSpPr>
            <p:nvPr/>
          </p:nvGrpSpPr>
          <p:grpSpPr bwMode="auto">
            <a:xfrm>
              <a:off x="3059832" y="260648"/>
              <a:ext cx="2664296" cy="1512168"/>
              <a:chOff x="3059832" y="548680"/>
              <a:chExt cx="2664296" cy="1512168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3059113" y="548382"/>
                <a:ext cx="2665412" cy="1512888"/>
              </a:xfrm>
              <a:prstGeom prst="rect">
                <a:avLst/>
              </a:prstGeom>
              <a:solidFill>
                <a:srgbClr val="082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7486" name="TextBox 5"/>
              <p:cNvSpPr txBox="1">
                <a:spLocks noChangeArrowheads="1"/>
              </p:cNvSpPr>
              <p:nvPr/>
            </p:nvSpPr>
            <p:spPr bwMode="auto">
              <a:xfrm>
                <a:off x="3131840" y="908720"/>
                <a:ext cx="2448272" cy="738664"/>
              </a:xfrm>
              <a:prstGeom prst="rect">
                <a:avLst/>
              </a:prstGeom>
              <a:solidFill>
                <a:schemeClr val="bg1">
                  <a:alpha val="9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bg-BG" sz="1400">
                    <a:latin typeface="Times New Roman" pitchFamily="18" charset="0"/>
                  </a:rPr>
                  <a:t>Национална стратегия за управление и развитие на водния сектор</a:t>
                </a:r>
              </a:p>
            </p:txBody>
          </p:sp>
        </p:grpSp>
        <p:grpSp>
          <p:nvGrpSpPr>
            <p:cNvPr id="17417" name="Group 117"/>
            <p:cNvGrpSpPr>
              <a:grpSpLocks/>
            </p:cNvGrpSpPr>
            <p:nvPr/>
          </p:nvGrpSpPr>
          <p:grpSpPr bwMode="auto">
            <a:xfrm>
              <a:off x="6012160" y="260648"/>
              <a:ext cx="2664296" cy="1512168"/>
              <a:chOff x="6012160" y="548680"/>
              <a:chExt cx="2664296" cy="1512168"/>
            </a:xfrm>
          </p:grpSpPr>
          <p:sp>
            <p:nvSpPr>
              <p:cNvPr id="203" name="Rectangle 7"/>
              <p:cNvSpPr/>
              <p:nvPr/>
            </p:nvSpPr>
            <p:spPr>
              <a:xfrm>
                <a:off x="6011863" y="548382"/>
                <a:ext cx="2663825" cy="1512888"/>
              </a:xfrm>
              <a:prstGeom prst="rect">
                <a:avLst/>
              </a:prstGeom>
              <a:solidFill>
                <a:srgbClr val="082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7484" name="TextBox 8"/>
              <p:cNvSpPr txBox="1">
                <a:spLocks noChangeArrowheads="1"/>
              </p:cNvSpPr>
              <p:nvPr/>
            </p:nvSpPr>
            <p:spPr bwMode="auto">
              <a:xfrm>
                <a:off x="6372200" y="980728"/>
                <a:ext cx="2088232" cy="523220"/>
              </a:xfrm>
              <a:prstGeom prst="rect">
                <a:avLst/>
              </a:prstGeom>
              <a:solidFill>
                <a:schemeClr val="bg1">
                  <a:alpha val="9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bg-BG" sz="1400">
                    <a:latin typeface="Times New Roman" pitchFamily="18" charset="0"/>
                  </a:rPr>
                  <a:t>Водни ресурси </a:t>
                </a:r>
              </a:p>
              <a:p>
                <a:pPr algn="ctr"/>
                <a:r>
                  <a:rPr lang="bg-BG" sz="1400">
                    <a:latin typeface="Times New Roman" pitchFamily="18" charset="0"/>
                  </a:rPr>
                  <a:t>Водна инфраструктура</a:t>
                </a:r>
              </a:p>
            </p:txBody>
          </p:sp>
        </p:grpSp>
        <p:grpSp>
          <p:nvGrpSpPr>
            <p:cNvPr id="17418" name="Group 59"/>
            <p:cNvGrpSpPr>
              <a:grpSpLocks/>
            </p:cNvGrpSpPr>
            <p:nvPr/>
          </p:nvGrpSpPr>
          <p:grpSpPr bwMode="auto">
            <a:xfrm>
              <a:off x="251520" y="476672"/>
              <a:ext cx="2520280" cy="1512168"/>
              <a:chOff x="251520" y="908720"/>
              <a:chExt cx="2592288" cy="1512168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250805" y="908298"/>
                <a:ext cx="2592977" cy="1512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pic>
            <p:nvPicPr>
              <p:cNvPr id="17454" name="Picture 173" descr="IWRMPresentation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908720"/>
                <a:ext cx="2592288" cy="15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55" name="Group 50"/>
              <p:cNvGrpSpPr>
                <a:grpSpLocks/>
              </p:cNvGrpSpPr>
              <p:nvPr/>
            </p:nvGrpSpPr>
            <p:grpSpPr bwMode="auto">
              <a:xfrm>
                <a:off x="755576" y="980728"/>
                <a:ext cx="1440160" cy="1296144"/>
                <a:chOff x="609600" y="1066800"/>
                <a:chExt cx="5791200" cy="5129213"/>
              </a:xfrm>
            </p:grpSpPr>
            <p:sp>
              <p:nvSpPr>
                <p:cNvPr id="178" name="Rectangle 8"/>
                <p:cNvSpPr>
                  <a:spLocks noChangeArrowheads="1"/>
                </p:cNvSpPr>
                <p:nvPr/>
              </p:nvSpPr>
              <p:spPr bwMode="auto">
                <a:xfrm>
                  <a:off x="608727" y="10503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79" name="Rectangle 82"/>
                <p:cNvSpPr>
                  <a:spLocks noChangeArrowheads="1"/>
                </p:cNvSpPr>
                <p:nvPr/>
              </p:nvSpPr>
              <p:spPr bwMode="auto">
                <a:xfrm>
                  <a:off x="759745" y="1201083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0" name="Rectangle 84"/>
                <p:cNvSpPr>
                  <a:spLocks noChangeArrowheads="1"/>
                </p:cNvSpPr>
                <p:nvPr/>
              </p:nvSpPr>
              <p:spPr bwMode="auto">
                <a:xfrm>
                  <a:off x="910767" y="1358135"/>
                  <a:ext cx="2291558" cy="1608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1" name="Rectangle 86"/>
                <p:cNvSpPr>
                  <a:spLocks noChangeArrowheads="1"/>
                </p:cNvSpPr>
                <p:nvPr/>
              </p:nvSpPr>
              <p:spPr bwMode="auto">
                <a:xfrm>
                  <a:off x="1068353" y="1508908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2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9370" y="1659681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3" name="Rectangle 90"/>
                <p:cNvSpPr>
                  <a:spLocks noChangeArrowheads="1"/>
                </p:cNvSpPr>
                <p:nvPr/>
              </p:nvSpPr>
              <p:spPr bwMode="auto">
                <a:xfrm>
                  <a:off x="1370392" y="1810453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4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1410" y="19675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5" name="Rectangle 95"/>
                <p:cNvSpPr>
                  <a:spLocks noChangeArrowheads="1"/>
                </p:cNvSpPr>
                <p:nvPr/>
              </p:nvSpPr>
              <p:spPr bwMode="auto">
                <a:xfrm>
                  <a:off x="1672432" y="2118283"/>
                  <a:ext cx="2291558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6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0017" y="22816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7" name="Rectangle 99"/>
                <p:cNvSpPr>
                  <a:spLocks noChangeArrowheads="1"/>
                </p:cNvSpPr>
                <p:nvPr/>
              </p:nvSpPr>
              <p:spPr bwMode="auto">
                <a:xfrm>
                  <a:off x="1981035" y="24323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32057" y="2589445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83074" y="27402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0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0660" y="28909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1682" y="3048047"/>
                  <a:ext cx="2284994" cy="15956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2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2700" y="31988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93722" y="33495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44739" y="3500365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2325" y="36574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6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53347" y="38081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365" y="3958963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655386" y="4109736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06404" y="4266792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63990" y="4417565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15012" y="4568338"/>
                  <a:ext cx="2284994" cy="16019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pic>
              <p:nvPicPr>
                <p:cNvPr id="17482" name="Picture 35" descr="river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4648200"/>
                  <a:ext cx="1981200" cy="154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56" name="TextBox 175"/>
              <p:cNvSpPr txBox="1">
                <a:spLocks noChangeArrowheads="1"/>
              </p:cNvSpPr>
              <p:nvPr/>
            </p:nvSpPr>
            <p:spPr bwMode="auto">
              <a:xfrm>
                <a:off x="395536" y="1268761"/>
                <a:ext cx="2374206" cy="257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bg-BG" sz="1200" b="1">
                    <a:latin typeface="Times New Roman" pitchFamily="18" charset="0"/>
                    <a:cs typeface="Times New Roman" pitchFamily="18" charset="0"/>
                  </a:rPr>
                  <a:t>Създаване на обща база данни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22651" y="1700461"/>
                <a:ext cx="1854926" cy="360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normAutofit fontScale="925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Информационна система за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Водните ресурси</a:t>
                </a:r>
              </a:p>
            </p:txBody>
          </p:sp>
        </p:grpSp>
        <p:grpSp>
          <p:nvGrpSpPr>
            <p:cNvPr id="17419" name="Group 91"/>
            <p:cNvGrpSpPr>
              <a:grpSpLocks/>
            </p:cNvGrpSpPr>
            <p:nvPr/>
          </p:nvGrpSpPr>
          <p:grpSpPr bwMode="auto">
            <a:xfrm>
              <a:off x="323528" y="2204864"/>
              <a:ext cx="2462505" cy="1800200"/>
              <a:chOff x="2915816" y="1772816"/>
              <a:chExt cx="2462505" cy="1800200"/>
            </a:xfrm>
          </p:grpSpPr>
          <p:pic>
            <p:nvPicPr>
              <p:cNvPr id="17448" name="Picture 167" descr="IWRMPresentation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772816"/>
                <a:ext cx="2462505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9" name="TextBox 168"/>
              <p:cNvSpPr txBox="1">
                <a:spLocks noChangeArrowheads="1"/>
              </p:cNvSpPr>
              <p:nvPr/>
            </p:nvSpPr>
            <p:spPr bwMode="auto">
              <a:xfrm>
                <a:off x="3059832" y="1988840"/>
                <a:ext cx="792088" cy="64807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bg-BG" sz="1000">
                    <a:latin typeface="Times New Roman" pitchFamily="18" charset="0"/>
                  </a:rPr>
                  <a:t>Анализ на наличните първични данни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3132038" y="2996952"/>
                <a:ext cx="1944688" cy="50482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Събиране на първични данни и зареждането им 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информационната система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995638" y="1844427"/>
                <a:ext cx="1296988" cy="4333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Поддръжка на информационната база данни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284563" y="2420690"/>
                <a:ext cx="1079500" cy="4318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Интерфейси към други база данни</a:t>
                </a:r>
              </a:p>
            </p:txBody>
          </p:sp>
        </p:grpSp>
        <p:grpSp>
          <p:nvGrpSpPr>
            <p:cNvPr id="17420" name="Group 107"/>
            <p:cNvGrpSpPr>
              <a:grpSpLocks/>
            </p:cNvGrpSpPr>
            <p:nvPr/>
          </p:nvGrpSpPr>
          <p:grpSpPr bwMode="auto">
            <a:xfrm>
              <a:off x="2915816" y="2060848"/>
              <a:ext cx="2952328" cy="2160240"/>
              <a:chOff x="6517972" y="2780928"/>
              <a:chExt cx="3024336" cy="2088232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6518404" y="2780664"/>
                <a:ext cx="3023142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6666390" y="2849721"/>
                <a:ext cx="1252189" cy="557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първичните данни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6739570" y="3546422"/>
                <a:ext cx="1105829" cy="2792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Стандартни процедури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066565" y="2989367"/>
                <a:ext cx="1401801" cy="5708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разпределението на водните ресурси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6591584" y="3894772"/>
                <a:ext cx="1401801" cy="48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точково и неточково замърсяване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141371" y="3755125"/>
                <a:ext cx="1222917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водното качество в потока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666390" y="4451826"/>
                <a:ext cx="2735301" cy="288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Включване на моделите в информационната система за водните ресурси</a:t>
                </a:r>
              </a:p>
            </p:txBody>
          </p:sp>
        </p:grpSp>
        <p:grpSp>
          <p:nvGrpSpPr>
            <p:cNvPr id="17421" name="Group 108"/>
            <p:cNvGrpSpPr>
              <a:grpSpLocks/>
            </p:cNvGrpSpPr>
            <p:nvPr/>
          </p:nvGrpSpPr>
          <p:grpSpPr bwMode="auto">
            <a:xfrm>
              <a:off x="6012160" y="2060848"/>
              <a:ext cx="2808312" cy="2160240"/>
              <a:chOff x="2843808" y="2708920"/>
              <a:chExt cx="3024336" cy="20882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2843488" y="2708656"/>
                <a:ext cx="3024309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987096" y="2780782"/>
                <a:ext cx="2593486" cy="360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Съпоставяне на водното количество, водното качество и водопотреблението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2915292" y="3213535"/>
                <a:ext cx="1656617" cy="359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5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наличността на водните ресурси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643713" y="3213535"/>
                <a:ext cx="1152281" cy="575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източниците на замърсяване на водите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999063" y="3644752"/>
                <a:ext cx="1429238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водопотреблението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787320" y="3861129"/>
                <a:ext cx="865065" cy="28850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Най-добри практики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987096" y="4221755"/>
                <a:ext cx="2737094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Сценарии за земеползване и напояване, социални потребности, хидроенергетика, регулиране и др.</a:t>
                </a:r>
              </a:p>
            </p:txBody>
          </p:sp>
        </p:grpSp>
        <p:grpSp>
          <p:nvGrpSpPr>
            <p:cNvPr id="17423" name="Group 137"/>
            <p:cNvGrpSpPr>
              <a:grpSpLocks/>
            </p:cNvGrpSpPr>
            <p:nvPr/>
          </p:nvGrpSpPr>
          <p:grpSpPr bwMode="auto">
            <a:xfrm>
              <a:off x="179512" y="4941168"/>
              <a:ext cx="6552728" cy="1512168"/>
              <a:chOff x="179512" y="5013176"/>
              <a:chExt cx="7272808" cy="1512168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79374" y="5013896"/>
                <a:ext cx="7273332" cy="15113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98287" y="5085333"/>
                <a:ext cx="6235544" cy="260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Изработване на програма от мерки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323854" y="5445696"/>
                <a:ext cx="2591829" cy="1920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Промяна в земеползването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067999" y="5445696"/>
                <a:ext cx="3167987" cy="1920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Пречистване на отпадъчни води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251614" y="5806058"/>
                <a:ext cx="3559140" cy="431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Приложение на водоспестяващи техники в земеделието, дома и индустрията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067999" y="5733033"/>
                <a:ext cx="3167987" cy="6159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управлението на водите и планирането на пространственото им разпределение и в околната среда </a:t>
                </a:r>
              </a:p>
            </p:txBody>
          </p:sp>
        </p:grpSp>
        <p:grpSp>
          <p:nvGrpSpPr>
            <p:cNvPr id="17424" name="Group 139"/>
            <p:cNvGrpSpPr>
              <a:grpSpLocks/>
            </p:cNvGrpSpPr>
            <p:nvPr/>
          </p:nvGrpSpPr>
          <p:grpSpPr bwMode="auto">
            <a:xfrm>
              <a:off x="6804248" y="4797152"/>
              <a:ext cx="2088232" cy="1728192"/>
              <a:chOff x="6948264" y="5013176"/>
              <a:chExt cx="1944216" cy="1512168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6948056" y="5013415"/>
                <a:ext cx="1945071" cy="15113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020480" y="5085646"/>
                <a:ext cx="1800225" cy="3597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Инвестиране и срокове за изпълнение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7020480" y="5588487"/>
                <a:ext cx="1800225" cy="791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Изработване на плановете за управление на речните басейни и приложението им в практиката</a:t>
                </a:r>
              </a:p>
            </p:txBody>
          </p:sp>
        </p:grpSp>
      </p:grpSp>
      <p:cxnSp>
        <p:nvCxnSpPr>
          <p:cNvPr id="163" name="Straight Arrow Connector 162"/>
          <p:cNvCxnSpPr>
            <a:stCxn id="5" idx="3"/>
            <a:endCxn id="8" idx="1"/>
          </p:cNvCxnSpPr>
          <p:nvPr/>
        </p:nvCxnSpPr>
        <p:spPr>
          <a:xfrm>
            <a:off x="5724525" y="1016000"/>
            <a:ext cx="28733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347287">
            <a:off x="679450" y="2270125"/>
            <a:ext cx="6799263" cy="6778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dirty="0">
                <a:latin typeface="+mn-lt"/>
              </a:rPr>
              <a:t>Информационно съветваща система за водните ресурси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785225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Информационна-съветваща 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система за водните ресурси</a:t>
            </a:r>
          </a:p>
          <a:p>
            <a:pPr marL="514350" lvl="4" indent="-63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Има ли създадена такава</a:t>
            </a:r>
          </a:p>
          <a:p>
            <a:pPr marL="627063" lvl="4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Отговаря ли на изискванията за обем и качество на  информацията, която е необходима за интегрираното управление на водните ресурси</a:t>
            </a:r>
          </a:p>
          <a:p>
            <a:pPr marL="627063" lvl="4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Осигурен ли е лесен достъп на отговорните институции  и гражданското общество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627063" lvl="4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Обезпечено ли е развитието й институционално, финансово и кадрово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627063" lvl="4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Проблеми, свързани с набирането на първична информация за водните ресурси и водната инфраструктира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817548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Договори с Япония, Норвегия</a:t>
            </a:r>
            <a:endParaRPr lang="bg-BG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Резултат</a:t>
            </a:r>
            <a:r>
              <a:rPr lang="ru-RU" sz="2400" dirty="0" smtClean="0"/>
              <a:t>: 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err="1"/>
              <a:t>критични</a:t>
            </a:r>
            <a:r>
              <a:rPr lang="ru-RU" sz="2400" b="1" dirty="0"/>
              <a:t> </a:t>
            </a:r>
            <a:r>
              <a:rPr lang="ru-RU" sz="2400" b="1" dirty="0" err="1"/>
              <a:t>моменти</a:t>
            </a:r>
            <a:r>
              <a:rPr lang="ru-RU" sz="2400" b="1" dirty="0"/>
              <a:t>  </a:t>
            </a:r>
            <a:r>
              <a:rPr lang="ru-RU" sz="2400" b="1" dirty="0" smtClean="0"/>
              <a:t>от МОСВ не </a:t>
            </a:r>
            <a:r>
              <a:rPr lang="ru-RU" sz="2400" b="1" dirty="0" err="1" smtClean="0"/>
              <a:t>можеха</a:t>
            </a:r>
            <a:r>
              <a:rPr lang="ru-RU" sz="2400" b="1" dirty="0" smtClean="0"/>
              <a:t> да отговорят </a:t>
            </a:r>
            <a:r>
              <a:rPr lang="ru-RU" sz="2400" b="1" dirty="0" err="1" smtClean="0"/>
              <a:t>какви</a:t>
            </a:r>
            <a:r>
              <a:rPr lang="ru-RU" sz="2400" b="1" dirty="0" smtClean="0"/>
              <a:t> </a:t>
            </a:r>
            <a:r>
              <a:rPr lang="ru-RU" sz="2400" b="1" dirty="0" err="1"/>
              <a:t>са</a:t>
            </a:r>
            <a:r>
              <a:rPr lang="ru-RU" sz="2400" b="1" dirty="0"/>
              <a:t> параметрите на </a:t>
            </a:r>
            <a:r>
              <a:rPr lang="ru-RU" sz="2400" b="1" dirty="0" err="1"/>
              <a:t>високата</a:t>
            </a:r>
            <a:r>
              <a:rPr lang="ru-RU" sz="2400" b="1" dirty="0"/>
              <a:t> </a:t>
            </a:r>
            <a:r>
              <a:rPr lang="ru-RU" sz="2400" b="1" dirty="0" err="1"/>
              <a:t>вълна</a:t>
            </a:r>
            <a:r>
              <a:rPr lang="ru-RU" sz="2400" b="1" dirty="0"/>
              <a:t>, </a:t>
            </a:r>
            <a:r>
              <a:rPr lang="ru-RU" sz="2400" b="1" dirty="0" err="1"/>
              <a:t>какво</a:t>
            </a:r>
            <a:r>
              <a:rPr lang="ru-RU" sz="2400" b="1" dirty="0"/>
              <a:t> е </a:t>
            </a:r>
            <a:r>
              <a:rPr lang="ru-RU" sz="2400" b="1" dirty="0" err="1"/>
              <a:t>актуалното</a:t>
            </a:r>
            <a:r>
              <a:rPr lang="ru-RU" sz="2400" b="1" dirty="0"/>
              <a:t> </a:t>
            </a:r>
            <a:r>
              <a:rPr lang="ru-RU" sz="2400" b="1" dirty="0" err="1"/>
              <a:t>състояние</a:t>
            </a:r>
            <a:r>
              <a:rPr lang="ru-RU" sz="2400" b="1" dirty="0"/>
              <a:t> на </a:t>
            </a:r>
            <a:r>
              <a:rPr lang="ru-RU" sz="2400" b="1" dirty="0" err="1"/>
              <a:t>хидротехническите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и </a:t>
            </a:r>
            <a:r>
              <a:rPr lang="ru-RU" sz="2400" b="1" dirty="0" err="1"/>
              <a:t>съоръжения</a:t>
            </a:r>
            <a:r>
              <a:rPr lang="ru-RU" sz="2400" b="1" dirty="0"/>
              <a:t>, </a:t>
            </a:r>
            <a:r>
              <a:rPr lang="ru-RU" sz="2400" b="1" dirty="0" err="1" smtClean="0"/>
              <a:t>големината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залятите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обекти</a:t>
            </a:r>
            <a:r>
              <a:rPr lang="ru-RU" sz="2400" b="1" dirty="0" smtClean="0"/>
              <a:t>, кои </a:t>
            </a:r>
            <a:r>
              <a:rPr lang="ru-RU" sz="2400" b="1" dirty="0" err="1"/>
              <a:t>са</a:t>
            </a:r>
            <a:r>
              <a:rPr lang="ru-RU" sz="2400" b="1" dirty="0"/>
              <a:t> </a:t>
            </a:r>
            <a:r>
              <a:rPr lang="ru-RU" sz="2400" b="1" dirty="0" err="1"/>
              <a:t>собствениците</a:t>
            </a:r>
            <a:r>
              <a:rPr lang="ru-RU" sz="2400" b="1" dirty="0"/>
              <a:t> на </a:t>
            </a:r>
            <a:r>
              <a:rPr lang="ru-RU" sz="2400" b="1" dirty="0" err="1"/>
              <a:t>конкретни</a:t>
            </a:r>
            <a:r>
              <a:rPr lang="ru-RU" sz="2400" b="1" dirty="0"/>
              <a:t> </a:t>
            </a:r>
            <a:r>
              <a:rPr lang="ru-RU" sz="2400" b="1" dirty="0" err="1"/>
              <a:t>язовири</a:t>
            </a:r>
            <a:r>
              <a:rPr lang="ru-RU" sz="2400" b="1" dirty="0"/>
              <a:t>, кой </a:t>
            </a:r>
            <a:r>
              <a:rPr lang="ru-RU" sz="2400" b="1" dirty="0" err="1"/>
              <a:t>ги</a:t>
            </a:r>
            <a:r>
              <a:rPr lang="ru-RU" sz="2400" b="1" dirty="0"/>
              <a:t> </a:t>
            </a:r>
            <a:r>
              <a:rPr lang="ru-RU" sz="2400" b="1" dirty="0" err="1"/>
              <a:t>стопанисва</a:t>
            </a:r>
            <a:r>
              <a:rPr lang="ru-RU" sz="2400" b="1" dirty="0"/>
              <a:t>, </a:t>
            </a:r>
            <a:r>
              <a:rPr lang="ru-RU" sz="2400" b="1" dirty="0" err="1"/>
              <a:t>какви</a:t>
            </a:r>
            <a:r>
              <a:rPr lang="ru-RU" sz="2400" b="1" dirty="0"/>
              <a:t> </a:t>
            </a:r>
            <a:r>
              <a:rPr lang="ru-RU" sz="2400" b="1" dirty="0" err="1"/>
              <a:t>са</a:t>
            </a:r>
            <a:r>
              <a:rPr lang="ru-RU" sz="2400" b="1" dirty="0"/>
              <a:t> </a:t>
            </a:r>
            <a:r>
              <a:rPr lang="ru-RU" sz="2400" b="1" dirty="0" err="1"/>
              <a:t>концесионните</a:t>
            </a:r>
            <a:r>
              <a:rPr lang="ru-RU" sz="2400" b="1" dirty="0"/>
              <a:t> </a:t>
            </a:r>
            <a:r>
              <a:rPr lang="ru-RU" sz="2400" b="1" dirty="0" smtClean="0"/>
              <a:t>условия и т.н</a:t>
            </a:r>
            <a:r>
              <a:rPr lang="ru-RU" sz="2400" dirty="0" smtClean="0"/>
              <a:t>. </a:t>
            </a:r>
            <a:endParaRPr lang="bg-BG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29162" y="4653136"/>
            <a:ext cx="91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В сайта на МОСВ има обща информация, че има някаква информационна система и че тя се </a:t>
            </a:r>
            <a:r>
              <a:rPr lang="bg-BG" sz="2400" dirty="0" err="1" smtClean="0"/>
              <a:t>надгражда</a:t>
            </a:r>
            <a:r>
              <a:rPr lang="bg-BG" sz="2400" dirty="0" smtClean="0"/>
              <a:t>, но очевидно тя не е достатъчно ефективна, щом като не може да отговори в критични моменти на поставените въпроси.</a:t>
            </a:r>
          </a:p>
        </p:txBody>
      </p:sp>
    </p:spTree>
    <p:extLst>
      <p:ext uri="{BB962C8B-B14F-4D97-AF65-F5344CB8AC3E}">
        <p14:creationId xmlns:p14="http://schemas.microsoft.com/office/powerpoint/2010/main" val="29882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875"/>
            <a:ext cx="9144000" cy="6842125"/>
            <a:chOff x="0" y="15875"/>
            <a:chExt cx="9144000" cy="6842125"/>
          </a:xfrm>
        </p:grpSpPr>
        <p:pic>
          <p:nvPicPr>
            <p:cNvPr id="15368" name="Picture 1032" descr="FirstPage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75"/>
              <a:ext cx="9144000" cy="684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WordArt 1033"/>
            <p:cNvSpPr>
              <a:spLocks noChangeArrowheads="1" noChangeShapeType="1" noTextEdit="1"/>
            </p:cNvSpPr>
            <p:nvPr/>
          </p:nvSpPr>
          <p:spPr bwMode="auto">
            <a:xfrm>
              <a:off x="1371600" y="533400"/>
              <a:ext cx="6324600" cy="91440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 Black"/>
                </a:rPr>
                <a:t>GeoWateRIAS</a:t>
              </a:r>
              <a:r>
                <a:rPr lang="en-US" sz="3600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 Black"/>
                </a:rPr>
                <a:t> - Version 0</a:t>
              </a:r>
              <a:endParaRPr lang="bg-BG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15370" name="WordArt 1034"/>
            <p:cNvSpPr>
              <a:spLocks noChangeArrowheads="1" noChangeShapeType="1" noTextEdit="1"/>
            </p:cNvSpPr>
            <p:nvPr/>
          </p:nvSpPr>
          <p:spPr bwMode="auto">
            <a:xfrm>
              <a:off x="609600" y="2362200"/>
              <a:ext cx="8108950" cy="106680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 Black"/>
                </a:rPr>
                <a:t>Geographical Water Resources Information</a:t>
              </a:r>
              <a:endParaRPr lang="bg-BG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15371" name="WordArt 1035"/>
            <p:cNvSpPr>
              <a:spLocks noChangeArrowheads="1" noChangeShapeType="1" noTextEdit="1"/>
            </p:cNvSpPr>
            <p:nvPr/>
          </p:nvSpPr>
          <p:spPr bwMode="auto">
            <a:xfrm>
              <a:off x="2209800" y="3505200"/>
              <a:ext cx="4876800" cy="99060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 Black"/>
                </a:rPr>
                <a:t>and Assessment System</a:t>
              </a:r>
              <a:endParaRPr lang="bg-BG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endParaRPr>
            </a:p>
          </p:txBody>
        </p:sp>
      </p:grpSp>
      <p:sp>
        <p:nvSpPr>
          <p:cNvPr id="15376" name="Text Box 1040"/>
          <p:cNvSpPr txBox="1">
            <a:spLocks noChangeArrowheads="1"/>
          </p:cNvSpPr>
          <p:nvPr/>
        </p:nvSpPr>
        <p:spPr bwMode="auto">
          <a:xfrm>
            <a:off x="3946525" y="545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g-BG" altLang="bg-BG"/>
          </a:p>
        </p:txBody>
      </p:sp>
      <p:sp>
        <p:nvSpPr>
          <p:cNvPr id="15379" name="Text Box 1043"/>
          <p:cNvSpPr txBox="1">
            <a:spLocks noChangeArrowheads="1"/>
          </p:cNvSpPr>
          <p:nvPr/>
        </p:nvSpPr>
        <p:spPr bwMode="auto">
          <a:xfrm>
            <a:off x="4022725" y="537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g-BG" altLang="bg-BG"/>
          </a:p>
        </p:txBody>
      </p:sp>
      <p:sp>
        <p:nvSpPr>
          <p:cNvPr id="15380" name="Text Box 1044"/>
          <p:cNvSpPr txBox="1">
            <a:spLocks noChangeArrowheads="1"/>
          </p:cNvSpPr>
          <p:nvPr/>
        </p:nvSpPr>
        <p:spPr bwMode="auto">
          <a:xfrm>
            <a:off x="-108267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 rot="19597801">
            <a:off x="-381928" y="2766368"/>
            <a:ext cx="9831654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4000" dirty="0" smtClean="0">
                <a:solidFill>
                  <a:schemeClr val="bg2"/>
                </a:solidFill>
              </a:rPr>
              <a:t>Още </a:t>
            </a:r>
            <a:r>
              <a:rPr lang="bg-BG" sz="4000" dirty="0" smtClean="0"/>
              <a:t>преди 2000-та година предоставена на МОСВ </a:t>
            </a:r>
            <a:r>
              <a:rPr lang="en-US" sz="4000" dirty="0" smtClean="0">
                <a:solidFill>
                  <a:schemeClr val="bg2"/>
                </a:solidFill>
              </a:rPr>
              <a:t>“</a:t>
            </a:r>
            <a:endParaRPr lang="bg-BG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89285"/>
      </p:ext>
    </p:extLst>
  </p:cSld>
  <p:clrMapOvr>
    <a:masterClrMapping/>
  </p:clrMapOvr>
  <p:transition advTm="17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 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69728" cy="654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3"/>
          <p:cNvSpPr txBox="1">
            <a:spLocks noChangeArrowheads="1"/>
          </p:cNvSpPr>
          <p:nvPr/>
        </p:nvSpPr>
        <p:spPr bwMode="auto">
          <a:xfrm>
            <a:off x="72412" y="260648"/>
            <a:ext cx="4283968" cy="64633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bg-BG" altLang="bg-BG" sz="1800" i="1" dirty="0" smtClean="0"/>
              <a:t>Създадени са над 35 пласта, между  които:</a:t>
            </a:r>
          </a:p>
          <a:p>
            <a:endParaRPr lang="bg-BG" altLang="bg-BG" sz="1800" i="1" dirty="0" smtClean="0"/>
          </a:p>
          <a:p>
            <a:r>
              <a:rPr lang="bg-BG" altLang="bg-BG" i="1" dirty="0" smtClean="0"/>
              <a:t>Височинен модел,</a:t>
            </a:r>
          </a:p>
          <a:p>
            <a:r>
              <a:rPr lang="bg-BG" altLang="bg-BG" i="1" dirty="0" smtClean="0"/>
              <a:t>Реки,</a:t>
            </a:r>
          </a:p>
          <a:p>
            <a:r>
              <a:rPr lang="bg-BG" altLang="bg-BG" i="1" dirty="0" smtClean="0"/>
              <a:t>Извори,</a:t>
            </a:r>
          </a:p>
          <a:p>
            <a:r>
              <a:rPr lang="bg-BG" altLang="bg-BG" i="1" dirty="0" smtClean="0"/>
              <a:t>Водоеми, езера и блата,</a:t>
            </a:r>
          </a:p>
          <a:p>
            <a:r>
              <a:rPr lang="bg-BG" altLang="bg-BG" i="1" dirty="0" smtClean="0"/>
              <a:t>Метеорологични пунктове,</a:t>
            </a:r>
          </a:p>
          <a:p>
            <a:r>
              <a:rPr lang="bg-BG" altLang="bg-BG" i="1" dirty="0" smtClean="0"/>
              <a:t>Хидрометрични станции,</a:t>
            </a:r>
          </a:p>
          <a:p>
            <a:r>
              <a:rPr lang="bg-BG" altLang="bg-BG" i="1" dirty="0" smtClean="0"/>
              <a:t>Контролни пунктове за качеството,</a:t>
            </a:r>
          </a:p>
          <a:p>
            <a:r>
              <a:rPr lang="bg-BG" altLang="bg-BG" i="1" dirty="0" smtClean="0"/>
              <a:t>Водоносни пластове, </a:t>
            </a:r>
          </a:p>
          <a:p>
            <a:r>
              <a:rPr lang="bg-BG" altLang="bg-BG" i="1" dirty="0" smtClean="0"/>
              <a:t>Почвени карти,</a:t>
            </a:r>
          </a:p>
          <a:p>
            <a:r>
              <a:rPr lang="bg-BG" altLang="bg-BG" i="1" dirty="0" smtClean="0"/>
              <a:t>Геоложки карти,</a:t>
            </a:r>
          </a:p>
          <a:p>
            <a:r>
              <a:rPr lang="bg-BG" altLang="bg-BG" i="1" dirty="0" smtClean="0"/>
              <a:t>Селища,</a:t>
            </a:r>
          </a:p>
          <a:p>
            <a:r>
              <a:rPr lang="bg-BG" altLang="bg-BG" i="1" dirty="0" smtClean="0"/>
              <a:t>Общини,</a:t>
            </a:r>
          </a:p>
          <a:p>
            <a:r>
              <a:rPr lang="bg-BG" altLang="bg-BG" i="1" dirty="0" smtClean="0"/>
              <a:t>Канали,</a:t>
            </a:r>
          </a:p>
          <a:p>
            <a:r>
              <a:rPr lang="bg-BG" altLang="bg-BG" i="1" dirty="0" smtClean="0"/>
              <a:t>Напоителни полета,</a:t>
            </a:r>
          </a:p>
          <a:p>
            <a:r>
              <a:rPr lang="bg-BG" altLang="bg-BG" i="1" dirty="0" smtClean="0"/>
              <a:t>Помпени станции,</a:t>
            </a:r>
          </a:p>
          <a:p>
            <a:r>
              <a:rPr lang="bg-BG" altLang="bg-BG" i="1" dirty="0" smtClean="0"/>
              <a:t>Вец,</a:t>
            </a:r>
          </a:p>
          <a:p>
            <a:r>
              <a:rPr lang="bg-BG" altLang="bg-BG" i="1" dirty="0" smtClean="0"/>
              <a:t>Язовирни стени,</a:t>
            </a:r>
          </a:p>
          <a:p>
            <a:r>
              <a:rPr lang="bg-BG" altLang="bg-BG" i="1" dirty="0" smtClean="0"/>
              <a:t>Резервоари,</a:t>
            </a:r>
          </a:p>
          <a:p>
            <a:r>
              <a:rPr lang="bg-BG" altLang="bg-BG" i="1" dirty="0" err="1" smtClean="0"/>
              <a:t>Заустване</a:t>
            </a:r>
            <a:r>
              <a:rPr lang="bg-BG" altLang="bg-BG" i="1" dirty="0" smtClean="0"/>
              <a:t> на отпадъчни води,</a:t>
            </a:r>
          </a:p>
          <a:p>
            <a:r>
              <a:rPr lang="bg-BG" altLang="bg-BG" i="1" dirty="0" smtClean="0"/>
              <a:t>  и много други.</a:t>
            </a:r>
          </a:p>
        </p:txBody>
      </p:sp>
      <p:sp>
        <p:nvSpPr>
          <p:cNvPr id="3" name="Text Box 1033"/>
          <p:cNvSpPr txBox="1">
            <a:spLocks noChangeArrowheads="1"/>
          </p:cNvSpPr>
          <p:nvPr/>
        </p:nvSpPr>
        <p:spPr bwMode="auto">
          <a:xfrm>
            <a:off x="4670174" y="1124744"/>
            <a:ext cx="4283968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bg-BG" altLang="bg-BG" i="1" dirty="0" smtClean="0"/>
              <a:t>В атрибут-таблиците на тези пластове, за всеки въведен обект е въведена информация, съобразена с изискванията на Интегрираното управление на водните ресурси  и необходимостта от разработването на различни възможни сценарии , които биха възникнали  при това управление.</a:t>
            </a:r>
            <a:endParaRPr lang="bg-BG" altLang="bg-BG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564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7" y="781641"/>
            <a:ext cx="8686800" cy="60579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771800" y="116632"/>
            <a:ext cx="376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Пласт „Метеорологични станции“</a:t>
            </a:r>
            <a:endParaRPr lang="bg-BG" dirty="0"/>
          </a:p>
        </p:txBody>
      </p:sp>
      <p:sp>
        <p:nvSpPr>
          <p:cNvPr id="12" name="Text Box 1039"/>
          <p:cNvSpPr txBox="1">
            <a:spLocks noChangeArrowheads="1"/>
          </p:cNvSpPr>
          <p:nvPr/>
        </p:nvSpPr>
        <p:spPr bwMode="auto">
          <a:xfrm>
            <a:off x="838200" y="3124200"/>
            <a:ext cx="22336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Местоположение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040"/>
          <p:cNvSpPr txBox="1">
            <a:spLocks noChangeArrowheads="1"/>
          </p:cNvSpPr>
          <p:nvPr/>
        </p:nvSpPr>
        <p:spPr bwMode="auto">
          <a:xfrm>
            <a:off x="1295400" y="3505200"/>
            <a:ext cx="9255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>
                <a:solidFill>
                  <a:schemeClr val="bg1"/>
                </a:solidFill>
                <a:latin typeface="Arial" charset="0"/>
              </a:rPr>
              <a:t>Номер</a:t>
            </a:r>
            <a:endParaRPr lang="en-US" altLang="bg-BG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1041"/>
          <p:cNvSpPr txBox="1">
            <a:spLocks noChangeArrowheads="1"/>
          </p:cNvSpPr>
          <p:nvPr/>
        </p:nvSpPr>
        <p:spPr bwMode="auto">
          <a:xfrm>
            <a:off x="1828800" y="3886200"/>
            <a:ext cx="6302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>
                <a:solidFill>
                  <a:schemeClr val="bg1"/>
                </a:solidFill>
                <a:latin typeface="Arial" charset="0"/>
              </a:rPr>
              <a:t>Вид</a:t>
            </a:r>
            <a:endParaRPr lang="en-US" altLang="bg-BG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1042"/>
          <p:cNvSpPr txBox="1">
            <a:spLocks noChangeArrowheads="1"/>
          </p:cNvSpPr>
          <p:nvPr/>
        </p:nvSpPr>
        <p:spPr bwMode="auto">
          <a:xfrm>
            <a:off x="2286000" y="4267200"/>
            <a:ext cx="17097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>
                <a:solidFill>
                  <a:schemeClr val="bg1"/>
                </a:solidFill>
                <a:latin typeface="Arial" charset="0"/>
              </a:rPr>
              <a:t>Институция</a:t>
            </a:r>
            <a:endParaRPr lang="en-US" altLang="bg-BG" sz="18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 Box 1043"/>
          <p:cNvSpPr txBox="1">
            <a:spLocks noChangeArrowheads="1"/>
          </p:cNvSpPr>
          <p:nvPr/>
        </p:nvSpPr>
        <p:spPr bwMode="auto">
          <a:xfrm>
            <a:off x="2819400" y="4648200"/>
            <a:ext cx="10541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Валежи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1045"/>
          <p:cNvSpPr txBox="1">
            <a:spLocks noChangeArrowheads="1"/>
          </p:cNvSpPr>
          <p:nvPr/>
        </p:nvSpPr>
        <p:spPr bwMode="auto">
          <a:xfrm>
            <a:off x="3657600" y="5410200"/>
            <a:ext cx="232727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 err="1">
                <a:solidFill>
                  <a:schemeClr val="bg1"/>
                </a:solidFill>
                <a:latin typeface="Arial" charset="0"/>
              </a:rPr>
              <a:t>Информ</a:t>
            </a:r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.източник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 Box 1044"/>
          <p:cNvSpPr txBox="1">
            <a:spLocks noChangeArrowheads="1"/>
          </p:cNvSpPr>
          <p:nvPr/>
        </p:nvSpPr>
        <p:spPr bwMode="auto">
          <a:xfrm>
            <a:off x="3200400" y="5029200"/>
            <a:ext cx="17637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Температури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1187624" y="2439713"/>
            <a:ext cx="4816768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 smtClean="0">
                <a:solidFill>
                  <a:schemeClr val="bg1"/>
                </a:solidFill>
                <a:latin typeface="Arial" charset="0"/>
              </a:rPr>
              <a:t>Данни за метеорологичните пунктове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2926"/>
      </p:ext>
    </p:extLst>
  </p:cSld>
  <p:clrMapOvr>
    <a:masterClrMapping/>
  </p:clrMapOvr>
  <p:transition advTm="13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24" grpId="0" animBg="1" autoUpdateAnimBg="0"/>
      <p:bldP spid="2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11188" y="188913"/>
            <a:ext cx="5400675" cy="4032250"/>
            <a:chOff x="611560" y="188640"/>
            <a:chExt cx="5400600" cy="4032448"/>
          </a:xfrm>
        </p:grpSpPr>
        <p:sp>
          <p:nvSpPr>
            <p:cNvPr id="24" name="Rectangle 23"/>
            <p:cNvSpPr/>
            <p:nvPr/>
          </p:nvSpPr>
          <p:spPr>
            <a:xfrm>
              <a:off x="611560" y="188640"/>
              <a:ext cx="5400600" cy="4032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1571" y="1693003"/>
              <a:ext cx="3168606" cy="646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bg1"/>
                  </a:solidFill>
                  <a:latin typeface="+mn-lt"/>
                </a:rPr>
                <a:t>Пресни води и крайбрежни зони</a:t>
              </a:r>
            </a:p>
          </p:txBody>
        </p:sp>
        <p:sp>
          <p:nvSpPr>
            <p:cNvPr id="4115" name="TextBox 25"/>
            <p:cNvSpPr txBox="1">
              <a:spLocks noChangeArrowheads="1"/>
            </p:cNvSpPr>
            <p:nvPr/>
          </p:nvSpPr>
          <p:spPr bwMode="auto">
            <a:xfrm>
              <a:off x="1043608" y="461814"/>
              <a:ext cx="2448272" cy="36933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 dirty="0">
                  <a:latin typeface="Times New Roman" pitchFamily="18" charset="0"/>
                </a:rPr>
                <a:t>Растителна покривка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1960" y="461814"/>
              <a:ext cx="1512866" cy="4318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bg1"/>
                  </a:solidFill>
                </a:rPr>
                <a:t>Атмосфера</a:t>
              </a:r>
            </a:p>
          </p:txBody>
        </p:sp>
        <p:sp>
          <p:nvSpPr>
            <p:cNvPr id="4117" name="TextBox 27"/>
            <p:cNvSpPr txBox="1">
              <a:spLocks noChangeArrowheads="1"/>
            </p:cNvSpPr>
            <p:nvPr/>
          </p:nvSpPr>
          <p:spPr bwMode="auto">
            <a:xfrm>
              <a:off x="692844" y="1148330"/>
              <a:ext cx="3735459" cy="369350"/>
            </a:xfrm>
            <a:prstGeom prst="rect">
              <a:avLst/>
            </a:prstGeom>
            <a:solidFill>
              <a:srgbClr val="1406C8">
                <a:alpha val="3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g-BG" b="1" dirty="0">
                  <a:latin typeface="Times New Roman" pitchFamily="18" charset="0"/>
                </a:rPr>
                <a:t>Повърхностни и подземни води</a:t>
              </a:r>
            </a:p>
          </p:txBody>
        </p:sp>
        <p:sp>
          <p:nvSpPr>
            <p:cNvPr id="4118" name="TextBox 28"/>
            <p:cNvSpPr txBox="1">
              <a:spLocks noChangeArrowheads="1"/>
            </p:cNvSpPr>
            <p:nvPr/>
          </p:nvSpPr>
          <p:spPr bwMode="auto">
            <a:xfrm>
              <a:off x="2005675" y="2339148"/>
              <a:ext cx="2304256" cy="52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 sz="2800" dirty="0">
                  <a:latin typeface="Times New Roman" pitchFamily="18" charset="0"/>
                </a:rPr>
                <a:t>Околна среда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6020" y="2349333"/>
              <a:ext cx="1295382" cy="3683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latin typeface="+mn-lt"/>
                </a:rPr>
                <a:t>Почви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6020" y="3357446"/>
              <a:ext cx="1871637" cy="3693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+mn-lt"/>
                </a:rPr>
                <a:t>Морета и океани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95738" y="2852738"/>
            <a:ext cx="4824412" cy="3744912"/>
            <a:chOff x="3995936" y="2852936"/>
            <a:chExt cx="4824536" cy="3744416"/>
          </a:xfrm>
          <a:solidFill>
            <a:schemeClr val="bg2"/>
          </a:solidFill>
        </p:grpSpPr>
        <p:sp>
          <p:nvSpPr>
            <p:cNvPr id="5" name="Rectangle 4"/>
            <p:cNvSpPr/>
            <p:nvPr/>
          </p:nvSpPr>
          <p:spPr>
            <a:xfrm>
              <a:off x="3995936" y="2852936"/>
              <a:ext cx="4824536" cy="37444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4104" name="TextBox 5"/>
            <p:cNvSpPr txBox="1">
              <a:spLocks noChangeArrowheads="1"/>
            </p:cNvSpPr>
            <p:nvPr/>
          </p:nvSpPr>
          <p:spPr bwMode="auto">
            <a:xfrm>
              <a:off x="4067944" y="4221088"/>
              <a:ext cx="3384376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bg-BG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Човешко общество</a:t>
              </a:r>
            </a:p>
          </p:txBody>
        </p:sp>
        <p:sp>
          <p:nvSpPr>
            <p:cNvPr id="4105" name="TextBox 6"/>
            <p:cNvSpPr txBox="1">
              <a:spLocks noChangeArrowheads="1"/>
            </p:cNvSpPr>
            <p:nvPr/>
          </p:nvSpPr>
          <p:spPr bwMode="auto">
            <a:xfrm>
              <a:off x="6300192" y="3068960"/>
              <a:ext cx="2232248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Социални нужди</a:t>
              </a:r>
            </a:p>
          </p:txBody>
        </p:sp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6588224" y="3645024"/>
              <a:ext cx="1440160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 dirty="0">
                  <a:latin typeface="Times New Roman" pitchFamily="18" charset="0"/>
                </a:rPr>
                <a:t>Транспорт</a:t>
              </a:r>
            </a:p>
          </p:txBody>
        </p:sp>
        <p:sp>
          <p:nvSpPr>
            <p:cNvPr id="4107" name="TextBox 8"/>
            <p:cNvSpPr txBox="1">
              <a:spLocks noChangeArrowheads="1"/>
            </p:cNvSpPr>
            <p:nvPr/>
          </p:nvSpPr>
          <p:spPr bwMode="auto">
            <a:xfrm>
              <a:off x="7308304" y="4221088"/>
              <a:ext cx="136815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Земеделие</a:t>
              </a:r>
            </a:p>
          </p:txBody>
        </p:sp>
        <p:sp>
          <p:nvSpPr>
            <p:cNvPr id="4108" name="TextBox 9"/>
            <p:cNvSpPr txBox="1">
              <a:spLocks noChangeArrowheads="1"/>
            </p:cNvSpPr>
            <p:nvPr/>
          </p:nvSpPr>
          <p:spPr bwMode="auto">
            <a:xfrm>
              <a:off x="6228184" y="4725144"/>
              <a:ext cx="1656184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Рибовъдство</a:t>
              </a:r>
            </a:p>
          </p:txBody>
        </p:sp>
        <p:sp>
          <p:nvSpPr>
            <p:cNvPr id="4109" name="TextBox 10"/>
            <p:cNvSpPr txBox="1">
              <a:spLocks noChangeArrowheads="1"/>
            </p:cNvSpPr>
            <p:nvPr/>
          </p:nvSpPr>
          <p:spPr bwMode="auto">
            <a:xfrm>
              <a:off x="4355976" y="4725144"/>
              <a:ext cx="1224136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Туризъм</a:t>
              </a:r>
            </a:p>
          </p:txBody>
        </p:sp>
        <p:sp>
          <p:nvSpPr>
            <p:cNvPr id="4110" name="TextBox 11"/>
            <p:cNvSpPr txBox="1">
              <a:spLocks noChangeArrowheads="1"/>
            </p:cNvSpPr>
            <p:nvPr/>
          </p:nvSpPr>
          <p:spPr bwMode="auto">
            <a:xfrm>
              <a:off x="6876256" y="5301208"/>
              <a:ext cx="136815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Индустрия</a:t>
              </a:r>
            </a:p>
          </p:txBody>
        </p:sp>
        <p:sp>
          <p:nvSpPr>
            <p:cNvPr id="4111" name="TextBox 12"/>
            <p:cNvSpPr txBox="1">
              <a:spLocks noChangeArrowheads="1"/>
            </p:cNvSpPr>
            <p:nvPr/>
          </p:nvSpPr>
          <p:spPr bwMode="auto">
            <a:xfrm>
              <a:off x="4283968" y="5301208"/>
              <a:ext cx="208823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Хидроенергетика</a:t>
              </a:r>
            </a:p>
          </p:txBody>
        </p:sp>
        <p:sp>
          <p:nvSpPr>
            <p:cNvPr id="4112" name="TextBox 13"/>
            <p:cNvSpPr txBox="1">
              <a:spLocks noChangeArrowheads="1"/>
            </p:cNvSpPr>
            <p:nvPr/>
          </p:nvSpPr>
          <p:spPr bwMode="auto">
            <a:xfrm>
              <a:off x="4283968" y="6021288"/>
              <a:ext cx="4104456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g-BG">
                  <a:latin typeface="Times New Roman" pitchFamily="18" charset="0"/>
                </a:rPr>
                <a:t>Водоснабдяване и отпадъчни води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40200" y="2924175"/>
            <a:ext cx="1727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solidFill>
                  <a:schemeClr val="bg1"/>
                </a:solidFill>
                <a:latin typeface="+mn-lt"/>
              </a:rPr>
              <a:t>Водни ресурси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solidFill>
                  <a:schemeClr val="bg1"/>
                </a:solidFill>
                <a:latin typeface="+mn-lt"/>
              </a:rPr>
              <a:t>количество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solidFill>
                  <a:schemeClr val="bg1"/>
                </a:solidFill>
                <a:latin typeface="+mn-lt"/>
              </a:rPr>
              <a:t>качество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56325" y="333375"/>
            <a:ext cx="28082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 b="1" dirty="0">
                <a:latin typeface="Times New Roman" pitchFamily="18" charset="0"/>
              </a:rPr>
              <a:t>Водните ресурси:</a:t>
            </a:r>
          </a:p>
          <a:p>
            <a:r>
              <a:rPr lang="bg-BG" sz="2000" b="1" dirty="0">
                <a:latin typeface="Times New Roman" pitchFamily="18" charset="0"/>
              </a:rPr>
              <a:t>Тези води, които се използват, или потенциално могат да бъдат използвани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3850" y="4797425"/>
            <a:ext cx="345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3200" b="1" dirty="0">
                <a:latin typeface="Times New Roman" pitchFamily="18" charset="0"/>
              </a:rPr>
              <a:t>Системен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9340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53054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124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b="1" dirty="0"/>
              <a:t>В</a:t>
            </a:r>
            <a:r>
              <a:rPr lang="bg-BG" altLang="bg-BG" b="1" dirty="0" err="1"/>
              <a:t>алежи</a:t>
            </a:r>
            <a:endParaRPr lang="en-US" altLang="bg-BG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705600" y="3200400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b="1" dirty="0"/>
              <a:t>Т</a:t>
            </a:r>
            <a:r>
              <a:rPr lang="bg-BG" altLang="bg-BG" b="1" dirty="0" err="1"/>
              <a:t>емператури</a:t>
            </a:r>
            <a:endParaRPr lang="en-US" altLang="bg-BG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347299"/>
            <a:ext cx="3200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b="1" dirty="0" smtClean="0"/>
              <a:t>За всеки метеорологичен пункт са въведени пълните редици от наблюдение за валежи и температури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777557557"/>
      </p:ext>
    </p:extLst>
  </p:cSld>
  <p:clrMapOvr>
    <a:masterClrMapping/>
  </p:clrMapOvr>
  <p:transition advTm="11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9" name="Picture 1043" descr="hy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623"/>
            <a:ext cx="8075240" cy="65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Text Box 1026"/>
          <p:cNvSpPr txBox="1">
            <a:spLocks noChangeArrowheads="1"/>
          </p:cNvSpPr>
          <p:nvPr/>
        </p:nvSpPr>
        <p:spPr bwMode="auto">
          <a:xfrm>
            <a:off x="0" y="404664"/>
            <a:ext cx="9144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b="1" dirty="0" smtClean="0">
                <a:solidFill>
                  <a:schemeClr val="bg1"/>
                </a:solidFill>
              </a:rPr>
              <a:t>Пласт „Хидрометрични станции“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18607" y="2132856"/>
            <a:ext cx="6461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Име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16276" y="2564904"/>
            <a:ext cx="12795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Стар код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75966" y="2996952"/>
            <a:ext cx="7064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Река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61715" y="3431479"/>
            <a:ext cx="17097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Институция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028281" y="3933056"/>
            <a:ext cx="10874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Нов код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898402" y="4437111"/>
            <a:ext cx="13176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 err="1">
                <a:solidFill>
                  <a:schemeClr val="bg1"/>
                </a:solidFill>
                <a:latin typeface="Arial" charset="0"/>
              </a:rPr>
              <a:t>Водосбор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96136" y="4910033"/>
            <a:ext cx="280828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Средна </a:t>
            </a:r>
            <a:r>
              <a:rPr lang="bg-BG" altLang="bg-BG" sz="1800" b="1" i="1" dirty="0" err="1">
                <a:solidFill>
                  <a:schemeClr val="bg1"/>
                </a:solidFill>
                <a:latin typeface="Arial" charset="0"/>
              </a:rPr>
              <a:t>надм</a:t>
            </a:r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.височина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11560" y="4253754"/>
            <a:ext cx="7953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Кота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710125" y="5276746"/>
            <a:ext cx="95567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Данни</a:t>
            </a:r>
            <a:r>
              <a:rPr lang="bg-BG" altLang="bg-BG" sz="1800" b="1" i="1" dirty="0">
                <a:latin typeface="Arial" charset="0"/>
              </a:rPr>
              <a:t> </a:t>
            </a:r>
            <a:endParaRPr lang="en-US" altLang="bg-BG" sz="1800" b="1" i="1" dirty="0">
              <a:latin typeface="Arial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62175" y="4704727"/>
            <a:ext cx="312578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Разстояние от устието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71453" y="5733256"/>
            <a:ext cx="239077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b="1" i="1" dirty="0" err="1">
                <a:solidFill>
                  <a:schemeClr val="bg1"/>
                </a:solidFill>
                <a:latin typeface="Arial" charset="0"/>
              </a:rPr>
              <a:t>Информ</a:t>
            </a:r>
            <a:r>
              <a:rPr lang="bg-BG" altLang="bg-BG" sz="1800" b="1" i="1" dirty="0">
                <a:solidFill>
                  <a:schemeClr val="bg1"/>
                </a:solidFill>
                <a:latin typeface="Arial" charset="0"/>
              </a:rPr>
              <a:t>.източник </a:t>
            </a:r>
            <a:endParaRPr lang="en-US" altLang="bg-BG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2318958" y="1412776"/>
            <a:ext cx="466044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bg-BG" altLang="bg-BG" sz="1800" b="1" i="1" dirty="0" smtClean="0">
                <a:latin typeface="Arial" charset="0"/>
              </a:rPr>
              <a:t>Данни за хидрометричните станции </a:t>
            </a:r>
            <a:endParaRPr lang="en-US" altLang="bg-BG" sz="1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06357"/>
      </p:ext>
    </p:extLst>
  </p:cSld>
  <p:clrMapOvr>
    <a:masterClrMapping/>
  </p:clrMapOvr>
  <p:transition advTm="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1029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" y="1127125"/>
            <a:ext cx="9144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1030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" y="3933056"/>
            <a:ext cx="91440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AutoShape 1031"/>
          <p:cNvSpPr>
            <a:spLocks noChangeArrowheads="1"/>
          </p:cNvSpPr>
          <p:nvPr/>
        </p:nvSpPr>
        <p:spPr bwMode="auto">
          <a:xfrm>
            <a:off x="1219200" y="2580861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5544" name="AutoShape 1032"/>
          <p:cNvSpPr>
            <a:spLocks noChangeArrowheads="1"/>
          </p:cNvSpPr>
          <p:nvPr/>
        </p:nvSpPr>
        <p:spPr bwMode="auto">
          <a:xfrm>
            <a:off x="2590800" y="1066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5538" name="Text Box 1026"/>
          <p:cNvSpPr txBox="1">
            <a:spLocks noChangeArrowheads="1"/>
          </p:cNvSpPr>
          <p:nvPr/>
        </p:nvSpPr>
        <p:spPr bwMode="auto">
          <a:xfrm>
            <a:off x="0" y="201612"/>
            <a:ext cx="9144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b="1" dirty="0" smtClean="0"/>
              <a:t>За всяка хидрометрична станция са въведени пълните редици  </a:t>
            </a:r>
            <a:r>
              <a:rPr lang="bg-BG" altLang="bg-BG" b="1" dirty="0"/>
              <a:t>от мониторинга на </a:t>
            </a:r>
            <a:r>
              <a:rPr lang="bg-BG" altLang="bg-BG" b="1" dirty="0" smtClean="0"/>
              <a:t>водните дебити.</a:t>
            </a:r>
            <a:endParaRPr lang="en-US" altLang="bg-BG" b="1" dirty="0"/>
          </a:p>
        </p:txBody>
      </p:sp>
    </p:spTree>
    <p:extLst>
      <p:ext uri="{BB962C8B-B14F-4D97-AF65-F5344CB8AC3E}">
        <p14:creationId xmlns:p14="http://schemas.microsoft.com/office/powerpoint/2010/main" val="1080082180"/>
      </p:ext>
    </p:extLst>
  </p:cSld>
  <p:clrMapOvr>
    <a:masterClrMapping/>
  </p:clrMapOvr>
  <p:transition advTm="22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4" grpId="0" animBg="1"/>
      <p:bldP spid="655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26" descr="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6738"/>
            <a:ext cx="7786688" cy="62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1027"/>
          <p:cNvSpPr txBox="1">
            <a:spLocks noChangeArrowheads="1"/>
          </p:cNvSpPr>
          <p:nvPr/>
        </p:nvSpPr>
        <p:spPr bwMode="auto">
          <a:xfrm>
            <a:off x="3352800" y="0"/>
            <a:ext cx="218720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bg-BG" altLang="bg-BG" b="1" dirty="0" smtClean="0"/>
              <a:t>Пласт „Водоеми“</a:t>
            </a:r>
            <a:endParaRPr lang="en-US" altLang="bg-BG" dirty="0"/>
          </a:p>
        </p:txBody>
      </p:sp>
      <p:sp>
        <p:nvSpPr>
          <p:cNvPr id="66566" name="Text Box 1030"/>
          <p:cNvSpPr txBox="1">
            <a:spLocks noChangeArrowheads="1"/>
          </p:cNvSpPr>
          <p:nvPr/>
        </p:nvSpPr>
        <p:spPr bwMode="auto">
          <a:xfrm>
            <a:off x="152400" y="2743200"/>
            <a:ext cx="6318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>
                <a:solidFill>
                  <a:schemeClr val="bg1"/>
                </a:solidFill>
              </a:rPr>
              <a:t>ме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67" name="Text Box 1031"/>
          <p:cNvSpPr txBox="1">
            <a:spLocks noChangeArrowheads="1"/>
          </p:cNvSpPr>
          <p:nvPr/>
        </p:nvSpPr>
        <p:spPr bwMode="auto">
          <a:xfrm>
            <a:off x="609600" y="3124200"/>
            <a:ext cx="6985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Р</a:t>
            </a:r>
            <a:r>
              <a:rPr lang="bg-BG" altLang="bg-BG" sz="1800" i="1" dirty="0">
                <a:solidFill>
                  <a:schemeClr val="bg1"/>
                </a:solidFill>
              </a:rPr>
              <a:t>ека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68" name="Text Box 1032"/>
          <p:cNvSpPr txBox="1">
            <a:spLocks noChangeArrowheads="1"/>
          </p:cNvSpPr>
          <p:nvPr/>
        </p:nvSpPr>
        <p:spPr bwMode="auto">
          <a:xfrm>
            <a:off x="1143000" y="3505200"/>
            <a:ext cx="7620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800" i="1" dirty="0">
                <a:solidFill>
                  <a:schemeClr val="bg1"/>
                </a:solidFill>
              </a:rPr>
              <a:t>Цели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0" name="Text Box 1034"/>
          <p:cNvSpPr txBox="1">
            <a:spLocks noChangeArrowheads="1"/>
          </p:cNvSpPr>
          <p:nvPr/>
        </p:nvSpPr>
        <p:spPr bwMode="auto">
          <a:xfrm>
            <a:off x="1676400" y="3886200"/>
            <a:ext cx="145256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Р</a:t>
            </a:r>
            <a:r>
              <a:rPr lang="bg-BG" altLang="bg-BG" sz="1800" i="1" dirty="0" err="1">
                <a:solidFill>
                  <a:schemeClr val="bg1"/>
                </a:solidFill>
              </a:rPr>
              <a:t>егулиране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1" name="Text Box 1035"/>
          <p:cNvSpPr txBox="1">
            <a:spLocks noChangeArrowheads="1"/>
          </p:cNvSpPr>
          <p:nvPr/>
        </p:nvSpPr>
        <p:spPr bwMode="auto">
          <a:xfrm>
            <a:off x="2895600" y="4267200"/>
            <a:ext cx="128905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О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бщ</a:t>
            </a:r>
            <a:r>
              <a:rPr lang="bg-BG" altLang="bg-BG" sz="1800" i="1" dirty="0">
                <a:solidFill>
                  <a:schemeClr val="bg1"/>
                </a:solidFill>
              </a:rPr>
              <a:t> обем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2" name="Text Box 1036"/>
          <p:cNvSpPr txBox="1">
            <a:spLocks noChangeArrowheads="1"/>
          </p:cNvSpPr>
          <p:nvPr/>
        </p:nvSpPr>
        <p:spPr bwMode="auto">
          <a:xfrm>
            <a:off x="3962400" y="4648200"/>
            <a:ext cx="168275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М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ъртав</a:t>
            </a:r>
            <a:r>
              <a:rPr lang="bg-BG" altLang="bg-BG" sz="1800" i="1" dirty="0">
                <a:solidFill>
                  <a:schemeClr val="bg1"/>
                </a:solidFill>
              </a:rPr>
              <a:t> обем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3" name="Text Box 1037"/>
          <p:cNvSpPr txBox="1">
            <a:spLocks noChangeArrowheads="1"/>
          </p:cNvSpPr>
          <p:nvPr/>
        </p:nvSpPr>
        <p:spPr bwMode="auto">
          <a:xfrm>
            <a:off x="4648200" y="5029200"/>
            <a:ext cx="21050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М</a:t>
            </a:r>
            <a:r>
              <a:rPr lang="bg-BG" altLang="bg-BG" sz="1800" i="1" dirty="0" err="1">
                <a:solidFill>
                  <a:schemeClr val="bg1"/>
                </a:solidFill>
              </a:rPr>
              <a:t>естоположение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4" name="Text Box 1038"/>
          <p:cNvSpPr txBox="1">
            <a:spLocks noChangeArrowheads="1"/>
          </p:cNvSpPr>
          <p:nvPr/>
        </p:nvSpPr>
        <p:spPr bwMode="auto">
          <a:xfrm>
            <a:off x="6096000" y="5410200"/>
            <a:ext cx="9144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bg-BG" altLang="bg-BG" sz="1800" i="1" dirty="0" err="1">
                <a:solidFill>
                  <a:schemeClr val="bg1"/>
                </a:solidFill>
              </a:rPr>
              <a:t>лощ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5" name="Text Box 1039"/>
          <p:cNvSpPr txBox="1">
            <a:spLocks noChangeArrowheads="1"/>
          </p:cNvSpPr>
          <p:nvPr/>
        </p:nvSpPr>
        <p:spPr bwMode="auto">
          <a:xfrm>
            <a:off x="6553200" y="5791200"/>
            <a:ext cx="17129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С</a:t>
            </a:r>
            <a:r>
              <a:rPr lang="bg-BG" altLang="bg-BG" sz="1800" i="1" dirty="0" err="1">
                <a:solidFill>
                  <a:schemeClr val="bg1"/>
                </a:solidFill>
              </a:rPr>
              <a:t>обственост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6" name="Text Box 1040"/>
          <p:cNvSpPr txBox="1">
            <a:spLocks noChangeArrowheads="1"/>
          </p:cNvSpPr>
          <p:nvPr/>
        </p:nvSpPr>
        <p:spPr bwMode="auto">
          <a:xfrm>
            <a:off x="7681913" y="6110288"/>
            <a:ext cx="1462087" cy="36671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К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ота</a:t>
            </a:r>
            <a:r>
              <a:rPr lang="bg-BG" altLang="bg-BG" sz="1800" i="1" dirty="0">
                <a:solidFill>
                  <a:schemeClr val="bg1"/>
                </a:solidFill>
              </a:rPr>
              <a:t> НРВН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7" name="Text Box 1041"/>
          <p:cNvSpPr txBox="1">
            <a:spLocks noChangeArrowheads="1"/>
          </p:cNvSpPr>
          <p:nvPr/>
        </p:nvSpPr>
        <p:spPr bwMode="auto">
          <a:xfrm>
            <a:off x="0" y="5029200"/>
            <a:ext cx="23606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одоснабд</a:t>
            </a:r>
            <a:r>
              <a:rPr lang="bg-BG" altLang="bg-BG" sz="1800" i="1" dirty="0">
                <a:solidFill>
                  <a:schemeClr val="bg1"/>
                </a:solidFill>
              </a:rPr>
              <a:t>.система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8" name="Text Box 1042"/>
          <p:cNvSpPr txBox="1">
            <a:spLocks noChangeArrowheads="1"/>
          </p:cNvSpPr>
          <p:nvPr/>
        </p:nvSpPr>
        <p:spPr bwMode="auto">
          <a:xfrm>
            <a:off x="1600200" y="5410200"/>
            <a:ext cx="15081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ап.</a:t>
            </a:r>
            <a:r>
              <a:rPr lang="bg-BG" altLang="bg-BG" sz="1800" i="1" dirty="0" err="1">
                <a:solidFill>
                  <a:schemeClr val="bg1"/>
                </a:solidFill>
              </a:rPr>
              <a:t>ситема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79" name="Text Box 1043"/>
          <p:cNvSpPr txBox="1">
            <a:spLocks noChangeArrowheads="1"/>
          </p:cNvSpPr>
          <p:nvPr/>
        </p:nvSpPr>
        <p:spPr bwMode="auto">
          <a:xfrm>
            <a:off x="2286000" y="5791200"/>
            <a:ext cx="24844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Х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идроенерг</a:t>
            </a:r>
            <a:r>
              <a:rPr lang="bg-BG" altLang="bg-BG" sz="1800" i="1" dirty="0">
                <a:solidFill>
                  <a:schemeClr val="bg1"/>
                </a:solidFill>
              </a:rPr>
              <a:t>.система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66580" name="Text Box 1044"/>
          <p:cNvSpPr txBox="1">
            <a:spLocks noChangeArrowheads="1"/>
          </p:cNvSpPr>
          <p:nvPr/>
        </p:nvSpPr>
        <p:spPr bwMode="auto">
          <a:xfrm>
            <a:off x="3810000" y="6172200"/>
            <a:ext cx="21685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нформ</a:t>
            </a:r>
            <a:r>
              <a:rPr lang="bg-BG" altLang="bg-BG" sz="1800" i="1" dirty="0">
                <a:solidFill>
                  <a:schemeClr val="bg1"/>
                </a:solidFill>
              </a:rPr>
              <a:t>.източник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22" name="Text Box 1044"/>
          <p:cNvSpPr txBox="1">
            <a:spLocks noChangeArrowheads="1"/>
          </p:cNvSpPr>
          <p:nvPr/>
        </p:nvSpPr>
        <p:spPr bwMode="auto">
          <a:xfrm>
            <a:off x="4460803" y="3871913"/>
            <a:ext cx="2450736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Данни за водоемите</a:t>
            </a:r>
            <a:endParaRPr lang="en-US" alt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5365"/>
      </p:ext>
    </p:extLst>
  </p:cSld>
  <p:clrMapOvr>
    <a:masterClrMapping/>
  </p:clrMapOvr>
  <p:transition advTm="21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75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75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75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 animBg="1" autoUpdateAnimBg="0"/>
      <p:bldP spid="66567" grpId="0" animBg="1" autoUpdateAnimBg="0"/>
      <p:bldP spid="66568" grpId="0" animBg="1" autoUpdateAnimBg="0"/>
      <p:bldP spid="66570" grpId="0" animBg="1" autoUpdateAnimBg="0"/>
      <p:bldP spid="66571" grpId="0" animBg="1" autoUpdateAnimBg="0"/>
      <p:bldP spid="66572" grpId="0" animBg="1" autoUpdateAnimBg="0"/>
      <p:bldP spid="66573" grpId="0" animBg="1" autoUpdateAnimBg="0"/>
      <p:bldP spid="66574" grpId="0" animBg="1" autoUpdateAnimBg="0"/>
      <p:bldP spid="66575" grpId="0" animBg="1" autoUpdateAnimBg="0"/>
      <p:bldP spid="66576" grpId="0" animBg="1" autoUpdateAnimBg="0"/>
      <p:bldP spid="66577" grpId="0" animBg="1" autoUpdateAnimBg="0"/>
      <p:bldP spid="66578" grpId="0" animBg="1" autoUpdateAnimBg="0"/>
      <p:bldP spid="66579" grpId="0" animBg="1" autoUpdateAnimBg="0"/>
      <p:bldP spid="66580" grpId="0" animBg="1" autoUpdateAnimBg="0"/>
      <p:bldP spid="2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77"/>
            <a:ext cx="9144000" cy="61849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30379" y="1556792"/>
            <a:ext cx="1094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b="1" dirty="0">
                <a:solidFill>
                  <a:schemeClr val="bg1"/>
                </a:solidFill>
              </a:rPr>
              <a:t>С</a:t>
            </a:r>
            <a:r>
              <a:rPr lang="bg-BG" altLang="bg-BG" b="1" dirty="0" err="1">
                <a:solidFill>
                  <a:schemeClr val="bg1"/>
                </a:solidFill>
              </a:rPr>
              <a:t>елища</a:t>
            </a:r>
            <a:endParaRPr lang="en-US" altLang="bg-BG" dirty="0">
              <a:solidFill>
                <a:schemeClr val="bg1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447800" y="3352800"/>
            <a:ext cx="10652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О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бщина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438400" y="3733800"/>
            <a:ext cx="82708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Е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КНМ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200400" y="4114800"/>
            <a:ext cx="135255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аселение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495800" y="4495800"/>
            <a:ext cx="12017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рогноза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029200" y="4800600"/>
            <a:ext cx="29829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роцент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водоснабдяване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324600" y="5181600"/>
            <a:ext cx="259556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роцент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канализация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28600" y="4114800"/>
            <a:ext cx="24463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К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онсумация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[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л/ж/ден</a:t>
            </a:r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]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828800" y="4495800"/>
            <a:ext cx="1215654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З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агуби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%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838200" y="2971800"/>
            <a:ext cx="6318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ме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362200" y="4876800"/>
            <a:ext cx="21685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нформ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.източник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sz="2000" b="1" dirty="0" smtClean="0"/>
              <a:t>Пласт „Селища“</a:t>
            </a:r>
            <a:endParaRPr lang="en-US" altLang="bg-BG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792412" y="2788443"/>
            <a:ext cx="2357697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Данни за селищата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99642"/>
      </p:ext>
    </p:extLst>
  </p:cSld>
  <p:clrMapOvr>
    <a:masterClrMapping/>
  </p:clrMapOvr>
  <p:transition advTm="13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4" grpId="0" animBg="1" autoUpdateAnimBg="0"/>
      <p:bldP spid="31755" grpId="0" animBg="1" autoUpdateAnimBg="0"/>
      <p:bldP spid="31756" grpId="0" animBg="1" autoUpdateAnimBg="0"/>
      <p:bldP spid="31757" grpId="0" animBg="1" autoUpdateAnimBg="0"/>
      <p:bldP spid="31758" grpId="0" animBg="1" autoUpdateAnimBg="0"/>
      <p:bldP spid="31759" grpId="0" animBg="1" autoUpdateAnimBg="0"/>
      <p:bldP spid="31760" grpId="0" animBg="1" autoUpdateAnimBg="0"/>
      <p:bldP spid="31761" grpId="0" animBg="1" autoUpdateAnimBg="0"/>
      <p:bldP spid="31762" grpId="0" animBg="1" autoUpdateAnimBg="0"/>
      <p:bldP spid="31763" grpId="0" animBg="1" autoUpdateAnimBg="0"/>
      <p:bldP spid="18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1029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50863"/>
            <a:ext cx="8507413" cy="57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Text Box 1033"/>
          <p:cNvSpPr txBox="1">
            <a:spLocks noChangeArrowheads="1"/>
          </p:cNvSpPr>
          <p:nvPr/>
        </p:nvSpPr>
        <p:spPr bwMode="auto">
          <a:xfrm>
            <a:off x="1379537" y="4971256"/>
            <a:ext cx="82708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Е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КНМ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5" name="Text Box 1035"/>
          <p:cNvSpPr txBox="1">
            <a:spLocks noChangeArrowheads="1"/>
          </p:cNvSpPr>
          <p:nvPr/>
        </p:nvSpPr>
        <p:spPr bwMode="auto">
          <a:xfrm>
            <a:off x="1836737" y="5352256"/>
            <a:ext cx="135255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аселение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6" name="Text Box 1036"/>
          <p:cNvSpPr txBox="1">
            <a:spLocks noChangeArrowheads="1"/>
          </p:cNvSpPr>
          <p:nvPr/>
        </p:nvSpPr>
        <p:spPr bwMode="auto">
          <a:xfrm>
            <a:off x="2827337" y="5733256"/>
            <a:ext cx="12017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рогноза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7" name="Text Box 1037"/>
          <p:cNvSpPr txBox="1">
            <a:spLocks noChangeArrowheads="1"/>
          </p:cNvSpPr>
          <p:nvPr/>
        </p:nvSpPr>
        <p:spPr bwMode="auto">
          <a:xfrm>
            <a:off x="769937" y="4590256"/>
            <a:ext cx="6318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Име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8" name="Text Box 1038"/>
          <p:cNvSpPr txBox="1">
            <a:spLocks noChangeArrowheads="1"/>
          </p:cNvSpPr>
          <p:nvPr/>
        </p:nvSpPr>
        <p:spPr bwMode="auto">
          <a:xfrm>
            <a:off x="3665537" y="6114256"/>
            <a:ext cx="21685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нформ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.източник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sz="2000" b="1" dirty="0" smtClean="0"/>
              <a:t>Пласт „Общини “</a:t>
            </a:r>
            <a:endParaRPr lang="en-US" altLang="bg-BG" dirty="0"/>
          </a:p>
        </p:txBody>
      </p:sp>
      <p:sp>
        <p:nvSpPr>
          <p:cNvPr id="13" name="Text Box 1038"/>
          <p:cNvSpPr txBox="1">
            <a:spLocks noChangeArrowheads="1"/>
          </p:cNvSpPr>
          <p:nvPr/>
        </p:nvSpPr>
        <p:spPr bwMode="auto">
          <a:xfrm>
            <a:off x="3561492" y="5075438"/>
            <a:ext cx="2376613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Данни за общините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07922"/>
      </p:ext>
    </p:extLst>
  </p:cSld>
  <p:clrMapOvr>
    <a:masterClrMapping/>
  </p:clrMapOvr>
  <p:transition advTm="8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 autoUpdateAnimBg="0"/>
      <p:bldP spid="36875" grpId="0" animBg="1" autoUpdateAnimBg="0"/>
      <p:bldP spid="36876" grpId="0" animBg="1" autoUpdateAnimBg="0"/>
      <p:bldP spid="36877" grpId="0" animBg="1" autoUpdateAnimBg="0"/>
      <p:bldP spid="36878" grpId="0" animBg="1" autoUpdateAnimBg="0"/>
      <p:bldP spid="12" grpId="0"/>
      <p:bldP spid="1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913"/>
            <a:ext cx="8686800" cy="64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33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b="1" dirty="0"/>
              <a:t>К</a:t>
            </a:r>
            <a:r>
              <a:rPr lang="bg-BG" altLang="bg-BG" b="1" dirty="0" err="1"/>
              <a:t>арта</a:t>
            </a:r>
            <a:r>
              <a:rPr lang="bg-BG" altLang="bg-BG" b="1" dirty="0"/>
              <a:t> на </a:t>
            </a:r>
          </a:p>
          <a:p>
            <a:r>
              <a:rPr lang="bg-BG" altLang="bg-BG" b="1" dirty="0" err="1"/>
              <a:t>земеползването</a:t>
            </a:r>
            <a:endParaRPr lang="en-US" altLang="bg-BG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657600" y="3733800"/>
            <a:ext cx="200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b="1" dirty="0">
                <a:solidFill>
                  <a:schemeClr val="bg1"/>
                </a:solidFill>
              </a:rPr>
              <a:t>Attribute </a:t>
            </a:r>
            <a:r>
              <a:rPr lang="bg-BG" altLang="bg-BG" sz="1800" b="1" dirty="0">
                <a:solidFill>
                  <a:schemeClr val="bg1"/>
                </a:solidFill>
              </a:rPr>
              <a:t>таблица</a:t>
            </a:r>
            <a:endParaRPr lang="en-US" altLang="bg-BG" dirty="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79712" y="3956809"/>
            <a:ext cx="213995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Код 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земеползване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878967" y="4541043"/>
            <a:ext cx="352107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ид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земеползване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- английски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491880" y="5229200"/>
            <a:ext cx="35385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ид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земеползване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- български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sz="2000" b="1" dirty="0" smtClean="0"/>
              <a:t>Пласт „</a:t>
            </a:r>
            <a:r>
              <a:rPr lang="bg-BG" altLang="bg-BG" sz="2000" b="1" dirty="0" err="1" smtClean="0"/>
              <a:t>Земеползване</a:t>
            </a:r>
            <a:r>
              <a:rPr lang="bg-BG" altLang="bg-BG" sz="2000" b="1" dirty="0" smtClean="0"/>
              <a:t>“</a:t>
            </a:r>
            <a:endParaRPr lang="en-US" altLang="bg-B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89738" y="3475381"/>
            <a:ext cx="3035896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Данни за </a:t>
            </a:r>
            <a:r>
              <a:rPr lang="bg-BG" altLang="bg-BG" sz="1800" i="1" dirty="0" err="1" smtClean="0">
                <a:solidFill>
                  <a:schemeClr val="bg1"/>
                </a:solidFill>
                <a:latin typeface="Arial" charset="0"/>
              </a:rPr>
              <a:t>земеползването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51003"/>
      </p:ext>
    </p:extLst>
  </p:cSld>
  <p:clrMapOvr>
    <a:masterClrMapping/>
  </p:clrMapOvr>
  <p:transition advTm="13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25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4" grpId="0" autoUpdateAnimBg="0"/>
      <p:bldP spid="32777" grpId="0" animBg="1" autoUpdateAnimBg="0"/>
      <p:bldP spid="32775" grpId="0" animBg="1" autoUpdateAnimBg="0"/>
      <p:bldP spid="32776" grpId="0" animBg="1" autoUpdateAnimBg="0"/>
      <p:bldP spid="12" grpId="0"/>
      <p:bldP spid="1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b="1" dirty="0" smtClean="0"/>
              <a:t>Пласт „План </a:t>
            </a:r>
            <a:r>
              <a:rPr lang="bg-BG" altLang="bg-BG" b="1" dirty="0"/>
              <a:t>за </a:t>
            </a:r>
            <a:r>
              <a:rPr lang="bg-BG" altLang="bg-BG" b="1" dirty="0" smtClean="0"/>
              <a:t>земеразделяне“</a:t>
            </a:r>
            <a:endParaRPr lang="en-US" altLang="bg-BG" dirty="0"/>
          </a:p>
        </p:txBody>
      </p:sp>
      <p:pic>
        <p:nvPicPr>
          <p:cNvPr id="39943" name="Picture 7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135813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39643" y="4797152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b="1" dirty="0"/>
              <a:t>Парцели</a:t>
            </a:r>
            <a:endParaRPr lang="en-US" altLang="bg-BG" b="1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980656" y="1740932"/>
            <a:ext cx="13081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лощ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[m2]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437856" y="2121932"/>
            <a:ext cx="21590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омер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на парцела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304256" y="1359932"/>
            <a:ext cx="25273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Вид трайно ползване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885656" y="2502932"/>
            <a:ext cx="17129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С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обственост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266656" y="2883932"/>
            <a:ext cx="21685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нформ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.източник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33208" y="5589240"/>
            <a:ext cx="3210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b="1" dirty="0" smtClean="0"/>
              <a:t>Землището на гр. Новград</a:t>
            </a:r>
            <a:endParaRPr lang="en-US" altLang="bg-BG" b="1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516216" y="990600"/>
            <a:ext cx="2431435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Данни за парцелите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2154"/>
      </p:ext>
    </p:extLst>
  </p:cSld>
  <p:clrMapOvr>
    <a:masterClrMapping/>
  </p:clrMapOvr>
  <p:transition advTm="2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 autoUpdateAnimBg="0"/>
      <p:bldP spid="39946" grpId="0" animBg="1" autoUpdateAnimBg="0"/>
      <p:bldP spid="39947" grpId="0" animBg="1" autoUpdateAnimBg="0"/>
      <p:bldP spid="39948" grpId="0" animBg="1" autoUpdateAnimBg="0"/>
      <p:bldP spid="39949" grpId="0" animBg="1" autoUpdateAnimBg="0"/>
      <p:bldP spid="39950" grpId="0" animBg="1" autoUpdateAnimBg="0"/>
      <p:bldP spid="14" grpId="0" autoUpdateAnimBg="0"/>
      <p:bldP spid="1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5" name="Picture 13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825"/>
            <a:ext cx="8453438" cy="64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884583"/>
            <a:ext cx="2867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5719" y="42068"/>
            <a:ext cx="9144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sz="1800" b="1" dirty="0" smtClean="0"/>
              <a:t>Пласт „Язовирни стени“</a:t>
            </a:r>
            <a:r>
              <a:rPr lang="bg-BG" altLang="bg-BG" sz="2000" b="1" dirty="0" smtClean="0"/>
              <a:t>.</a:t>
            </a:r>
            <a:endParaRPr lang="en-US" altLang="bg-BG" dirty="0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1828800" y="3962400"/>
            <a:ext cx="609600" cy="228600"/>
          </a:xfrm>
          <a:prstGeom prst="rightArrow">
            <a:avLst>
              <a:gd name="adj1" fmla="val 38889"/>
              <a:gd name="adj2" fmla="val 16388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660232" y="1619249"/>
            <a:ext cx="7334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Ц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ели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660232" y="2166627"/>
            <a:ext cx="23606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одоснабд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.система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664491" y="2690812"/>
            <a:ext cx="16224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ап.система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695281" y="3232253"/>
            <a:ext cx="24844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Х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идроенерг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.система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695281" y="3809696"/>
            <a:ext cx="21685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И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нформ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.източник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22936" y="1904697"/>
            <a:ext cx="698500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Р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ека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522936" y="1436823"/>
            <a:ext cx="6318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Име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550717" y="2378357"/>
            <a:ext cx="57626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Т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ип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553098" y="2844460"/>
            <a:ext cx="12033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исочина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553098" y="3352496"/>
            <a:ext cx="115093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Д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ължина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571760" y="3809697"/>
            <a:ext cx="2752725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Г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одина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 на построяване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526782" y="5252967"/>
            <a:ext cx="17129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С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обственост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585865" y="4297853"/>
            <a:ext cx="1512888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bg-BG" altLang="bg-BG" sz="1800" i="1" dirty="0">
                <a:solidFill>
                  <a:schemeClr val="bg1"/>
                </a:solidFill>
                <a:latin typeface="Arial" charset="0"/>
              </a:rPr>
              <a:t>апр.разрез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5865" y="4795844"/>
            <a:ext cx="1192213" cy="3667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bg-BG" sz="1800" i="1" dirty="0">
                <a:solidFill>
                  <a:schemeClr val="bg1"/>
                </a:solidFill>
                <a:latin typeface="Arial" charset="0"/>
              </a:rPr>
              <a:t>К</a:t>
            </a:r>
            <a:r>
              <a:rPr lang="bg-BG" altLang="bg-BG" sz="1800" i="1" dirty="0" err="1">
                <a:solidFill>
                  <a:schemeClr val="bg1"/>
                </a:solidFill>
                <a:latin typeface="Arial" charset="0"/>
              </a:rPr>
              <a:t>онцесия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672013" y="701226"/>
            <a:ext cx="3281348" cy="369332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1800" i="1" dirty="0" smtClean="0">
                <a:solidFill>
                  <a:schemeClr val="bg1"/>
                </a:solidFill>
                <a:latin typeface="Arial" charset="0"/>
              </a:rPr>
              <a:t>Данни за язовирните стени</a:t>
            </a:r>
            <a:endParaRPr lang="en-US" altLang="bg-BG" sz="1800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66300"/>
      </p:ext>
    </p:extLst>
  </p:cSld>
  <p:clrMapOvr>
    <a:masterClrMapping/>
  </p:clrMapOvr>
  <p:transition advTm="1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25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1"/>
      <p:bldP spid="33803" grpId="0" animBg="1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4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3930"/>
            <a:ext cx="6669929" cy="57909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bg-BG" altLang="bg-BG" b="1" dirty="0" smtClean="0"/>
              <a:t>Чрез </a:t>
            </a:r>
            <a:r>
              <a:rPr lang="bg-BG" altLang="bg-BG" b="1" dirty="0" err="1" smtClean="0"/>
              <a:t>суперпонирането</a:t>
            </a:r>
            <a:r>
              <a:rPr lang="bg-BG" altLang="bg-BG" b="1" dirty="0" smtClean="0"/>
              <a:t> на няколко пласта става възможно да се създадат различни проекти</a:t>
            </a:r>
            <a:endParaRPr lang="en-US" altLang="bg-BG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47764" y="646331"/>
            <a:ext cx="42484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altLang="bg-BG" b="1" dirty="0" smtClean="0"/>
              <a:t>Напоителна система „Крапец“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185463372"/>
      </p:ext>
    </p:extLst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98107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800" b="1" dirty="0">
                <a:latin typeface="Times New Roman" pitchFamily="18" charset="0"/>
              </a:rPr>
              <a:t>Интегрираното управление </a:t>
            </a:r>
            <a:r>
              <a:rPr lang="bg-BG" sz="2800" b="1" dirty="0" smtClean="0">
                <a:latin typeface="Times New Roman" pitchFamily="18" charset="0"/>
              </a:rPr>
              <a:t>на водните ресурси–</a:t>
            </a:r>
          </a:p>
          <a:p>
            <a:pPr algn="ctr"/>
            <a:r>
              <a:rPr lang="bg-BG" sz="2800" b="1" dirty="0" smtClean="0">
                <a:latin typeface="Times New Roman" pitchFamily="18" charset="0"/>
              </a:rPr>
              <a:t>приложение на системния подход в управлението на водите</a:t>
            </a:r>
          </a:p>
          <a:p>
            <a:pPr algn="ctr"/>
            <a:r>
              <a:rPr lang="bg-BG" sz="2800" b="1" dirty="0" smtClean="0">
                <a:latin typeface="Times New Roman" pitchFamily="18" charset="0"/>
              </a:rPr>
              <a:t> </a:t>
            </a:r>
            <a:endParaRPr lang="bg-BG" sz="2800" b="1" dirty="0">
              <a:latin typeface="Times New Roman" pitchFamily="18" charset="0"/>
            </a:endParaRPr>
          </a:p>
          <a:p>
            <a:pPr algn="ctr"/>
            <a:r>
              <a:rPr lang="bg-BG" sz="2800" b="1" dirty="0">
                <a:latin typeface="Times New Roman" pitchFamily="18" charset="0"/>
              </a:rPr>
              <a:t>Управление при което се балансира използването на водните ресурси </a:t>
            </a:r>
          </a:p>
          <a:p>
            <a:pPr algn="ctr"/>
            <a:endParaRPr lang="bg-BG" sz="2800" b="1" dirty="0">
              <a:latin typeface="Times New Roman" pitchFamily="18" charset="0"/>
            </a:endParaRPr>
          </a:p>
          <a:p>
            <a:pPr algn="ctr"/>
            <a:r>
              <a:rPr lang="bg-BG" sz="2800" b="1" dirty="0">
                <a:latin typeface="Times New Roman" pitchFamily="18" charset="0"/>
              </a:rPr>
              <a:t>от една страна - между интересите на отделните </a:t>
            </a:r>
            <a:r>
              <a:rPr lang="bg-BG" sz="2800" b="1" dirty="0" err="1">
                <a:latin typeface="Times New Roman" pitchFamily="18" charset="0"/>
              </a:rPr>
              <a:t>водоползватели</a:t>
            </a:r>
            <a:r>
              <a:rPr lang="bg-BG" sz="2800" b="1" dirty="0">
                <a:latin typeface="Times New Roman" pitchFamily="18" charset="0"/>
              </a:rPr>
              <a:t> в системата “Човешко  общество”  и </a:t>
            </a:r>
          </a:p>
          <a:p>
            <a:pPr algn="ctr"/>
            <a:endParaRPr lang="bg-BG" sz="2800" b="1" dirty="0">
              <a:latin typeface="Times New Roman" pitchFamily="18" charset="0"/>
            </a:endParaRPr>
          </a:p>
          <a:p>
            <a:pPr algn="ctr"/>
            <a:r>
              <a:rPr lang="bg-BG" sz="2800" b="1" dirty="0">
                <a:latin typeface="Times New Roman" pitchFamily="18" charset="0"/>
              </a:rPr>
              <a:t>от друга страна, развитие на човешкото общество като цяло, без да се уврежда природната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533400"/>
            <a:ext cx="9142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altLang="bg-BG" sz="1600" b="1" dirty="0" smtClean="0">
                <a:latin typeface="Arial" charset="0"/>
              </a:rPr>
              <a:t>Показана е възможността за обединяване на пластове от еднородни данни за няколко поречия и получаване на съответна обобщена информация за тях</a:t>
            </a:r>
            <a:endParaRPr lang="en-US" altLang="bg-BG" dirty="0"/>
          </a:p>
        </p:txBody>
      </p:sp>
      <p:pic>
        <p:nvPicPr>
          <p:cNvPr id="49162" name="Picture 10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9144000" cy="5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9144000" cy="54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953000" y="3352800"/>
            <a:ext cx="762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8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0"/>
    </mc:Choice>
    <mc:Fallback xmlns="">
      <p:transition spd="slow" advTm="1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" y="2924944"/>
            <a:ext cx="91424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g-BG" altLang="bg-BG" sz="4000" b="1" dirty="0" smtClean="0"/>
              <a:t>Каква е съдбата на</a:t>
            </a:r>
            <a:r>
              <a:rPr lang="en-US" altLang="bg-BG" sz="4000" b="1" dirty="0" smtClean="0"/>
              <a:t> </a:t>
            </a:r>
          </a:p>
          <a:p>
            <a:pPr algn="ctr"/>
            <a:r>
              <a:rPr lang="en-US" altLang="bg-BG" sz="4000" b="1" dirty="0" err="1" smtClean="0"/>
              <a:t>GeoWateRIAS</a:t>
            </a:r>
            <a:r>
              <a:rPr lang="bg-BG" altLang="bg-BG" sz="4000" b="1" dirty="0" smtClean="0"/>
              <a:t> </a:t>
            </a:r>
            <a:endParaRPr lang="en-US" altLang="bg-BG" sz="4000" dirty="0"/>
          </a:p>
        </p:txBody>
      </p:sp>
    </p:spTree>
    <p:extLst>
      <p:ext uri="{BB962C8B-B14F-4D97-AF65-F5344CB8AC3E}">
        <p14:creationId xmlns:p14="http://schemas.microsoft.com/office/powerpoint/2010/main" val="29720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ater day\монограф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08"/>
            <a:ext cx="3843250" cy="68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YAN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539552" y="4485997"/>
            <a:ext cx="7128792" cy="1751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just"/>
            <a:r>
              <a:rPr lang="bg-BG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Това е което исках да кажа</a:t>
            </a:r>
            <a:endParaRPr lang="bg-BG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53522246"/>
      </p:ext>
    </p:extLst>
  </p:cSld>
  <p:clrMapOvr>
    <a:masterClrMapping/>
  </p:clrMapOvr>
  <p:transition advTm="9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1341438"/>
            <a:ext cx="77771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3200" b="1" dirty="0">
                <a:latin typeface="Times New Roman" pitchFamily="18" charset="0"/>
              </a:rPr>
              <a:t>Интегрираното управление на водните ресурси е система от </a:t>
            </a:r>
            <a:r>
              <a:rPr lang="bg-BG" sz="3200" b="1" dirty="0" smtClean="0">
                <a:latin typeface="Times New Roman" pitchFamily="18" charset="0"/>
              </a:rPr>
              <a:t>дейности, </a:t>
            </a:r>
            <a:r>
              <a:rPr lang="bg-BG" sz="3200" b="1" dirty="0">
                <a:latin typeface="Times New Roman" pitchFamily="18" charset="0"/>
              </a:rPr>
              <a:t>които се изпълняват във времето, успоредно или последователно, в различни срокове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71" name="Group 1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79388" y="260350"/>
                <a:ext cx="2736850" cy="17208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79388" y="1916113"/>
                <a:ext cx="8785225" cy="28082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grpSp>
            <p:nvGrpSpPr>
              <p:cNvPr id="7176" name="Group 116"/>
              <p:cNvGrpSpPr>
                <a:grpSpLocks/>
              </p:cNvGrpSpPr>
              <p:nvPr/>
            </p:nvGrpSpPr>
            <p:grpSpPr bwMode="auto">
              <a:xfrm>
                <a:off x="3059832" y="260648"/>
                <a:ext cx="2664296" cy="1512168"/>
                <a:chOff x="3059832" y="548680"/>
                <a:chExt cx="2664296" cy="1512168"/>
              </a:xfrm>
            </p:grpSpPr>
            <p:sp>
              <p:nvSpPr>
                <p:cNvPr id="205" name="Rectangle 204"/>
                <p:cNvSpPr/>
                <p:nvPr/>
              </p:nvSpPr>
              <p:spPr>
                <a:xfrm>
                  <a:off x="3059113" y="548382"/>
                  <a:ext cx="2665412" cy="1512888"/>
                </a:xfrm>
                <a:prstGeom prst="rect">
                  <a:avLst/>
                </a:prstGeom>
                <a:solidFill>
                  <a:srgbClr val="0820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sp>
              <p:nvSpPr>
                <p:cNvPr id="724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3131840" y="908720"/>
                  <a:ext cx="2448272" cy="738664"/>
                </a:xfrm>
                <a:prstGeom prst="rect">
                  <a:avLst/>
                </a:prstGeom>
                <a:solidFill>
                  <a:schemeClr val="bg1">
                    <a:alpha val="9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bg-BG" sz="1400" dirty="0">
                      <a:latin typeface="Times New Roman" pitchFamily="18" charset="0"/>
                    </a:rPr>
                    <a:t>Национална стратегия за управление и развитие на водния сектор</a:t>
                  </a:r>
                </a:p>
              </p:txBody>
            </p:sp>
          </p:grpSp>
          <p:grpSp>
            <p:nvGrpSpPr>
              <p:cNvPr id="7177" name="Group 117"/>
              <p:cNvGrpSpPr>
                <a:grpSpLocks/>
              </p:cNvGrpSpPr>
              <p:nvPr/>
            </p:nvGrpSpPr>
            <p:grpSpPr bwMode="auto">
              <a:xfrm>
                <a:off x="6012160" y="260648"/>
                <a:ext cx="2664296" cy="1512168"/>
                <a:chOff x="6012160" y="548680"/>
                <a:chExt cx="2664296" cy="1512168"/>
              </a:xfrm>
            </p:grpSpPr>
            <p:sp>
              <p:nvSpPr>
                <p:cNvPr id="203" name="Rectangle 7"/>
                <p:cNvSpPr/>
                <p:nvPr/>
              </p:nvSpPr>
              <p:spPr>
                <a:xfrm>
                  <a:off x="6011863" y="548382"/>
                  <a:ext cx="2663825" cy="1512888"/>
                </a:xfrm>
                <a:prstGeom prst="rect">
                  <a:avLst/>
                </a:prstGeom>
                <a:solidFill>
                  <a:srgbClr val="0820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sp>
              <p:nvSpPr>
                <p:cNvPr id="724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372200" y="980728"/>
                  <a:ext cx="2088232" cy="523220"/>
                </a:xfrm>
                <a:prstGeom prst="rect">
                  <a:avLst/>
                </a:prstGeom>
                <a:solidFill>
                  <a:schemeClr val="bg1">
                    <a:alpha val="9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bg-BG" sz="1400">
                      <a:latin typeface="Times New Roman" pitchFamily="18" charset="0"/>
                    </a:rPr>
                    <a:t>Водни ресурси </a:t>
                  </a:r>
                </a:p>
                <a:p>
                  <a:pPr algn="ctr"/>
                  <a:r>
                    <a:rPr lang="bg-BG" sz="1400">
                      <a:latin typeface="Times New Roman" pitchFamily="18" charset="0"/>
                    </a:rPr>
                    <a:t>Водна инфраструктура</a:t>
                  </a:r>
                </a:p>
              </p:txBody>
            </p:sp>
          </p:grpSp>
          <p:grpSp>
            <p:nvGrpSpPr>
              <p:cNvPr id="7178" name="Group 59"/>
              <p:cNvGrpSpPr>
                <a:grpSpLocks/>
              </p:cNvGrpSpPr>
              <p:nvPr/>
            </p:nvGrpSpPr>
            <p:grpSpPr bwMode="auto">
              <a:xfrm>
                <a:off x="251520" y="476672"/>
                <a:ext cx="2520280" cy="1512168"/>
                <a:chOff x="251520" y="908720"/>
                <a:chExt cx="2592288" cy="1512168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250805" y="908298"/>
                  <a:ext cx="2592977" cy="15128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pic>
              <p:nvPicPr>
                <p:cNvPr id="7214" name="Picture 173" descr="IWRMPresentation1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51520" y="908720"/>
                  <a:ext cx="2592288" cy="1512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215" name="Group 50"/>
                <p:cNvGrpSpPr>
                  <a:grpSpLocks/>
                </p:cNvGrpSpPr>
                <p:nvPr/>
              </p:nvGrpSpPr>
              <p:grpSpPr bwMode="auto">
                <a:xfrm>
                  <a:off x="755576" y="980728"/>
                  <a:ext cx="1440160" cy="1296144"/>
                  <a:chOff x="609600" y="1066800"/>
                  <a:chExt cx="5791200" cy="5129213"/>
                </a:xfrm>
              </p:grpSpPr>
              <p:sp>
                <p:nvSpPr>
                  <p:cNvPr id="17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08727" y="1050310"/>
                    <a:ext cx="2284994" cy="161452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79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59745" y="1201083"/>
                    <a:ext cx="2284994" cy="161452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910767" y="1358135"/>
                    <a:ext cx="2291558" cy="160824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068353" y="1508908"/>
                    <a:ext cx="2284994" cy="161452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19370" y="1659681"/>
                    <a:ext cx="2284994" cy="161452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370392" y="1810453"/>
                    <a:ext cx="2284994" cy="161452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521410" y="1967510"/>
                    <a:ext cx="2284994" cy="161452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672432" y="2118283"/>
                    <a:ext cx="2291558" cy="161452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830017" y="2281620"/>
                    <a:ext cx="2284994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981035" y="2432392"/>
                    <a:ext cx="2284994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8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132057" y="2589445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8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283074" y="2740218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0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40660" y="2890990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591682" y="3048047"/>
                    <a:ext cx="2284994" cy="159567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2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742700" y="3198820"/>
                    <a:ext cx="2284994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893722" y="3349592"/>
                    <a:ext cx="2284994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044739" y="3500365"/>
                    <a:ext cx="2291562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202325" y="3657418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3353347" y="3808190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504365" y="3958963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655386" y="4109736"/>
                    <a:ext cx="2284994" cy="160196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19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3806404" y="4266792"/>
                    <a:ext cx="2291562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20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3963990" y="4417565"/>
                    <a:ext cx="2284994" cy="16019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sp>
                <p:nvSpPr>
                  <p:cNvPr id="20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4115012" y="4568338"/>
                    <a:ext cx="2284994" cy="160195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bg-BG">
                      <a:latin typeface="+mn-lt"/>
                    </a:endParaRPr>
                  </a:p>
                </p:txBody>
              </p:sp>
              <p:pic>
                <p:nvPicPr>
                  <p:cNvPr id="7242" name="Picture 35" descr="rivers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267200" y="4648200"/>
                    <a:ext cx="1981200" cy="15478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7216" name="TextBox 175"/>
                <p:cNvSpPr txBox="1">
                  <a:spLocks noChangeArrowheads="1"/>
                </p:cNvSpPr>
                <p:nvPr/>
              </p:nvSpPr>
              <p:spPr bwMode="auto">
                <a:xfrm>
                  <a:off x="395536" y="1268761"/>
                  <a:ext cx="2374206" cy="25736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>
                  <a:spAutoFit/>
                </a:bodyPr>
                <a:lstStyle/>
                <a:p>
                  <a:r>
                    <a:rPr lang="bg-BG" sz="1200" b="1">
                      <a:latin typeface="Times New Roman" pitchFamily="18" charset="0"/>
                      <a:cs typeface="Times New Roman" pitchFamily="18" charset="0"/>
                    </a:rPr>
                    <a:t>Създаване на обща база данни</a:t>
                  </a: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322651" y="1700461"/>
                  <a:ext cx="1854926" cy="3603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>
                  <a:normAutofit fontScale="925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sz="1200" b="1" dirty="0">
                      <a:latin typeface="Times New Roman" pitchFamily="18" charset="0"/>
                      <a:cs typeface="Times New Roman" pitchFamily="18" charset="0"/>
                    </a:rPr>
                    <a:t>Информационна система за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sz="1200" b="1" dirty="0">
                      <a:latin typeface="Times New Roman" pitchFamily="18" charset="0"/>
                      <a:cs typeface="Times New Roman" pitchFamily="18" charset="0"/>
                    </a:rPr>
                    <a:t>Водните ресурси</a:t>
                  </a:r>
                </a:p>
              </p:txBody>
            </p:sp>
          </p:grpSp>
          <p:grpSp>
            <p:nvGrpSpPr>
              <p:cNvPr id="7179" name="Group 91"/>
              <p:cNvGrpSpPr>
                <a:grpSpLocks/>
              </p:cNvGrpSpPr>
              <p:nvPr/>
            </p:nvGrpSpPr>
            <p:grpSpPr bwMode="auto">
              <a:xfrm>
                <a:off x="323528" y="2204864"/>
                <a:ext cx="2462505" cy="1800200"/>
                <a:chOff x="2915816" y="1772816"/>
                <a:chExt cx="2462505" cy="1800200"/>
              </a:xfrm>
            </p:grpSpPr>
            <p:pic>
              <p:nvPicPr>
                <p:cNvPr id="7208" name="Picture 167" descr="IWRMPresentation1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816" y="1772816"/>
                  <a:ext cx="2462505" cy="18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09" name="TextBox 168"/>
                <p:cNvSpPr txBox="1">
                  <a:spLocks noChangeArrowheads="1"/>
                </p:cNvSpPr>
                <p:nvPr/>
              </p:nvSpPr>
              <p:spPr bwMode="auto">
                <a:xfrm>
                  <a:off x="3059832" y="1988840"/>
                  <a:ext cx="792088" cy="64807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bg-BG" sz="1000">
                      <a:latin typeface="Times New Roman" pitchFamily="18" charset="0"/>
                    </a:rPr>
                    <a:t>Анализ на наличните първични данни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132038" y="2996952"/>
                  <a:ext cx="1944688" cy="504825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Събиране на първични данни и зареждането им в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информационната система</a:t>
                  </a: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995638" y="1844427"/>
                  <a:ext cx="1296988" cy="433388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lIns="0" tIns="0" rIns="0" bIns="0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Поддръжка на информационната база данни</a:t>
                  </a: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4284563" y="2420690"/>
                  <a:ext cx="1079500" cy="4318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lIns="0" tIns="0" rIns="0" bIns="0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Интерфейси към други база данни</a:t>
                  </a:r>
                </a:p>
              </p:txBody>
            </p:sp>
          </p:grpSp>
          <p:grpSp>
            <p:nvGrpSpPr>
              <p:cNvPr id="7180" name="Group 107"/>
              <p:cNvGrpSpPr>
                <a:grpSpLocks/>
              </p:cNvGrpSpPr>
              <p:nvPr/>
            </p:nvGrpSpPr>
            <p:grpSpPr bwMode="auto">
              <a:xfrm>
                <a:off x="2915816" y="2060848"/>
                <a:ext cx="2952328" cy="2160240"/>
                <a:chOff x="6517972" y="2780928"/>
                <a:chExt cx="3024336" cy="2088232"/>
              </a:xfrm>
            </p:grpSpPr>
            <p:sp>
              <p:nvSpPr>
                <p:cNvPr id="160" name="Rectangle 159"/>
                <p:cNvSpPr/>
                <p:nvPr/>
              </p:nvSpPr>
              <p:spPr>
                <a:xfrm>
                  <a:off x="6518404" y="2780664"/>
                  <a:ext cx="3023142" cy="208856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66390" y="2849721"/>
                  <a:ext cx="1252189" cy="5570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8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Анализ на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първичните данни</a:t>
                  </a: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6739570" y="3546422"/>
                  <a:ext cx="1105829" cy="2792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Стандартни процедури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8066565" y="2989367"/>
                  <a:ext cx="1401801" cy="5708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70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Моделиране на разпределението на водните ресурси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6591584" y="3894772"/>
                  <a:ext cx="1401801" cy="4864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Моделиране на точково и неточково замърсяване</a:t>
                  </a: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8141371" y="3755125"/>
                  <a:ext cx="1222917" cy="4327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Моделиране на водното качество в потока</a:t>
                  </a: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6666390" y="4451826"/>
                  <a:ext cx="2735301" cy="2885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Включване на моделите в информационната система за водните ресурси</a:t>
                  </a:r>
                </a:p>
              </p:txBody>
            </p:sp>
          </p:grpSp>
          <p:grpSp>
            <p:nvGrpSpPr>
              <p:cNvPr id="7181" name="Group 108"/>
              <p:cNvGrpSpPr>
                <a:grpSpLocks/>
              </p:cNvGrpSpPr>
              <p:nvPr/>
            </p:nvGrpSpPr>
            <p:grpSpPr bwMode="auto">
              <a:xfrm>
                <a:off x="6012160" y="2060848"/>
                <a:ext cx="2808312" cy="2160240"/>
                <a:chOff x="2843808" y="2708920"/>
                <a:chExt cx="3024336" cy="2088232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2843488" y="2708656"/>
                  <a:ext cx="3024309" cy="208856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2987096" y="2780782"/>
                  <a:ext cx="2593486" cy="3606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Съпоставяне на водното количество, водното качество и водопотреблението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2915292" y="3213535"/>
                  <a:ext cx="1656617" cy="3590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5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Определяне на наличността на водните ресурси</a:t>
                  </a: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4643713" y="3213535"/>
                  <a:ext cx="1152281" cy="5754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Определяне на източниците на замърсяване на водите</a:t>
                  </a: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2999063" y="3644752"/>
                  <a:ext cx="1429238" cy="4327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Определяне на водопотреблението</a:t>
                  </a: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4787320" y="3861129"/>
                  <a:ext cx="865065" cy="28850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Най-добри практики</a:t>
                  </a: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2987096" y="4221755"/>
                  <a:ext cx="2737094" cy="4312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6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Сценарии за земеползване и напояване, социални потребности, хидроенергетика, регулиране и др.</a:t>
                  </a:r>
                </a:p>
              </p:txBody>
            </p:sp>
          </p:grpSp>
          <p:grpSp>
            <p:nvGrpSpPr>
              <p:cNvPr id="7183" name="Group 137"/>
              <p:cNvGrpSpPr>
                <a:grpSpLocks/>
              </p:cNvGrpSpPr>
              <p:nvPr/>
            </p:nvGrpSpPr>
            <p:grpSpPr bwMode="auto">
              <a:xfrm>
                <a:off x="179512" y="4941168"/>
                <a:ext cx="6552728" cy="1512168"/>
                <a:chOff x="179512" y="5013176"/>
                <a:chExt cx="7272808" cy="1512168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179374" y="5013896"/>
                  <a:ext cx="7273332" cy="15113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98287" y="5085333"/>
                  <a:ext cx="6235544" cy="2603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lnSpcReduction="1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Изработване на програма от мерки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323854" y="5445696"/>
                  <a:ext cx="2591829" cy="1920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8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Промяна в земеползването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067999" y="5445696"/>
                  <a:ext cx="3167987" cy="1920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8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Пречистване на отпадъчни води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251614" y="5806058"/>
                  <a:ext cx="3559140" cy="4318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Приложение на водоспестяващи техники в земеделието, дома и индустрията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067999" y="5733033"/>
                  <a:ext cx="3167987" cy="6159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Анализ на управлението на водите и планирането на пространственото им разпределение и в околната среда </a:t>
                  </a:r>
                </a:p>
              </p:txBody>
            </p:sp>
          </p:grpSp>
          <p:grpSp>
            <p:nvGrpSpPr>
              <p:cNvPr id="7184" name="Group 139"/>
              <p:cNvGrpSpPr>
                <a:grpSpLocks/>
              </p:cNvGrpSpPr>
              <p:nvPr/>
            </p:nvGrpSpPr>
            <p:grpSpPr bwMode="auto">
              <a:xfrm>
                <a:off x="6804248" y="4797152"/>
                <a:ext cx="2088232" cy="1728192"/>
                <a:chOff x="6948264" y="5013176"/>
                <a:chExt cx="1944216" cy="1512168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6948056" y="5013415"/>
                  <a:ext cx="1945071" cy="15113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020480" y="5085646"/>
                  <a:ext cx="1800225" cy="3597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8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Инвестиране и срокове за изпълнение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7020480" y="5588487"/>
                  <a:ext cx="1800225" cy="7917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lIns="0" tIns="0" rIns="0" bIns="0"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bg-BG" dirty="0">
                      <a:latin typeface="+mn-lt"/>
                    </a:rPr>
                    <a:t>Изработване на плановете за управление на речните басейни и приложението им в практиката</a:t>
                  </a:r>
                </a:p>
              </p:txBody>
            </p:sp>
          </p:grpSp>
        </p:grpSp>
        <p:cxnSp>
          <p:nvCxnSpPr>
            <p:cNvPr id="163" name="Straight Arrow Connector 162"/>
            <p:cNvCxnSpPr/>
            <p:nvPr/>
          </p:nvCxnSpPr>
          <p:spPr>
            <a:xfrm>
              <a:off x="5724525" y="1016000"/>
              <a:ext cx="28733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 rot="1347287">
            <a:off x="679450" y="2270125"/>
            <a:ext cx="6799263" cy="6778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dirty="0">
                <a:latin typeface="+mn-lt"/>
              </a:rPr>
              <a:t>Информационно съветваща система за водните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29817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4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79388" y="260350"/>
              <a:ext cx="2736850" cy="17208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79388" y="1916113"/>
              <a:ext cx="8785225" cy="2808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grpSp>
          <p:nvGrpSpPr>
            <p:cNvPr id="7178" name="Group 59"/>
            <p:cNvGrpSpPr>
              <a:grpSpLocks/>
            </p:cNvGrpSpPr>
            <p:nvPr/>
          </p:nvGrpSpPr>
          <p:grpSpPr bwMode="auto">
            <a:xfrm>
              <a:off x="251520" y="476672"/>
              <a:ext cx="2520280" cy="1512168"/>
              <a:chOff x="251520" y="908720"/>
              <a:chExt cx="2592288" cy="1512168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250805" y="908298"/>
                <a:ext cx="2592977" cy="1512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pic>
            <p:nvPicPr>
              <p:cNvPr id="7214" name="Picture 173" descr="IWRMPresentation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908720"/>
                <a:ext cx="2592288" cy="15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215" name="Group 50"/>
              <p:cNvGrpSpPr>
                <a:grpSpLocks/>
              </p:cNvGrpSpPr>
              <p:nvPr/>
            </p:nvGrpSpPr>
            <p:grpSpPr bwMode="auto">
              <a:xfrm>
                <a:off x="755576" y="980728"/>
                <a:ext cx="1440160" cy="1296144"/>
                <a:chOff x="609600" y="1066800"/>
                <a:chExt cx="5791200" cy="5129213"/>
              </a:xfrm>
            </p:grpSpPr>
            <p:sp>
              <p:nvSpPr>
                <p:cNvPr id="178" name="Rectangle 8"/>
                <p:cNvSpPr>
                  <a:spLocks noChangeArrowheads="1"/>
                </p:cNvSpPr>
                <p:nvPr/>
              </p:nvSpPr>
              <p:spPr bwMode="auto">
                <a:xfrm>
                  <a:off x="608727" y="10503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79" name="Rectangle 82"/>
                <p:cNvSpPr>
                  <a:spLocks noChangeArrowheads="1"/>
                </p:cNvSpPr>
                <p:nvPr/>
              </p:nvSpPr>
              <p:spPr bwMode="auto">
                <a:xfrm>
                  <a:off x="759745" y="1201083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0" name="Rectangle 84"/>
                <p:cNvSpPr>
                  <a:spLocks noChangeArrowheads="1"/>
                </p:cNvSpPr>
                <p:nvPr/>
              </p:nvSpPr>
              <p:spPr bwMode="auto">
                <a:xfrm>
                  <a:off x="910767" y="1358135"/>
                  <a:ext cx="2291558" cy="1608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1" name="Rectangle 86"/>
                <p:cNvSpPr>
                  <a:spLocks noChangeArrowheads="1"/>
                </p:cNvSpPr>
                <p:nvPr/>
              </p:nvSpPr>
              <p:spPr bwMode="auto">
                <a:xfrm>
                  <a:off x="1068353" y="1508908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2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9370" y="1659681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3" name="Rectangle 90"/>
                <p:cNvSpPr>
                  <a:spLocks noChangeArrowheads="1"/>
                </p:cNvSpPr>
                <p:nvPr/>
              </p:nvSpPr>
              <p:spPr bwMode="auto">
                <a:xfrm>
                  <a:off x="1370392" y="1810453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4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1410" y="19675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5" name="Rectangle 95"/>
                <p:cNvSpPr>
                  <a:spLocks noChangeArrowheads="1"/>
                </p:cNvSpPr>
                <p:nvPr/>
              </p:nvSpPr>
              <p:spPr bwMode="auto">
                <a:xfrm>
                  <a:off x="1672432" y="2118283"/>
                  <a:ext cx="2291558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6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0017" y="22816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7" name="Rectangle 99"/>
                <p:cNvSpPr>
                  <a:spLocks noChangeArrowheads="1"/>
                </p:cNvSpPr>
                <p:nvPr/>
              </p:nvSpPr>
              <p:spPr bwMode="auto">
                <a:xfrm>
                  <a:off x="1981035" y="24323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32057" y="2589445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83074" y="27402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0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0660" y="28909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1682" y="3048047"/>
                  <a:ext cx="2284994" cy="15956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2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2700" y="31988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93722" y="33495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44739" y="3500365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2325" y="36574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6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53347" y="38081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365" y="3958963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655386" y="4109736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06404" y="4266792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63990" y="4417565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15012" y="4568338"/>
                  <a:ext cx="2284994" cy="16019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pic>
              <p:nvPicPr>
                <p:cNvPr id="7242" name="Picture 35" descr="river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4648200"/>
                  <a:ext cx="1981200" cy="154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216" name="TextBox 175"/>
              <p:cNvSpPr txBox="1">
                <a:spLocks noChangeArrowheads="1"/>
              </p:cNvSpPr>
              <p:nvPr/>
            </p:nvSpPr>
            <p:spPr bwMode="auto">
              <a:xfrm>
                <a:off x="395536" y="1268761"/>
                <a:ext cx="2374206" cy="257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bg-BG" sz="1200" b="1">
                    <a:latin typeface="Times New Roman" pitchFamily="18" charset="0"/>
                    <a:cs typeface="Times New Roman" pitchFamily="18" charset="0"/>
                  </a:rPr>
                  <a:t>Създаване на обща база данни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22651" y="1700461"/>
                <a:ext cx="1854926" cy="360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normAutofit fontScale="925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Информационна система за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Водните ресурси</a:t>
                </a:r>
              </a:p>
            </p:txBody>
          </p:sp>
        </p:grpSp>
        <p:grpSp>
          <p:nvGrpSpPr>
            <p:cNvPr id="7179" name="Group 91"/>
            <p:cNvGrpSpPr>
              <a:grpSpLocks/>
            </p:cNvGrpSpPr>
            <p:nvPr/>
          </p:nvGrpSpPr>
          <p:grpSpPr bwMode="auto">
            <a:xfrm>
              <a:off x="323528" y="2204864"/>
              <a:ext cx="2462505" cy="1800200"/>
              <a:chOff x="2915816" y="1772816"/>
              <a:chExt cx="2462505" cy="1800200"/>
            </a:xfrm>
          </p:grpSpPr>
          <p:pic>
            <p:nvPicPr>
              <p:cNvPr id="7208" name="Picture 167" descr="IWRMPresentation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772816"/>
                <a:ext cx="2462505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9" name="TextBox 168"/>
              <p:cNvSpPr txBox="1">
                <a:spLocks noChangeArrowheads="1"/>
              </p:cNvSpPr>
              <p:nvPr/>
            </p:nvSpPr>
            <p:spPr bwMode="auto">
              <a:xfrm>
                <a:off x="3059832" y="1988840"/>
                <a:ext cx="792088" cy="64807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bg-BG" sz="1000">
                    <a:latin typeface="Times New Roman" pitchFamily="18" charset="0"/>
                  </a:rPr>
                  <a:t>Анализ на наличните първични данни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3132038" y="2996952"/>
                <a:ext cx="1944688" cy="50482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Събиране на първични данни и зареждането им 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информационната система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995638" y="1844427"/>
                <a:ext cx="1296988" cy="4333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Поддръжка на информационната база данни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284563" y="2420690"/>
                <a:ext cx="1079500" cy="4318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Интерфейси към други база данни</a:t>
                </a:r>
              </a:p>
            </p:txBody>
          </p:sp>
        </p:grpSp>
        <p:grpSp>
          <p:nvGrpSpPr>
            <p:cNvPr id="7180" name="Group 107"/>
            <p:cNvGrpSpPr>
              <a:grpSpLocks/>
            </p:cNvGrpSpPr>
            <p:nvPr/>
          </p:nvGrpSpPr>
          <p:grpSpPr bwMode="auto">
            <a:xfrm>
              <a:off x="2915816" y="2060848"/>
              <a:ext cx="2952328" cy="2160240"/>
              <a:chOff x="6517972" y="2780928"/>
              <a:chExt cx="3024336" cy="2088232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6518404" y="2780664"/>
                <a:ext cx="3023142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6666390" y="2849721"/>
                <a:ext cx="1252189" cy="557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първичните данни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6739570" y="3546422"/>
                <a:ext cx="1105829" cy="2792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Стандартни процедури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066565" y="2989367"/>
                <a:ext cx="1401801" cy="5708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разпределението на водните ресурси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6591584" y="3894772"/>
                <a:ext cx="1401801" cy="48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точково и неточково замърсяване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141371" y="3755125"/>
                <a:ext cx="1222917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водното качество в потока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666390" y="4451826"/>
                <a:ext cx="2735301" cy="288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Включване на моделите в информационната система за водните ресурси</a:t>
                </a:r>
              </a:p>
            </p:txBody>
          </p:sp>
        </p:grpSp>
        <p:grpSp>
          <p:nvGrpSpPr>
            <p:cNvPr id="7181" name="Group 108"/>
            <p:cNvGrpSpPr>
              <a:grpSpLocks/>
            </p:cNvGrpSpPr>
            <p:nvPr/>
          </p:nvGrpSpPr>
          <p:grpSpPr bwMode="auto">
            <a:xfrm>
              <a:off x="6012160" y="2060848"/>
              <a:ext cx="2808312" cy="2160240"/>
              <a:chOff x="2843808" y="2708920"/>
              <a:chExt cx="3024336" cy="20882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2843488" y="2708656"/>
                <a:ext cx="3024309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987096" y="2780782"/>
                <a:ext cx="2593486" cy="360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Съпоставяне на водното количество, водното качество и водопотреблението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2915292" y="3213535"/>
                <a:ext cx="1656617" cy="359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5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наличността на водните ресурси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643713" y="3213535"/>
                <a:ext cx="1152281" cy="575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източниците на замърсяване на водите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999063" y="3644752"/>
                <a:ext cx="1429238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водопотреблението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787320" y="3861129"/>
                <a:ext cx="865065" cy="28850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Най-добри практики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987096" y="4221755"/>
                <a:ext cx="2737094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Сценарии за земеползване и напояване, социални потребности, хидроенергетика, регулиране и др.</a:t>
                </a:r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 rot="1347287">
            <a:off x="679450" y="2270125"/>
            <a:ext cx="6799263" cy="6778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b="1" dirty="0">
                <a:latin typeface="+mn-lt"/>
              </a:rPr>
              <a:t>Информационно съветваща система за водните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14488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1979613" y="188913"/>
          <a:ext cx="5514975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4" imgW="4046400" imgH="3352320" progId="">
                  <p:embed/>
                </p:oleObj>
              </mc:Choice>
              <mc:Fallback>
                <p:oleObj name="Clip" r:id="rId4" imgW="4046400" imgH="3352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8913"/>
                        <a:ext cx="5514975" cy="457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60039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bg-BG" b="1">
              <a:latin typeface="Times New Roman" pitchFamily="18" charset="0"/>
            </a:endParaRP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395288" y="4611688"/>
            <a:ext cx="85074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800" b="1" dirty="0">
                <a:latin typeface="Times New Roman" pitchFamily="18" charset="0"/>
              </a:rPr>
              <a:t>Интегрираното  управление на водните ресурси не може да бъде ефективно без информация за състоянието и използването на водните ресурси в миналото и настоящото и без прогноза за близко и по-далечно бъдеще. </a:t>
            </a:r>
            <a:endParaRPr lang="bg-BG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10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79388" y="260350"/>
              <a:ext cx="2736850" cy="17208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79388" y="1916113"/>
              <a:ext cx="8785225" cy="28082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/>
            </a:p>
          </p:txBody>
        </p:sp>
        <p:grpSp>
          <p:nvGrpSpPr>
            <p:cNvPr id="10279" name="Group 59"/>
            <p:cNvGrpSpPr>
              <a:grpSpLocks/>
            </p:cNvGrpSpPr>
            <p:nvPr/>
          </p:nvGrpSpPr>
          <p:grpSpPr bwMode="auto">
            <a:xfrm>
              <a:off x="251520" y="476672"/>
              <a:ext cx="2520280" cy="1512168"/>
              <a:chOff x="251520" y="908720"/>
              <a:chExt cx="2592288" cy="1512168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250805" y="908298"/>
                <a:ext cx="2592977" cy="1512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pic>
            <p:nvPicPr>
              <p:cNvPr id="10315" name="Picture 173" descr="IWRMPresentation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908720"/>
                <a:ext cx="2592288" cy="1512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316" name="Group 50"/>
              <p:cNvGrpSpPr>
                <a:grpSpLocks/>
              </p:cNvGrpSpPr>
              <p:nvPr/>
            </p:nvGrpSpPr>
            <p:grpSpPr bwMode="auto">
              <a:xfrm>
                <a:off x="755576" y="980728"/>
                <a:ext cx="1440160" cy="1296144"/>
                <a:chOff x="609600" y="1066800"/>
                <a:chExt cx="5791200" cy="5129213"/>
              </a:xfrm>
            </p:grpSpPr>
            <p:sp>
              <p:nvSpPr>
                <p:cNvPr id="178" name="Rectangle 8"/>
                <p:cNvSpPr>
                  <a:spLocks noChangeArrowheads="1"/>
                </p:cNvSpPr>
                <p:nvPr/>
              </p:nvSpPr>
              <p:spPr bwMode="auto">
                <a:xfrm>
                  <a:off x="608727" y="10503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79" name="Rectangle 82"/>
                <p:cNvSpPr>
                  <a:spLocks noChangeArrowheads="1"/>
                </p:cNvSpPr>
                <p:nvPr/>
              </p:nvSpPr>
              <p:spPr bwMode="auto">
                <a:xfrm>
                  <a:off x="759745" y="1201083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0" name="Rectangle 84"/>
                <p:cNvSpPr>
                  <a:spLocks noChangeArrowheads="1"/>
                </p:cNvSpPr>
                <p:nvPr/>
              </p:nvSpPr>
              <p:spPr bwMode="auto">
                <a:xfrm>
                  <a:off x="910767" y="1358135"/>
                  <a:ext cx="2291558" cy="16082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1" name="Rectangle 86"/>
                <p:cNvSpPr>
                  <a:spLocks noChangeArrowheads="1"/>
                </p:cNvSpPr>
                <p:nvPr/>
              </p:nvSpPr>
              <p:spPr bwMode="auto">
                <a:xfrm>
                  <a:off x="1068353" y="1508908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2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9370" y="1659681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3" name="Rectangle 90"/>
                <p:cNvSpPr>
                  <a:spLocks noChangeArrowheads="1"/>
                </p:cNvSpPr>
                <p:nvPr/>
              </p:nvSpPr>
              <p:spPr bwMode="auto">
                <a:xfrm>
                  <a:off x="1370392" y="1810453"/>
                  <a:ext cx="2284994" cy="161452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4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1410" y="1967510"/>
                  <a:ext cx="2284994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5" name="Rectangle 95"/>
                <p:cNvSpPr>
                  <a:spLocks noChangeArrowheads="1"/>
                </p:cNvSpPr>
                <p:nvPr/>
              </p:nvSpPr>
              <p:spPr bwMode="auto">
                <a:xfrm>
                  <a:off x="1672432" y="2118283"/>
                  <a:ext cx="2291558" cy="161452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6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0017" y="22816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7" name="Rectangle 99"/>
                <p:cNvSpPr>
                  <a:spLocks noChangeArrowheads="1"/>
                </p:cNvSpPr>
                <p:nvPr/>
              </p:nvSpPr>
              <p:spPr bwMode="auto">
                <a:xfrm>
                  <a:off x="1981035" y="24323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32057" y="2589445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83074" y="27402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0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0660" y="28909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91682" y="3048047"/>
                  <a:ext cx="2284994" cy="15956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2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42700" y="3198820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93722" y="3349592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044739" y="3500365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3202325" y="3657418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6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53347" y="3808190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365" y="3958963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655386" y="4109736"/>
                  <a:ext cx="2284994" cy="160196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1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06404" y="4266792"/>
                  <a:ext cx="2291562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63990" y="4417565"/>
                  <a:ext cx="2284994" cy="160195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sp>
              <p:nvSpPr>
                <p:cNvPr id="20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15012" y="4568338"/>
                  <a:ext cx="2284994" cy="16019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bg-BG">
                    <a:latin typeface="+mn-lt"/>
                  </a:endParaRPr>
                </a:p>
              </p:txBody>
            </p:sp>
            <p:pic>
              <p:nvPicPr>
                <p:cNvPr id="10343" name="Picture 35" descr="river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67200" y="4648200"/>
                  <a:ext cx="1981200" cy="154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317" name="TextBox 175"/>
              <p:cNvSpPr txBox="1">
                <a:spLocks noChangeArrowheads="1"/>
              </p:cNvSpPr>
              <p:nvPr/>
            </p:nvSpPr>
            <p:spPr bwMode="auto">
              <a:xfrm>
                <a:off x="395536" y="1268761"/>
                <a:ext cx="2374206" cy="2573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bg-BG" sz="1200" b="1">
                    <a:latin typeface="Times New Roman" pitchFamily="18" charset="0"/>
                    <a:cs typeface="Times New Roman" pitchFamily="18" charset="0"/>
                  </a:rPr>
                  <a:t>Създаване на обща база данни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22651" y="1700461"/>
                <a:ext cx="1854926" cy="360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normAutofit fontScale="925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Информационна система за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sz="1200" b="1" dirty="0">
                    <a:latin typeface="Times New Roman" pitchFamily="18" charset="0"/>
                    <a:cs typeface="Times New Roman" pitchFamily="18" charset="0"/>
                  </a:rPr>
                  <a:t>Водните ресурси</a:t>
                </a:r>
              </a:p>
            </p:txBody>
          </p:sp>
        </p:grpSp>
        <p:grpSp>
          <p:nvGrpSpPr>
            <p:cNvPr id="10280" name="Group 91"/>
            <p:cNvGrpSpPr>
              <a:grpSpLocks/>
            </p:cNvGrpSpPr>
            <p:nvPr/>
          </p:nvGrpSpPr>
          <p:grpSpPr bwMode="auto">
            <a:xfrm>
              <a:off x="323528" y="2204864"/>
              <a:ext cx="2462505" cy="1800200"/>
              <a:chOff x="2915816" y="1772816"/>
              <a:chExt cx="2462505" cy="1800200"/>
            </a:xfrm>
          </p:grpSpPr>
          <p:pic>
            <p:nvPicPr>
              <p:cNvPr id="10309" name="Picture 167" descr="IWRMPresentation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816" y="1772816"/>
                <a:ext cx="2462505" cy="18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10" name="TextBox 168"/>
              <p:cNvSpPr txBox="1">
                <a:spLocks noChangeArrowheads="1"/>
              </p:cNvSpPr>
              <p:nvPr/>
            </p:nvSpPr>
            <p:spPr bwMode="auto">
              <a:xfrm>
                <a:off x="3059832" y="1988840"/>
                <a:ext cx="792088" cy="64807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bg-BG" sz="1000">
                    <a:latin typeface="Times New Roman" pitchFamily="18" charset="0"/>
                  </a:rPr>
                  <a:t>Анализ на наличните първични данни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3132038" y="2996952"/>
                <a:ext cx="1944688" cy="50482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Събиране на първични данни и зареждането им в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информационната система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995638" y="1844427"/>
                <a:ext cx="1296988" cy="43338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Поддръжка на информационната база данни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284563" y="2420690"/>
                <a:ext cx="1079500" cy="4318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Интерфейси към други база данни</a:t>
                </a:r>
              </a:p>
            </p:txBody>
          </p:sp>
        </p:grpSp>
        <p:grpSp>
          <p:nvGrpSpPr>
            <p:cNvPr id="10281" name="Group 107"/>
            <p:cNvGrpSpPr>
              <a:grpSpLocks/>
            </p:cNvGrpSpPr>
            <p:nvPr/>
          </p:nvGrpSpPr>
          <p:grpSpPr bwMode="auto">
            <a:xfrm>
              <a:off x="2915816" y="2060848"/>
              <a:ext cx="2952328" cy="2160240"/>
              <a:chOff x="6517972" y="2780928"/>
              <a:chExt cx="3024336" cy="2088232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6518404" y="2780664"/>
                <a:ext cx="3023142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6666390" y="2849721"/>
                <a:ext cx="1252189" cy="557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Анализ на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първичните данни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6739570" y="3546422"/>
                <a:ext cx="1105829" cy="2792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Стандартни процедури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066565" y="2989367"/>
                <a:ext cx="1401801" cy="5708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разпределението на водните ресурси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6591584" y="3894772"/>
                <a:ext cx="1401801" cy="48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точково и неточково замърсяване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141371" y="3755125"/>
                <a:ext cx="1222917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Моделиране на водното качество в потока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666390" y="4451826"/>
                <a:ext cx="2735301" cy="288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Включване на моделите в информационната система за водните ресурси</a:t>
                </a:r>
              </a:p>
            </p:txBody>
          </p:sp>
        </p:grpSp>
        <p:grpSp>
          <p:nvGrpSpPr>
            <p:cNvPr id="10282" name="Group 108"/>
            <p:cNvGrpSpPr>
              <a:grpSpLocks/>
            </p:cNvGrpSpPr>
            <p:nvPr/>
          </p:nvGrpSpPr>
          <p:grpSpPr bwMode="auto">
            <a:xfrm>
              <a:off x="6012160" y="2060848"/>
              <a:ext cx="2808312" cy="2160240"/>
              <a:chOff x="2843808" y="2708920"/>
              <a:chExt cx="3024336" cy="208823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2843488" y="2708656"/>
                <a:ext cx="3024309" cy="20885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987096" y="2780782"/>
                <a:ext cx="2593486" cy="360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Съпоставяне на водното количество, водното качество и водопотреблението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2915292" y="3213535"/>
                <a:ext cx="1656617" cy="359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5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наличността на водните ресурси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643713" y="3213535"/>
                <a:ext cx="1152281" cy="5754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източниците на замърсяване на водите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999063" y="3644752"/>
                <a:ext cx="1429238" cy="432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Определяне на водопотреблението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787320" y="3861129"/>
                <a:ext cx="865065" cy="28850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Най-добри практики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987096" y="4221755"/>
                <a:ext cx="2737094" cy="431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normAutofit fontScale="6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bg-BG" dirty="0">
                    <a:latin typeface="+mn-lt"/>
                  </a:rPr>
                  <a:t>Сценарии за земеползване и напояване, социални потребности, хидроенергетика, регулиране и др.</a:t>
                </a:r>
              </a:p>
            </p:txBody>
          </p:sp>
        </p:grp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100012" y="99219"/>
            <a:ext cx="3457575" cy="2592388"/>
            <a:chOff x="251520" y="476672"/>
            <a:chExt cx="2520280" cy="1512167"/>
          </a:xfrm>
        </p:grpSpPr>
        <p:pic>
          <p:nvPicPr>
            <p:cNvPr id="10245" name="Picture 78" descr="IWRMPresentation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76672"/>
              <a:ext cx="2520280" cy="15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46" name="Group 202"/>
            <p:cNvGrpSpPr>
              <a:grpSpLocks/>
            </p:cNvGrpSpPr>
            <p:nvPr/>
          </p:nvGrpSpPr>
          <p:grpSpPr bwMode="auto">
            <a:xfrm>
              <a:off x="539552" y="620688"/>
              <a:ext cx="1802160" cy="1224136"/>
              <a:chOff x="609600" y="1066800"/>
              <a:chExt cx="5791200" cy="5105400"/>
            </a:xfrm>
          </p:grpSpPr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609921" y="1068639"/>
                <a:ext cx="2286868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84" name="Rectangle 82"/>
              <p:cNvSpPr>
                <a:spLocks noChangeArrowheads="1"/>
              </p:cNvSpPr>
              <p:nvPr/>
            </p:nvSpPr>
            <p:spPr bwMode="auto">
              <a:xfrm>
                <a:off x="762378" y="1219259"/>
                <a:ext cx="2286870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914837" y="1373739"/>
                <a:ext cx="2286868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86" name="Rectangle 86"/>
              <p:cNvSpPr>
                <a:spLocks noChangeArrowheads="1"/>
              </p:cNvSpPr>
              <p:nvPr/>
            </p:nvSpPr>
            <p:spPr bwMode="auto">
              <a:xfrm>
                <a:off x="1067294" y="1524357"/>
                <a:ext cx="2286870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87" name="Rectangle 88"/>
              <p:cNvSpPr>
                <a:spLocks noChangeArrowheads="1"/>
              </p:cNvSpPr>
              <p:nvPr/>
            </p:nvSpPr>
            <p:spPr bwMode="auto">
              <a:xfrm>
                <a:off x="1219753" y="1678837"/>
                <a:ext cx="2286868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88" name="Rectangle 90"/>
              <p:cNvSpPr>
                <a:spLocks noChangeArrowheads="1"/>
              </p:cNvSpPr>
              <p:nvPr/>
            </p:nvSpPr>
            <p:spPr bwMode="auto">
              <a:xfrm>
                <a:off x="1372209" y="1829457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89" name="Rectangle 93"/>
              <p:cNvSpPr>
                <a:spLocks noChangeArrowheads="1"/>
              </p:cNvSpPr>
              <p:nvPr/>
            </p:nvSpPr>
            <p:spPr bwMode="auto">
              <a:xfrm>
                <a:off x="1524669" y="1983937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0" name="Rectangle 95"/>
              <p:cNvSpPr>
                <a:spLocks noChangeArrowheads="1"/>
              </p:cNvSpPr>
              <p:nvPr/>
            </p:nvSpPr>
            <p:spPr bwMode="auto">
              <a:xfrm>
                <a:off x="1677125" y="2134555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1" name="Rectangle 97"/>
              <p:cNvSpPr>
                <a:spLocks noChangeArrowheads="1"/>
              </p:cNvSpPr>
              <p:nvPr/>
            </p:nvSpPr>
            <p:spPr bwMode="auto">
              <a:xfrm>
                <a:off x="1829584" y="2285174"/>
                <a:ext cx="2283151" cy="160273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2" name="Rectangle 99"/>
              <p:cNvSpPr>
                <a:spLocks noChangeArrowheads="1"/>
              </p:cNvSpPr>
              <p:nvPr/>
            </p:nvSpPr>
            <p:spPr bwMode="auto">
              <a:xfrm>
                <a:off x="1982041" y="2439655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3" name="Rectangle 101"/>
              <p:cNvSpPr>
                <a:spLocks noChangeArrowheads="1"/>
              </p:cNvSpPr>
              <p:nvPr/>
            </p:nvSpPr>
            <p:spPr bwMode="auto">
              <a:xfrm>
                <a:off x="2134500" y="2590272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4" name="Rectangle 103"/>
              <p:cNvSpPr>
                <a:spLocks noChangeArrowheads="1"/>
              </p:cNvSpPr>
              <p:nvPr/>
            </p:nvSpPr>
            <p:spPr bwMode="auto">
              <a:xfrm>
                <a:off x="2286957" y="2744752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5" name="Rectangle 105"/>
              <p:cNvSpPr>
                <a:spLocks noChangeArrowheads="1"/>
              </p:cNvSpPr>
              <p:nvPr/>
            </p:nvSpPr>
            <p:spPr bwMode="auto">
              <a:xfrm>
                <a:off x="2439416" y="2895372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/>
            </p:nvSpPr>
            <p:spPr bwMode="auto">
              <a:xfrm>
                <a:off x="2591873" y="3049853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97" name="Rectangle 109"/>
              <p:cNvSpPr>
                <a:spLocks noChangeArrowheads="1"/>
              </p:cNvSpPr>
              <p:nvPr/>
            </p:nvSpPr>
            <p:spPr bwMode="auto">
              <a:xfrm>
                <a:off x="2744332" y="3200470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1" name="Rectangle 111"/>
              <p:cNvSpPr>
                <a:spLocks noChangeArrowheads="1"/>
              </p:cNvSpPr>
              <p:nvPr/>
            </p:nvSpPr>
            <p:spPr bwMode="auto">
              <a:xfrm>
                <a:off x="2896789" y="3351090"/>
                <a:ext cx="2283151" cy="160273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/>
            </p:nvSpPr>
            <p:spPr bwMode="auto">
              <a:xfrm>
                <a:off x="3049248" y="3505570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3" name="Rectangle 115"/>
              <p:cNvSpPr>
                <a:spLocks noChangeArrowheads="1"/>
              </p:cNvSpPr>
              <p:nvPr/>
            </p:nvSpPr>
            <p:spPr bwMode="auto">
              <a:xfrm>
                <a:off x="3201705" y="3656187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4" name="Rectangle 117"/>
              <p:cNvSpPr>
                <a:spLocks noChangeArrowheads="1"/>
              </p:cNvSpPr>
              <p:nvPr/>
            </p:nvSpPr>
            <p:spPr bwMode="auto">
              <a:xfrm>
                <a:off x="3354164" y="3810668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5" name="Rectangle 119"/>
              <p:cNvSpPr>
                <a:spLocks noChangeArrowheads="1"/>
              </p:cNvSpPr>
              <p:nvPr/>
            </p:nvSpPr>
            <p:spPr bwMode="auto">
              <a:xfrm>
                <a:off x="3506621" y="3961287"/>
                <a:ext cx="2283151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6" name="Rectangle 121"/>
              <p:cNvSpPr>
                <a:spLocks noChangeArrowheads="1"/>
              </p:cNvSpPr>
              <p:nvPr/>
            </p:nvSpPr>
            <p:spPr bwMode="auto">
              <a:xfrm>
                <a:off x="3655360" y="4115768"/>
                <a:ext cx="2286870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7" name="Rectangle 123"/>
              <p:cNvSpPr>
                <a:spLocks noChangeArrowheads="1"/>
              </p:cNvSpPr>
              <p:nvPr/>
            </p:nvSpPr>
            <p:spPr bwMode="auto">
              <a:xfrm>
                <a:off x="3807819" y="4266385"/>
                <a:ext cx="2286868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8" name="Rectangle 125"/>
              <p:cNvSpPr>
                <a:spLocks noChangeArrowheads="1"/>
              </p:cNvSpPr>
              <p:nvPr/>
            </p:nvSpPr>
            <p:spPr bwMode="auto">
              <a:xfrm>
                <a:off x="3960276" y="4420866"/>
                <a:ext cx="2286870" cy="159887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sp>
            <p:nvSpPr>
              <p:cNvPr id="109" name="Rectangle 127"/>
              <p:cNvSpPr>
                <a:spLocks noChangeArrowheads="1"/>
              </p:cNvSpPr>
              <p:nvPr/>
            </p:nvSpPr>
            <p:spPr bwMode="auto">
              <a:xfrm>
                <a:off x="4112735" y="4571485"/>
                <a:ext cx="2286868" cy="15988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>
                  <a:latin typeface="+mn-lt"/>
                </a:endParaRPr>
              </a:p>
            </p:txBody>
          </p:sp>
          <p:pic>
            <p:nvPicPr>
              <p:cNvPr id="10273" name="Picture 35" descr="river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4648201"/>
                <a:ext cx="1981200" cy="137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7" name="TextBox 80"/>
            <p:cNvSpPr txBox="1">
              <a:spLocks noChangeArrowheads="1"/>
            </p:cNvSpPr>
            <p:nvPr/>
          </p:nvSpPr>
          <p:spPr bwMode="auto">
            <a:xfrm>
              <a:off x="391536" y="836713"/>
              <a:ext cx="2308256" cy="1860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bg-BG" sz="1600" b="1">
                  <a:latin typeface="Times New Roman" pitchFamily="18" charset="0"/>
                  <a:cs typeface="Times New Roman" pitchFamily="18" charset="0"/>
                </a:rPr>
                <a:t>Създаване на обща база данни</a:t>
              </a:r>
            </a:p>
          </p:txBody>
        </p:sp>
        <p:sp>
          <p:nvSpPr>
            <p:cNvPr id="10248" name="TextBox 81"/>
            <p:cNvSpPr txBox="1">
              <a:spLocks noChangeArrowheads="1"/>
            </p:cNvSpPr>
            <p:nvPr/>
          </p:nvSpPr>
          <p:spPr bwMode="auto">
            <a:xfrm>
              <a:off x="321528" y="1268760"/>
              <a:ext cx="1925214" cy="3600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bg-BG" sz="1600" b="1">
                  <a:latin typeface="Times New Roman" pitchFamily="18" charset="0"/>
                  <a:cs typeface="Times New Roman" pitchFamily="18" charset="0"/>
                </a:rPr>
                <a:t>Информационна система за</a:t>
              </a:r>
            </a:p>
            <a:p>
              <a:pPr algn="ctr"/>
              <a:r>
                <a:rPr lang="bg-BG" sz="1600" b="1">
                  <a:latin typeface="Times New Roman" pitchFamily="18" charset="0"/>
                  <a:cs typeface="Times New Roman" pitchFamily="18" charset="0"/>
                </a:rPr>
                <a:t>Водните ресурси</a:t>
              </a:r>
            </a:p>
          </p:txBody>
        </p:sp>
      </p:grpSp>
      <p:sp useBgFill="1">
        <p:nvSpPr>
          <p:cNvPr id="111" name="TextBox 110"/>
          <p:cNvSpPr txBox="1"/>
          <p:nvPr/>
        </p:nvSpPr>
        <p:spPr>
          <a:xfrm>
            <a:off x="3671887" y="3030228"/>
            <a:ext cx="4438329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g-BG" dirty="0" smtClean="0"/>
              <a:t>Първични данни за: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/>
              <a:t>Факторите, които влияят върху формирането на водните ресурси (количество и качество)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/>
              <a:t>Потребителите – гражданското общество, индустрия, енергетика, земеделие, транспорт и т.н., за всички които употребяват вода;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err="1" smtClean="0"/>
              <a:t>Водностопанските</a:t>
            </a:r>
            <a:r>
              <a:rPr lang="bg-BG" dirty="0" smtClean="0"/>
              <a:t> системи, които са пряк обект на управление;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/>
              <a:t>Природната среда, като система, която се влияе от управлението на водите от човека и т.н.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bg-BG" sz="2400" b="1" dirty="0" smtClean="0"/>
              <a:t>За всяко поречие се създават пластове </a:t>
            </a:r>
            <a:r>
              <a:rPr lang="bg-BG" altLang="bg-BG" sz="2400" b="1" dirty="0"/>
              <a:t>с различни </a:t>
            </a:r>
            <a:r>
              <a:rPr lang="bg-BG" altLang="bg-BG" sz="2400" b="1" dirty="0" smtClean="0"/>
              <a:t>видове данни</a:t>
            </a:r>
            <a:endParaRPr lang="en-US" altLang="bg-BG" sz="2400" b="1" i="1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9600" y="10668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21" name="Text Box 81"/>
          <p:cNvSpPr txBox="1">
            <a:spLocks noChangeArrowheads="1"/>
          </p:cNvSpPr>
          <p:nvPr/>
        </p:nvSpPr>
        <p:spPr bwMode="auto">
          <a:xfrm>
            <a:off x="533400" y="9906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В</a:t>
            </a:r>
            <a:r>
              <a:rPr lang="bg-BG" altLang="bg-BG" sz="1200">
                <a:latin typeface="Arial" charset="0"/>
              </a:rPr>
              <a:t>исочинен модел</a:t>
            </a:r>
            <a:endParaRPr lang="en-US" altLang="bg-BG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762000" y="12192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685800" y="11430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200">
                <a:latin typeface="Arial" charset="0"/>
              </a:rPr>
              <a:t>Селища</a:t>
            </a:r>
            <a:endParaRPr lang="en-US" altLang="bg-BG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914400" y="13716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25" name="Text Box 85"/>
          <p:cNvSpPr txBox="1">
            <a:spLocks noChangeArrowheads="1"/>
          </p:cNvSpPr>
          <p:nvPr/>
        </p:nvSpPr>
        <p:spPr bwMode="auto">
          <a:xfrm>
            <a:off x="838200" y="12954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О</a:t>
            </a:r>
            <a:r>
              <a:rPr lang="bg-BG" altLang="bg-BG" sz="1200">
                <a:latin typeface="Arial" charset="0"/>
              </a:rPr>
              <a:t>бщини</a:t>
            </a:r>
            <a:endParaRPr lang="en-US" altLang="bg-BG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1066800" y="15240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990600" y="14478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Г</a:t>
            </a:r>
            <a:r>
              <a:rPr lang="bg-BG" altLang="bg-BG" sz="1200">
                <a:latin typeface="Arial" charset="0"/>
              </a:rPr>
              <a:t>еология</a:t>
            </a:r>
            <a:endParaRPr lang="en-US" altLang="bg-BG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1219200" y="16764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1143000" y="1600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В</a:t>
            </a:r>
            <a:r>
              <a:rPr lang="bg-BG" altLang="bg-BG" sz="1200">
                <a:latin typeface="Arial" charset="0"/>
              </a:rPr>
              <a:t>одоносни пластове</a:t>
            </a:r>
            <a:endParaRPr lang="en-US" altLang="bg-BG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1371600" y="18288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1295400" y="17526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И</a:t>
            </a:r>
            <a:r>
              <a:rPr lang="bg-BG" altLang="bg-BG" sz="1200">
                <a:latin typeface="Arial" charset="0"/>
              </a:rPr>
              <a:t>звори</a:t>
            </a:r>
            <a:endParaRPr lang="en-US" altLang="bg-BG"/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1524000" y="19812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1447800" y="19050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Е</a:t>
            </a:r>
            <a:r>
              <a:rPr lang="bg-BG" altLang="bg-BG" sz="1200">
                <a:latin typeface="Arial" charset="0"/>
              </a:rPr>
              <a:t>зера и блата</a:t>
            </a:r>
            <a:endParaRPr lang="en-US" altLang="bg-BG"/>
          </a:p>
        </p:txBody>
      </p: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1676400" y="21336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1600200" y="20574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М</a:t>
            </a:r>
            <a:r>
              <a:rPr lang="bg-BG" altLang="bg-BG" sz="1200">
                <a:latin typeface="Arial" charset="0"/>
              </a:rPr>
              <a:t>етеороложки пунктове</a:t>
            </a:r>
            <a:endParaRPr lang="en-US" altLang="bg-BG"/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1828800" y="22860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38" name="Text Box 98"/>
          <p:cNvSpPr txBox="1">
            <a:spLocks noChangeArrowheads="1"/>
          </p:cNvSpPr>
          <p:nvPr/>
        </p:nvSpPr>
        <p:spPr bwMode="auto">
          <a:xfrm>
            <a:off x="1752600" y="22098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Х</a:t>
            </a:r>
            <a:r>
              <a:rPr lang="bg-BG" altLang="bg-BG" sz="1200">
                <a:latin typeface="Arial" charset="0"/>
              </a:rPr>
              <a:t>идрометрични станции</a:t>
            </a:r>
            <a:endParaRPr lang="en-US" altLang="bg-BG"/>
          </a:p>
        </p:txBody>
      </p:sp>
      <p:sp>
        <p:nvSpPr>
          <p:cNvPr id="10339" name="Rectangle 99"/>
          <p:cNvSpPr>
            <a:spLocks noChangeArrowheads="1"/>
          </p:cNvSpPr>
          <p:nvPr/>
        </p:nvSpPr>
        <p:spPr bwMode="auto">
          <a:xfrm>
            <a:off x="1981200" y="24384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1905000" y="2362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К</a:t>
            </a:r>
            <a:r>
              <a:rPr lang="bg-BG" altLang="bg-BG" sz="1200">
                <a:latin typeface="Arial" charset="0"/>
              </a:rPr>
              <a:t>онтр.пунктове за качеството</a:t>
            </a:r>
            <a:endParaRPr lang="en-US" altLang="bg-BG"/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2133600" y="25908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42" name="Text Box 102"/>
          <p:cNvSpPr txBox="1">
            <a:spLocks noChangeArrowheads="1"/>
          </p:cNvSpPr>
          <p:nvPr/>
        </p:nvSpPr>
        <p:spPr bwMode="auto">
          <a:xfrm>
            <a:off x="2057400" y="25146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К</a:t>
            </a:r>
            <a:r>
              <a:rPr lang="bg-BG" altLang="bg-BG" sz="1200">
                <a:latin typeface="Arial" charset="0"/>
              </a:rPr>
              <a:t>анали</a:t>
            </a:r>
            <a:endParaRPr lang="en-US" altLang="bg-BG"/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2286000" y="27432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44" name="Text Box 104"/>
          <p:cNvSpPr txBox="1">
            <a:spLocks noChangeArrowheads="1"/>
          </p:cNvSpPr>
          <p:nvPr/>
        </p:nvSpPr>
        <p:spPr bwMode="auto">
          <a:xfrm>
            <a:off x="2209800" y="26670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Н</a:t>
            </a:r>
            <a:r>
              <a:rPr lang="bg-BG" altLang="bg-BG" sz="1200">
                <a:latin typeface="Arial" charset="0"/>
              </a:rPr>
              <a:t>ап.полета</a:t>
            </a:r>
            <a:endParaRPr lang="en-US" altLang="bg-BG"/>
          </a:p>
        </p:txBody>
      </p:sp>
      <p:sp>
        <p:nvSpPr>
          <p:cNvPr id="10345" name="Rectangle 105"/>
          <p:cNvSpPr>
            <a:spLocks noChangeArrowheads="1"/>
          </p:cNvSpPr>
          <p:nvPr/>
        </p:nvSpPr>
        <p:spPr bwMode="auto">
          <a:xfrm>
            <a:off x="2438400" y="28956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46" name="Text Box 106"/>
          <p:cNvSpPr txBox="1">
            <a:spLocks noChangeArrowheads="1"/>
          </p:cNvSpPr>
          <p:nvPr/>
        </p:nvSpPr>
        <p:spPr bwMode="auto">
          <a:xfrm>
            <a:off x="2362200" y="28194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ВЕЦ</a:t>
            </a:r>
            <a:endParaRPr lang="en-US" altLang="bg-BG"/>
          </a:p>
        </p:txBody>
      </p:sp>
      <p:sp>
        <p:nvSpPr>
          <p:cNvPr id="10347" name="Rectangle 107"/>
          <p:cNvSpPr>
            <a:spLocks noChangeArrowheads="1"/>
          </p:cNvSpPr>
          <p:nvPr/>
        </p:nvSpPr>
        <p:spPr bwMode="auto">
          <a:xfrm>
            <a:off x="2590800" y="30480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514600" y="29718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П</a:t>
            </a:r>
            <a:r>
              <a:rPr lang="bg-BG" altLang="bg-BG" sz="1200">
                <a:latin typeface="Arial" charset="0"/>
              </a:rPr>
              <a:t>омпени станции</a:t>
            </a:r>
            <a:endParaRPr lang="en-US" altLang="bg-BG"/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2743200" y="32004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50" name="Text Box 110"/>
          <p:cNvSpPr txBox="1">
            <a:spLocks noChangeArrowheads="1"/>
          </p:cNvSpPr>
          <p:nvPr/>
        </p:nvSpPr>
        <p:spPr bwMode="auto">
          <a:xfrm>
            <a:off x="2667000" y="3124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Р</a:t>
            </a:r>
            <a:r>
              <a:rPr lang="bg-BG" altLang="bg-BG" sz="1200">
                <a:latin typeface="Arial" charset="0"/>
              </a:rPr>
              <a:t>езервоари</a:t>
            </a:r>
            <a:endParaRPr lang="en-US" altLang="bg-BG"/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2895600" y="33528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2819400" y="32766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ПСПВ</a:t>
            </a:r>
            <a:endParaRPr lang="en-US" altLang="bg-BG"/>
          </a:p>
        </p:txBody>
      </p:sp>
      <p:sp>
        <p:nvSpPr>
          <p:cNvPr id="10353" name="Rectangle 113"/>
          <p:cNvSpPr>
            <a:spLocks noChangeArrowheads="1"/>
          </p:cNvSpPr>
          <p:nvPr/>
        </p:nvSpPr>
        <p:spPr bwMode="auto">
          <a:xfrm>
            <a:off x="3048000" y="35052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54" name="Text Box 114"/>
          <p:cNvSpPr txBox="1">
            <a:spLocks noChangeArrowheads="1"/>
          </p:cNvSpPr>
          <p:nvPr/>
        </p:nvSpPr>
        <p:spPr bwMode="auto">
          <a:xfrm>
            <a:off x="2971800" y="34290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ПСОВ</a:t>
            </a:r>
            <a:endParaRPr lang="en-US" altLang="bg-BG"/>
          </a:p>
        </p:txBody>
      </p: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3200400" y="36576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56" name="Text Box 116"/>
          <p:cNvSpPr txBox="1">
            <a:spLocks noChangeArrowheads="1"/>
          </p:cNvSpPr>
          <p:nvPr/>
        </p:nvSpPr>
        <p:spPr bwMode="auto">
          <a:xfrm>
            <a:off x="3124200" y="35814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К</a:t>
            </a:r>
            <a:r>
              <a:rPr lang="bg-BG" altLang="bg-BG" sz="1200">
                <a:latin typeface="Arial" charset="0"/>
              </a:rPr>
              <a:t>олектори</a:t>
            </a:r>
            <a:endParaRPr lang="en-US" altLang="bg-BG"/>
          </a:p>
        </p:txBody>
      </p:sp>
      <p:sp>
        <p:nvSpPr>
          <p:cNvPr id="10357" name="Rectangle 117"/>
          <p:cNvSpPr>
            <a:spLocks noChangeArrowheads="1"/>
          </p:cNvSpPr>
          <p:nvPr/>
        </p:nvSpPr>
        <p:spPr bwMode="auto">
          <a:xfrm>
            <a:off x="3352800" y="38100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58" name="Text Box 118"/>
          <p:cNvSpPr txBox="1">
            <a:spLocks noChangeArrowheads="1"/>
          </p:cNvSpPr>
          <p:nvPr/>
        </p:nvSpPr>
        <p:spPr bwMode="auto">
          <a:xfrm>
            <a:off x="3276600" y="37338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В</a:t>
            </a:r>
            <a:r>
              <a:rPr lang="bg-BG" altLang="bg-BG" sz="1200">
                <a:latin typeface="Arial" charset="0"/>
              </a:rPr>
              <a:t>одовземания</a:t>
            </a:r>
            <a:endParaRPr lang="en-US" altLang="bg-BG"/>
          </a:p>
        </p:txBody>
      </p:sp>
      <p:sp>
        <p:nvSpPr>
          <p:cNvPr id="10359" name="Rectangle 119"/>
          <p:cNvSpPr>
            <a:spLocks noChangeArrowheads="1"/>
          </p:cNvSpPr>
          <p:nvPr/>
        </p:nvSpPr>
        <p:spPr bwMode="auto">
          <a:xfrm>
            <a:off x="3505200" y="39624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3429000" y="38862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З</a:t>
            </a:r>
            <a:r>
              <a:rPr lang="bg-BG" altLang="bg-BG" sz="1200">
                <a:latin typeface="Arial" charset="0"/>
              </a:rPr>
              <a:t>ауств.отпад.води</a:t>
            </a:r>
            <a:endParaRPr lang="en-US" altLang="bg-BG"/>
          </a:p>
        </p:txBody>
      </p:sp>
      <p:sp>
        <p:nvSpPr>
          <p:cNvPr id="10361" name="Rectangle 121"/>
          <p:cNvSpPr>
            <a:spLocks noChangeArrowheads="1"/>
          </p:cNvSpPr>
          <p:nvPr/>
        </p:nvSpPr>
        <p:spPr bwMode="auto">
          <a:xfrm>
            <a:off x="3657600" y="41148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62" name="Text Box 122"/>
          <p:cNvSpPr txBox="1">
            <a:spLocks noChangeArrowheads="1"/>
          </p:cNvSpPr>
          <p:nvPr/>
        </p:nvSpPr>
        <p:spPr bwMode="auto">
          <a:xfrm>
            <a:off x="3581400" y="40386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Я</a:t>
            </a:r>
            <a:r>
              <a:rPr lang="bg-BG" altLang="bg-BG" sz="1200">
                <a:latin typeface="Arial" charset="0"/>
              </a:rPr>
              <a:t>зовирни стени</a:t>
            </a:r>
            <a:endParaRPr lang="en-US" altLang="bg-BG"/>
          </a:p>
        </p:txBody>
      </p:sp>
      <p:sp>
        <p:nvSpPr>
          <p:cNvPr id="10363" name="Rectangle 123"/>
          <p:cNvSpPr>
            <a:spLocks noChangeArrowheads="1"/>
          </p:cNvSpPr>
          <p:nvPr/>
        </p:nvSpPr>
        <p:spPr bwMode="auto">
          <a:xfrm>
            <a:off x="3810000" y="42672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64" name="Text Box 124"/>
          <p:cNvSpPr txBox="1">
            <a:spLocks noChangeArrowheads="1"/>
          </p:cNvSpPr>
          <p:nvPr/>
        </p:nvSpPr>
        <p:spPr bwMode="auto">
          <a:xfrm>
            <a:off x="3733800" y="41910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З</a:t>
            </a:r>
            <a:r>
              <a:rPr lang="bg-BG" altLang="bg-BG" sz="1200">
                <a:latin typeface="Arial" charset="0"/>
              </a:rPr>
              <a:t>ащитени зони</a:t>
            </a:r>
            <a:endParaRPr lang="en-US" altLang="bg-BG"/>
          </a:p>
        </p:txBody>
      </p:sp>
      <p:sp>
        <p:nvSpPr>
          <p:cNvPr id="10365" name="Rectangle 125"/>
          <p:cNvSpPr>
            <a:spLocks noChangeArrowheads="1"/>
          </p:cNvSpPr>
          <p:nvPr/>
        </p:nvSpPr>
        <p:spPr bwMode="auto">
          <a:xfrm>
            <a:off x="3962400" y="4419600"/>
            <a:ext cx="2286000" cy="1600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sp>
        <p:nvSpPr>
          <p:cNvPr id="10366" name="Text Box 126"/>
          <p:cNvSpPr txBox="1">
            <a:spLocks noChangeArrowheads="1"/>
          </p:cNvSpPr>
          <p:nvPr/>
        </p:nvSpPr>
        <p:spPr bwMode="auto">
          <a:xfrm>
            <a:off x="3886200" y="43434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200">
                <a:latin typeface="Arial" charset="0"/>
              </a:rPr>
              <a:t>Пясъчни кариери</a:t>
            </a:r>
            <a:endParaRPr lang="en-US" altLang="bg-BG"/>
          </a:p>
        </p:txBody>
      </p:sp>
      <p:sp>
        <p:nvSpPr>
          <p:cNvPr id="10367" name="Rectangle 127"/>
          <p:cNvSpPr>
            <a:spLocks noChangeArrowheads="1"/>
          </p:cNvSpPr>
          <p:nvPr/>
        </p:nvSpPr>
        <p:spPr bwMode="auto">
          <a:xfrm>
            <a:off x="4114800" y="4572000"/>
            <a:ext cx="2286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bg-BG"/>
          </a:p>
        </p:txBody>
      </p:sp>
      <p:pic>
        <p:nvPicPr>
          <p:cNvPr id="10275" name="Picture 35" descr="riv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714875"/>
            <a:ext cx="1790700" cy="13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8" name="Text Box 128"/>
          <p:cNvSpPr txBox="1">
            <a:spLocks noChangeArrowheads="1"/>
          </p:cNvSpPr>
          <p:nvPr/>
        </p:nvSpPr>
        <p:spPr bwMode="auto">
          <a:xfrm>
            <a:off x="4038600" y="449580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g-BG" sz="1200">
                <a:latin typeface="Arial" charset="0"/>
              </a:rPr>
              <a:t>Р</a:t>
            </a:r>
            <a:r>
              <a:rPr lang="bg-BG" altLang="bg-BG" sz="1200">
                <a:latin typeface="Arial" charset="0"/>
              </a:rPr>
              <a:t>еки</a:t>
            </a:r>
            <a:endParaRPr lang="en-US" altLang="bg-BG"/>
          </a:p>
        </p:txBody>
      </p:sp>
      <p:sp>
        <p:nvSpPr>
          <p:cNvPr id="2" name="TextBox 1"/>
          <p:cNvSpPr txBox="1"/>
          <p:nvPr/>
        </p:nvSpPr>
        <p:spPr>
          <a:xfrm>
            <a:off x="3657600" y="1126093"/>
            <a:ext cx="552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На всеки пласт съответства атрибут-  </a:t>
            </a:r>
            <a:r>
              <a:rPr lang="bg-BG" sz="2400" dirty="0" smtClean="0">
                <a:solidFill>
                  <a:schemeClr val="bg2"/>
                </a:solidFill>
              </a:rPr>
              <a:t>. </a:t>
            </a:r>
            <a:r>
              <a:rPr lang="bg-BG" sz="2400" dirty="0" smtClean="0"/>
              <a:t>   таблица, съдържаща данни за          </a:t>
            </a:r>
            <a:r>
              <a:rPr lang="bg-BG" sz="2400" dirty="0" smtClean="0">
                <a:solidFill>
                  <a:srgbClr val="C00000"/>
                </a:solidFill>
              </a:rPr>
              <a:t>.</a:t>
            </a:r>
            <a:r>
              <a:rPr lang="bg-BG" sz="2400" dirty="0" smtClean="0">
                <a:solidFill>
                  <a:schemeClr val="bg2"/>
                </a:solidFill>
              </a:rPr>
              <a:t> </a:t>
            </a:r>
            <a:r>
              <a:rPr lang="bg-BG" sz="2400" dirty="0" smtClean="0"/>
              <a:t>      въведените обекти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10633816"/>
      </p:ext>
    </p:extLst>
  </p:cSld>
  <p:clrMapOvr>
    <a:masterClrMapping/>
  </p:clrMapOvr>
  <p:transition advTm="27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321" grpId="0" autoUpdateAnimBg="0"/>
      <p:bldP spid="10322" grpId="0" animBg="1"/>
      <p:bldP spid="10323" grpId="0" autoUpdateAnimBg="0"/>
      <p:bldP spid="10324" grpId="0" animBg="1"/>
      <p:bldP spid="10325" grpId="0" autoUpdateAnimBg="0"/>
      <p:bldP spid="10326" grpId="0" animBg="1"/>
      <p:bldP spid="10327" grpId="0" autoUpdateAnimBg="0"/>
      <p:bldP spid="10328" grpId="0" animBg="1"/>
      <p:bldP spid="10329" grpId="0" autoUpdateAnimBg="0"/>
      <p:bldP spid="10330" grpId="0" animBg="1"/>
      <p:bldP spid="10331" grpId="0" autoUpdateAnimBg="0"/>
      <p:bldP spid="10333" grpId="0" animBg="1"/>
      <p:bldP spid="10334" grpId="0" autoUpdateAnimBg="0"/>
      <p:bldP spid="10335" grpId="0" animBg="1"/>
      <p:bldP spid="10336" grpId="0" autoUpdateAnimBg="0"/>
      <p:bldP spid="10337" grpId="0" animBg="1"/>
      <p:bldP spid="10338" grpId="0" autoUpdateAnimBg="0"/>
      <p:bldP spid="10339" grpId="0" animBg="1"/>
      <p:bldP spid="10340" grpId="0" autoUpdateAnimBg="0"/>
      <p:bldP spid="10341" grpId="0" animBg="1"/>
      <p:bldP spid="10342" grpId="0" autoUpdateAnimBg="0"/>
      <p:bldP spid="10343" grpId="0" animBg="1"/>
      <p:bldP spid="10344" grpId="0" autoUpdateAnimBg="0"/>
      <p:bldP spid="10345" grpId="0" animBg="1"/>
      <p:bldP spid="10346" grpId="0" autoUpdateAnimBg="0"/>
      <p:bldP spid="10347" grpId="0" animBg="1"/>
      <p:bldP spid="10348" grpId="0" autoUpdateAnimBg="0"/>
      <p:bldP spid="10349" grpId="0" animBg="1"/>
      <p:bldP spid="10350" grpId="0" autoUpdateAnimBg="0"/>
      <p:bldP spid="10351" grpId="0" animBg="1"/>
      <p:bldP spid="10352" grpId="0" autoUpdateAnimBg="0"/>
      <p:bldP spid="10353" grpId="0" animBg="1"/>
      <p:bldP spid="10354" grpId="0" autoUpdateAnimBg="0"/>
      <p:bldP spid="10355" grpId="0" animBg="1"/>
      <p:bldP spid="10356" grpId="0" autoUpdateAnimBg="0"/>
      <p:bldP spid="10357" grpId="0" animBg="1"/>
      <p:bldP spid="10358" grpId="0" autoUpdateAnimBg="0"/>
      <p:bldP spid="10359" grpId="0" animBg="1"/>
      <p:bldP spid="10360" grpId="0" autoUpdateAnimBg="0"/>
      <p:bldP spid="10361" grpId="0" animBg="1"/>
      <p:bldP spid="10362" grpId="0" autoUpdateAnimBg="0"/>
      <p:bldP spid="10363" grpId="0" animBg="1"/>
      <p:bldP spid="10364" grpId="0" autoUpdateAnimBg="0"/>
      <p:bldP spid="10365" grpId="0" animBg="1"/>
      <p:bldP spid="10366" grpId="0" autoUpdateAnimBg="0"/>
      <p:bldP spid="10367" grpId="0" animBg="1"/>
      <p:bldP spid="10368" grpId="0" autoUpdateAnimBg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2985</TotalTime>
  <Words>1957</Words>
  <Application>Microsoft Office PowerPoint</Application>
  <PresentationFormat>Презентация на цял екран (4:3)</PresentationFormat>
  <Paragraphs>396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5" baseType="lpstr">
      <vt:lpstr>Office Theme</vt:lpstr>
      <vt:lpstr>Clip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Todor Hristov</dc:creator>
  <cp:lastModifiedBy>galia</cp:lastModifiedBy>
  <cp:revision>193</cp:revision>
  <dcterms:created xsi:type="dcterms:W3CDTF">2014-03-09T10:47:48Z</dcterms:created>
  <dcterms:modified xsi:type="dcterms:W3CDTF">2018-03-15T09:17:36Z</dcterms:modified>
</cp:coreProperties>
</file>