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2"/>
  </p:notesMasterIdLst>
  <p:handoutMasterIdLst>
    <p:handoutMasterId r:id="rId13"/>
  </p:handoutMasterIdLst>
  <p:sldIdLst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797675" cy="987425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218C"/>
    <a:srgbClr val="4D4D4D"/>
    <a:srgbClr val="003A78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50" autoAdjust="0"/>
    <p:restoredTop sz="94660"/>
  </p:normalViewPr>
  <p:slideViewPr>
    <p:cSldViewPr snapToGrid="0" snapToObjects="1">
      <p:cViewPr>
        <p:scale>
          <a:sx n="80" d="100"/>
          <a:sy n="80" d="100"/>
        </p:scale>
        <p:origin x="-1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F9CAA4-D264-4AD3-B51E-D47AE9F08268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6093A3F-884E-4302-BBA2-242AABBE159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295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1E3A332-C4DD-40A5-9E5C-3BB6C2AFD4CC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BCEB2A-038C-4EFF-BE92-5E0974619DD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8091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BCEB2A-038C-4EFF-BE92-5E0974619DDE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7212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BCEB2A-038C-4EFF-BE92-5E0974619DDE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6594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BCEB2A-038C-4EFF-BE92-5E0974619DDE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161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AB3B8-DB1D-437B-A210-53DF52522E7E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EDA7E-FCF9-4860-9AB1-11444C9AFB8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AC043-99BE-4CF8-A454-7ACC29ED6391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18740-7C55-4C74-8D56-842AA793009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C891E97-7267-4B90-AC70-B3D6C4A349B7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1A5490F-43D6-4496-A131-E4F9AEA79BA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EFDF162-C735-4FCB-9BD7-E8237A5626E0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6F34A0-4F7F-4848-9DF2-228E3BB6041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6E52F10-139D-4952-A377-B7FF08224CB1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629D57-AEB7-4296-ABD0-C5CB0189DB2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6B3C866-2730-4B54-9B91-ED466502DB0E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4356867-066C-4E78-8A82-CC2B71AF4BD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7EB609A-F07F-4465-BFB4-78287CAC0606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699A08-7CC5-4E87-AE99-530AD361FF4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CEEA83-6938-47E7-B37D-E31CCB4E4613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7C8B6ED-A412-491B-AC03-CB8A5FAF05B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162D234-23A2-43C6-AEA3-FF9C32F4C0A6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7220256-E0BE-4748-B626-158B7B20323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BA78708-BFAA-4DE0-AD29-9D0D54E73097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6F5BBBA-CF90-4DAD-B69F-82EE7893F2E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8DF6B-D000-4424-AB64-D710AAE5C964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C45C2-5B32-4DCF-A758-BB53B393D4E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D53F33A-E5A5-44EC-BEFD-4BB6A8139C91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A6309B4-057B-471A-8EB1-ECB4F05BDBA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C80451E-C596-4285-96E2-74CDC7B485EC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5FD757-E6BF-41BD-8268-E025CBE93A1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66972C-2AA9-44DC-91D8-797F6F249D21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37C014-D915-4BDC-AA74-46F1B65BFE5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17D23-EFA2-4C47-8DAC-47F813F27D7F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436C4-D2CA-41D4-A95D-1A0F0B6E6BD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667CD-015A-49AC-A2E3-46D340CDABDA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A5D22-5403-4A7D-A841-63E5B4F896F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78A15-7D7F-465F-B553-602C648860B5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660DF-35E6-4ED7-9BF3-3716B686735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F2733-6639-4BA3-BBB0-2507898E9CB3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DEBE8-4FF5-4E4D-BA6C-EB84B1D13E1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3C842-1407-4DED-808F-97C0810DD7FF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14EAC-DCC8-484F-9416-4FED94BC74A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23B2E-6C81-4783-BF0B-84C36A624DDC}" type="datetimeFigureOut">
              <a:rPr lang="fr-FR"/>
              <a:pPr>
                <a:defRPr/>
              </a:pPr>
              <a:t>25/06/2014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9BC6E-46C4-46DF-8DA0-681C2894E9B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92100" y="139700"/>
            <a:ext cx="8547100" cy="6578600"/>
          </a:xfrm>
          <a:prstGeom prst="rect">
            <a:avLst/>
          </a:prstGeom>
        </p:spPr>
      </p:pic>
      <p:pic>
        <p:nvPicPr>
          <p:cNvPr id="1032" name="Image 11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-404813" y="-1000125"/>
            <a:ext cx="9956801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Image 1" descr="LogosEEAgrantsNORWAYgrants_CMJN.em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88640"/>
            <a:ext cx="1690603" cy="4874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4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79400" y="0"/>
            <a:ext cx="8572500" cy="6845300"/>
          </a:xfrm>
          <a:prstGeom prst="rect">
            <a:avLst/>
          </a:prstGeom>
        </p:spPr>
      </p:pic>
      <p:pic>
        <p:nvPicPr>
          <p:cNvPr id="13315" name="Image 10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-404813" y="-427038"/>
            <a:ext cx="9956801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LogosEEAgrantsNORWAYgrants_CMJN.em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783" y="448081"/>
            <a:ext cx="2497199" cy="7200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448574" y="1883229"/>
            <a:ext cx="8177841" cy="3491029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pPr algn="ctr"/>
            <a:r>
              <a:rPr lang="bg-BG" sz="2600" dirty="0" smtClean="0">
                <a:latin typeface="+mj-lt"/>
              </a:rPr>
              <a:t>ФИНАНСОВ МЕХАНИЗЪМ НА ЕВРОПЕЙСКОТО ИКОНОМИЧЕСКО ПРОСТРАНСТВО</a:t>
            </a:r>
          </a:p>
          <a:p>
            <a:pPr algn="ctr"/>
            <a:endParaRPr lang="fr-FR" sz="2600" b="1" dirty="0" smtClean="0">
              <a:latin typeface="+mj-lt"/>
            </a:endParaRPr>
          </a:p>
          <a:p>
            <a:pPr algn="ctr"/>
            <a:r>
              <a:rPr lang="bg-BG" sz="2600" dirty="0" smtClean="0">
                <a:latin typeface="+mj-lt"/>
              </a:rPr>
              <a:t>ПРОГРАМА БГ 02: </a:t>
            </a:r>
          </a:p>
          <a:p>
            <a:pPr algn="ctr"/>
            <a:r>
              <a:rPr lang="bg-BG" sz="2600" dirty="0" smtClean="0">
                <a:latin typeface="+mj-lt"/>
              </a:rPr>
              <a:t>„ИНТЕГРИРАНО УПРАВЛЕНИЕ НА МОРСКИТЕ И ВЪТРЕШНИ ВОДИ“</a:t>
            </a:r>
          </a:p>
          <a:p>
            <a:pPr algn="ctr"/>
            <a:endParaRPr lang="bg-BG" sz="2600" dirty="0" smtClean="0">
              <a:latin typeface="+mj-lt"/>
            </a:endParaRPr>
          </a:p>
          <a:p>
            <a:pPr algn="ctr"/>
            <a:r>
              <a:rPr lang="ru-RU" sz="2600" dirty="0">
                <a:latin typeface="+mj-lt"/>
              </a:rPr>
              <a:t>ДОПУСТИМИ ЗА </a:t>
            </a:r>
            <a:r>
              <a:rPr lang="ru-RU" sz="2600" dirty="0" smtClean="0">
                <a:latin typeface="+mj-lt"/>
              </a:rPr>
              <a:t>ФИНАНСИРАНЕ ДЕЙНОСТИ </a:t>
            </a:r>
            <a:endParaRPr lang="fr-FR" sz="2600" dirty="0">
              <a:latin typeface="+mj-lt"/>
            </a:endParaRPr>
          </a:p>
        </p:txBody>
      </p:sp>
      <p:sp>
        <p:nvSpPr>
          <p:cNvPr id="2" name="Titre 1"/>
          <p:cNvSpPr txBox="1">
            <a:spLocks/>
          </p:cNvSpPr>
          <p:nvPr/>
        </p:nvSpPr>
        <p:spPr>
          <a:xfrm>
            <a:off x="3048000" y="5374258"/>
            <a:ext cx="5334001" cy="100929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anchor="ctr"/>
          <a:lstStyle/>
          <a:p>
            <a:r>
              <a:rPr lang="bg-BG" sz="2000" i="1" dirty="0" smtClean="0">
                <a:latin typeface="+mj-lt"/>
              </a:rPr>
              <a:t>Министерство на околната среда и водите</a:t>
            </a:r>
            <a:endParaRPr lang="fr-FR" sz="2000" i="1" dirty="0" smtClean="0">
              <a:latin typeface="+mj-lt"/>
            </a:endParaRPr>
          </a:p>
          <a:p>
            <a:r>
              <a:rPr lang="bg-BG" sz="2000" i="1" dirty="0" smtClean="0">
                <a:latin typeface="+mj-lt"/>
              </a:rPr>
              <a:t>София</a:t>
            </a:r>
            <a:r>
              <a:rPr lang="fr-FR" sz="2000" i="1" dirty="0" smtClean="0">
                <a:latin typeface="+mj-lt"/>
              </a:rPr>
              <a:t>, 25.06.2014</a:t>
            </a:r>
            <a:endParaRPr lang="fr-FR" sz="2000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oneTexte 8"/>
          <p:cNvSpPr txBox="1">
            <a:spLocks noChangeArrowheads="1"/>
          </p:cNvSpPr>
          <p:nvPr/>
        </p:nvSpPr>
        <p:spPr bwMode="auto">
          <a:xfrm>
            <a:off x="337457" y="1266726"/>
            <a:ext cx="8545286" cy="4975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bg-BG" sz="2000" b="1" dirty="0" smtClean="0">
                <a:latin typeface="+mn-lt"/>
              </a:rPr>
              <a:t>Дейности, свързани с </a:t>
            </a:r>
            <a:r>
              <a:rPr lang="bg-BG" sz="2000" b="1" dirty="0">
                <a:latin typeface="+mn-lt"/>
              </a:rPr>
              <a:t>прилагането на </a:t>
            </a:r>
            <a:r>
              <a:rPr lang="bg-BG" sz="2000" b="1" dirty="0" smtClean="0">
                <a:latin typeface="+mn-lt"/>
              </a:rPr>
              <a:t>РДМС</a:t>
            </a:r>
          </a:p>
          <a:p>
            <a:pPr marL="342900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en-US" sz="2000" dirty="0" err="1" smtClean="0">
                <a:latin typeface="+mn-lt"/>
              </a:rPr>
              <a:t>Проучвания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/ </a:t>
            </a:r>
            <a:r>
              <a:rPr lang="en-US" sz="2000" dirty="0" err="1">
                <a:latin typeface="+mn-lt"/>
              </a:rPr>
              <a:t>инструменти</a:t>
            </a:r>
            <a:r>
              <a:rPr lang="en-US" sz="2000" dirty="0">
                <a:latin typeface="+mn-lt"/>
              </a:rPr>
              <a:t> / </a:t>
            </a:r>
            <a:r>
              <a:rPr lang="en-US" sz="2000" dirty="0" err="1">
                <a:latin typeface="+mn-lt"/>
              </a:rPr>
              <a:t>методологии</a:t>
            </a:r>
            <a:r>
              <a:rPr lang="en-US" sz="2000" dirty="0">
                <a:latin typeface="+mn-lt"/>
              </a:rPr>
              <a:t>, </a:t>
            </a:r>
            <a:r>
              <a:rPr lang="en-US" sz="2000" dirty="0" err="1">
                <a:latin typeface="+mn-lt"/>
              </a:rPr>
              <a:t>които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могат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да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бъдат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включени</a:t>
            </a:r>
            <a:r>
              <a:rPr lang="en-US" sz="2000" dirty="0">
                <a:latin typeface="+mn-lt"/>
              </a:rPr>
              <a:t> в </a:t>
            </a:r>
            <a:r>
              <a:rPr lang="en-US" sz="2000" dirty="0" err="1">
                <a:latin typeface="+mn-lt"/>
              </a:rPr>
              <a:t>програмата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от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 smtClean="0">
                <a:latin typeface="+mn-lt"/>
              </a:rPr>
              <a:t>мерки</a:t>
            </a:r>
            <a:r>
              <a:rPr lang="en-US" sz="2000" dirty="0" smtClean="0">
                <a:latin typeface="+mn-lt"/>
              </a:rPr>
              <a:t> </a:t>
            </a:r>
            <a:r>
              <a:rPr lang="bg-BG" sz="2000" dirty="0" smtClean="0">
                <a:latin typeface="+mn-lt"/>
              </a:rPr>
              <a:t>по чл</a:t>
            </a:r>
            <a:r>
              <a:rPr lang="bg-BG" sz="2000" dirty="0">
                <a:latin typeface="+mn-lt"/>
              </a:rPr>
              <a:t>. 13 от РДМС </a:t>
            </a:r>
            <a:endParaRPr lang="bg-BG" sz="2000" dirty="0" smtClean="0">
              <a:latin typeface="+mn-lt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 smtClean="0">
                <a:latin typeface="+mn-lt"/>
              </a:rPr>
              <a:t>Разработване на програма </a:t>
            </a:r>
            <a:r>
              <a:rPr lang="ru-RU" sz="2000" dirty="0">
                <a:latin typeface="+mn-lt"/>
              </a:rPr>
              <a:t>от мерки по чл. 13 от РДМС на местно и регионално ниво </a:t>
            </a:r>
            <a:endParaRPr lang="ru-RU" sz="2000" dirty="0" smtClean="0">
              <a:latin typeface="+mn-lt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 smtClean="0">
                <a:latin typeface="+mn-lt"/>
              </a:rPr>
              <a:t>Механизъм за координация при осъществяване на интегрираната </a:t>
            </a:r>
            <a:r>
              <a:rPr lang="ru-RU" sz="2000" dirty="0">
                <a:latin typeface="+mn-lt"/>
              </a:rPr>
              <a:t>морска политика в българската част на Черно </a:t>
            </a:r>
            <a:r>
              <a:rPr lang="ru-RU" sz="2000" dirty="0" smtClean="0">
                <a:latin typeface="+mn-lt"/>
              </a:rPr>
              <a:t>море</a:t>
            </a:r>
            <a:endParaRPr lang="en-US" sz="2000" dirty="0" smtClean="0">
              <a:latin typeface="+mn-lt"/>
            </a:endParaRPr>
          </a:p>
          <a:p>
            <a:pPr marL="342900" indent="-342900" algn="just">
              <a:buFont typeface="Arial" pitchFamily="34" charset="0"/>
              <a:buChar char="•"/>
            </a:pPr>
            <a:endParaRPr lang="en-US" sz="2000" dirty="0" smtClean="0">
              <a:latin typeface="+mn-lt"/>
            </a:endParaRPr>
          </a:p>
          <a:p>
            <a:pPr lvl="0" algn="just"/>
            <a:r>
              <a:rPr lang="ru-RU" sz="2000" b="1" dirty="0" smtClean="0">
                <a:latin typeface="+mn-lt"/>
              </a:rPr>
              <a:t>Дейности</a:t>
            </a:r>
            <a:r>
              <a:rPr lang="ru-RU" sz="2000" b="1" dirty="0">
                <a:latin typeface="+mn-lt"/>
              </a:rPr>
              <a:t>, свързани </a:t>
            </a:r>
            <a:r>
              <a:rPr lang="ru-RU" sz="2000" b="1" dirty="0" smtClean="0">
                <a:latin typeface="+mn-lt"/>
              </a:rPr>
              <a:t>с Интегриран</a:t>
            </a:r>
            <a:r>
              <a:rPr lang="en-US" sz="2000" b="1" dirty="0" smtClean="0">
                <a:latin typeface="+mn-lt"/>
              </a:rPr>
              <a:t>o</a:t>
            </a:r>
            <a:r>
              <a:rPr lang="bg-BG" sz="2000" b="1" dirty="0" smtClean="0">
                <a:latin typeface="+mn-lt"/>
              </a:rPr>
              <a:t>то</a:t>
            </a:r>
            <a:r>
              <a:rPr lang="en-US" sz="2000" b="1" dirty="0" smtClean="0">
                <a:latin typeface="+mn-lt"/>
              </a:rPr>
              <a:t> </a:t>
            </a:r>
            <a:r>
              <a:rPr lang="bg-BG" sz="2000" b="1" dirty="0">
                <a:latin typeface="+mn-lt"/>
              </a:rPr>
              <a:t>управление на </a:t>
            </a:r>
            <a:r>
              <a:rPr lang="ru-RU" sz="2000" b="1" dirty="0">
                <a:latin typeface="+mn-lt"/>
              </a:rPr>
              <a:t>крайбрежните </a:t>
            </a:r>
            <a:r>
              <a:rPr lang="ru-RU" sz="2000" b="1" dirty="0" smtClean="0">
                <a:latin typeface="+mn-lt"/>
              </a:rPr>
              <a:t>зони:</a:t>
            </a:r>
            <a:endParaRPr lang="en-US" sz="2000" b="1" dirty="0">
              <a:latin typeface="+mn-lt"/>
            </a:endParaRP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000" dirty="0">
                <a:latin typeface="+mn-lt"/>
              </a:rPr>
              <a:t>Разработване на национална система индикатори за </a:t>
            </a:r>
            <a:r>
              <a:rPr lang="ru-RU" sz="2000" dirty="0" smtClean="0">
                <a:latin typeface="+mn-lt"/>
              </a:rPr>
              <a:t>интегрирано </a:t>
            </a:r>
            <a:r>
              <a:rPr lang="ru-RU" sz="2000" dirty="0">
                <a:latin typeface="+mn-lt"/>
              </a:rPr>
              <a:t>управление на крайбрежните </a:t>
            </a:r>
            <a:r>
              <a:rPr lang="ru-RU" sz="2000" dirty="0" smtClean="0">
                <a:latin typeface="+mn-lt"/>
              </a:rPr>
              <a:t>зони (</a:t>
            </a:r>
            <a:r>
              <a:rPr lang="en-GB" sz="2000" dirty="0" smtClean="0">
                <a:latin typeface="+mn-lt"/>
              </a:rPr>
              <a:t>ICM</a:t>
            </a:r>
            <a:r>
              <a:rPr lang="ru-RU" sz="2000" dirty="0" smtClean="0">
                <a:latin typeface="+mn-lt"/>
              </a:rPr>
              <a:t>) и </a:t>
            </a:r>
            <a:r>
              <a:rPr lang="ru-RU" sz="2000" dirty="0">
                <a:latin typeface="+mn-lt"/>
              </a:rPr>
              <a:t>морското пространствено планиране (MSP)</a:t>
            </a:r>
          </a:p>
          <a:p>
            <a:pPr marL="342900" lvl="0" indent="-342900" algn="just">
              <a:buFont typeface="Arial" pitchFamily="34" charset="0"/>
              <a:buChar char="•"/>
            </a:pPr>
            <a:endParaRPr lang="ru-RU" sz="2000" dirty="0" smtClean="0">
              <a:latin typeface="+mn-lt"/>
            </a:endParaRP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000" dirty="0" smtClean="0">
                <a:latin typeface="+mn-lt"/>
              </a:rPr>
              <a:t>Разработване </a:t>
            </a:r>
            <a:r>
              <a:rPr lang="ru-RU" sz="2000" dirty="0">
                <a:latin typeface="+mn-lt"/>
              </a:rPr>
              <a:t>на стратегически и планови </a:t>
            </a:r>
            <a:r>
              <a:rPr lang="ru-RU" sz="2000" dirty="0" smtClean="0">
                <a:latin typeface="+mn-lt"/>
              </a:rPr>
              <a:t>документи във връзка с </a:t>
            </a:r>
            <a:r>
              <a:rPr lang="en-GB" sz="2000" dirty="0" smtClean="0">
                <a:latin typeface="+mn-lt"/>
              </a:rPr>
              <a:t>ICM MSP</a:t>
            </a:r>
            <a:endParaRPr lang="en-US" sz="2000" dirty="0" smtClean="0">
              <a:latin typeface="+mn-lt"/>
            </a:endParaRPr>
          </a:p>
        </p:txBody>
      </p:sp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337457" y="-91649"/>
            <a:ext cx="603520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None/>
            </a:pPr>
            <a:r>
              <a:rPr lang="bg-BG" sz="2200" b="1" dirty="0" smtClean="0">
                <a:latin typeface="+mj-lt"/>
              </a:rPr>
              <a:t>Приоритет 1:</a:t>
            </a:r>
            <a:r>
              <a:rPr lang="fr-FR" sz="2200" dirty="0" smtClean="0">
                <a:latin typeface="+mj-lt"/>
              </a:rPr>
              <a:t> </a:t>
            </a:r>
            <a:r>
              <a:rPr lang="bg-BG" sz="2200" dirty="0" smtClean="0">
                <a:latin typeface="+mj-lt"/>
              </a:rPr>
              <a:t>И</a:t>
            </a:r>
            <a:r>
              <a:rPr lang="ru-RU" sz="2200" i="1" dirty="0" smtClean="0">
                <a:latin typeface="+mj-lt"/>
              </a:rPr>
              <a:t>нтегрирано управление </a:t>
            </a:r>
          </a:p>
          <a:p>
            <a:pPr marL="342900" indent="-342900">
              <a:buFont typeface="Arial" charset="0"/>
              <a:buNone/>
            </a:pPr>
            <a:r>
              <a:rPr lang="ru-RU" sz="2200" i="1" dirty="0" smtClean="0">
                <a:latin typeface="+mj-lt"/>
              </a:rPr>
              <a:t>на морските и вътрешни водни ресурси (1)</a:t>
            </a:r>
            <a:endParaRPr lang="fr-FR" sz="2200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oneTexte 8"/>
          <p:cNvSpPr txBox="1">
            <a:spLocks noChangeArrowheads="1"/>
          </p:cNvSpPr>
          <p:nvPr/>
        </p:nvSpPr>
        <p:spPr bwMode="auto">
          <a:xfrm>
            <a:off x="370115" y="1294946"/>
            <a:ext cx="841465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latin typeface="+mj-lt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bg-BG" sz="2000" dirty="0" smtClean="0">
                <a:latin typeface="+mj-lt"/>
              </a:rPr>
              <a:t>Информационна </a:t>
            </a:r>
            <a:r>
              <a:rPr lang="bg-BG" sz="2000" smtClean="0">
                <a:latin typeface="+mj-lt"/>
              </a:rPr>
              <a:t>система съдържаща ГИС </a:t>
            </a:r>
            <a:r>
              <a:rPr lang="bg-BG" sz="2000" dirty="0" smtClean="0">
                <a:latin typeface="+mj-lt"/>
              </a:rPr>
              <a:t>слоеве за природни рискови фактори, </a:t>
            </a:r>
            <a:r>
              <a:rPr lang="bg-BG" sz="2000" dirty="0" err="1" smtClean="0">
                <a:latin typeface="+mj-lt"/>
              </a:rPr>
              <a:t>земеползване</a:t>
            </a:r>
            <a:r>
              <a:rPr lang="bg-BG" sz="2000" dirty="0" smtClean="0">
                <a:latin typeface="+mj-lt"/>
              </a:rPr>
              <a:t>, устройство на територията, съгласно действащото законодателство. </a:t>
            </a:r>
            <a:endParaRPr lang="en-US" sz="2000" dirty="0" smtClean="0">
              <a:latin typeface="+mj-lt"/>
            </a:endParaRPr>
          </a:p>
          <a:p>
            <a:pPr algn="just"/>
            <a:endParaRPr lang="en-US" sz="2000" b="1" dirty="0" smtClean="0">
              <a:latin typeface="+mj-lt"/>
            </a:endParaRPr>
          </a:p>
          <a:p>
            <a:pPr algn="just"/>
            <a:r>
              <a:rPr lang="ru-RU" sz="2000" b="1" dirty="0" smtClean="0">
                <a:latin typeface="+mj-lt"/>
              </a:rPr>
              <a:t>Дейности, свързани с адаптацията към климатичните промени</a:t>
            </a:r>
          </a:p>
          <a:p>
            <a:pPr algn="just"/>
            <a:endParaRPr lang="ru-RU" sz="2000" b="1" dirty="0" smtClean="0">
              <a:latin typeface="+mj-lt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bg-BG" sz="2000" dirty="0" smtClean="0">
                <a:latin typeface="+mj-lt"/>
              </a:rPr>
              <a:t>Разработване на мерки за адаптация към климатичните промени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bg-BG" sz="2000" dirty="0" smtClean="0">
              <a:solidFill>
                <a:srgbClr val="4D4D4D"/>
              </a:solidFill>
              <a:latin typeface="+mj-lt"/>
            </a:endParaRPr>
          </a:p>
        </p:txBody>
      </p:sp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261256" y="-91649"/>
            <a:ext cx="615042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None/>
            </a:pPr>
            <a:r>
              <a:rPr lang="fr-FR" sz="2400" dirty="0" smtClean="0">
                <a:latin typeface="+mj-lt"/>
              </a:rPr>
              <a:t> </a:t>
            </a:r>
            <a:r>
              <a:rPr lang="bg-BG" sz="2200" b="1" dirty="0" smtClean="0">
                <a:latin typeface="+mj-lt"/>
              </a:rPr>
              <a:t>Приоритет 1:</a:t>
            </a:r>
            <a:r>
              <a:rPr lang="fr-FR" sz="2200" dirty="0" smtClean="0">
                <a:latin typeface="+mj-lt"/>
              </a:rPr>
              <a:t> </a:t>
            </a:r>
            <a:r>
              <a:rPr lang="bg-BG" sz="2200" dirty="0" smtClean="0">
                <a:latin typeface="+mj-lt"/>
              </a:rPr>
              <a:t>И</a:t>
            </a:r>
            <a:r>
              <a:rPr lang="ru-RU" sz="2200" i="1" dirty="0" smtClean="0">
                <a:latin typeface="+mj-lt"/>
              </a:rPr>
              <a:t>нтегрирано управление </a:t>
            </a:r>
          </a:p>
          <a:p>
            <a:pPr marL="342900" indent="-342900">
              <a:buFont typeface="Arial" charset="0"/>
              <a:buNone/>
            </a:pPr>
            <a:r>
              <a:rPr lang="ru-RU" sz="2200" i="1" dirty="0" smtClean="0">
                <a:latin typeface="+mj-lt"/>
              </a:rPr>
              <a:t>на морските и вътрешни водни ресурси (2)</a:t>
            </a:r>
            <a:endParaRPr lang="fr-FR" sz="2200" i="1" dirty="0" smtClean="0">
              <a:latin typeface="+mj-lt"/>
            </a:endParaRPr>
          </a:p>
          <a:p>
            <a:pPr marL="342900" indent="-342900">
              <a:buFont typeface="Arial" charset="0"/>
              <a:buNone/>
            </a:pPr>
            <a:endParaRPr lang="fr-FR" sz="2400" i="1" dirty="0">
              <a:solidFill>
                <a:srgbClr val="00B0F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8535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oneTexte 8"/>
          <p:cNvSpPr txBox="1">
            <a:spLocks noChangeArrowheads="1"/>
          </p:cNvSpPr>
          <p:nvPr/>
        </p:nvSpPr>
        <p:spPr bwMode="auto">
          <a:xfrm>
            <a:off x="381000" y="1262289"/>
            <a:ext cx="8338455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/>
            <a:r>
              <a:rPr lang="bg-BG" sz="2000" b="1" dirty="0" smtClean="0">
                <a:latin typeface="+mn-lt"/>
              </a:rPr>
              <a:t>Други индикативни дейности</a:t>
            </a:r>
            <a:r>
              <a:rPr lang="en-US" sz="2000" b="1" dirty="0" smtClean="0">
                <a:latin typeface="+mn-lt"/>
              </a:rPr>
              <a:t>:</a:t>
            </a:r>
            <a:endParaRPr lang="bg-BG" sz="2000" b="1" dirty="0" smtClean="0">
              <a:latin typeface="+mn-lt"/>
            </a:endParaRPr>
          </a:p>
          <a:p>
            <a:pPr lvl="0" algn="just"/>
            <a:endParaRPr lang="en-US" sz="2000" b="1" dirty="0" smtClean="0">
              <a:latin typeface="+mn-lt"/>
            </a:endParaRPr>
          </a:p>
          <a:p>
            <a:pPr marL="342900" lvl="0" indent="-342900" algn="just">
              <a:buFont typeface="Arial" pitchFamily="34" charset="0"/>
              <a:buChar char="•"/>
            </a:pPr>
            <a:r>
              <a:rPr lang="ru-RU" sz="2000" dirty="0" smtClean="0">
                <a:latin typeface="+mn-lt"/>
              </a:rPr>
              <a:t>Проучвания </a:t>
            </a:r>
            <a:r>
              <a:rPr lang="ru-RU" sz="2000" dirty="0">
                <a:latin typeface="+mn-lt"/>
              </a:rPr>
              <a:t>на връзката </a:t>
            </a:r>
            <a:r>
              <a:rPr lang="ru-RU" sz="2000" dirty="0" smtClean="0">
                <a:latin typeface="+mn-lt"/>
              </a:rPr>
              <a:t>«вода </a:t>
            </a:r>
            <a:r>
              <a:rPr lang="ru-RU" sz="2000" dirty="0">
                <a:latin typeface="+mn-lt"/>
              </a:rPr>
              <a:t>/ енергия / </a:t>
            </a:r>
            <a:r>
              <a:rPr lang="ru-RU" sz="2000" dirty="0" smtClean="0">
                <a:latin typeface="+mn-lt"/>
              </a:rPr>
              <a:t>храна» </a:t>
            </a:r>
            <a:r>
              <a:rPr lang="ru-RU" sz="2000" dirty="0">
                <a:latin typeface="+mn-lt"/>
              </a:rPr>
              <a:t>в </a:t>
            </a:r>
            <a:r>
              <a:rPr lang="ru-RU" sz="2000" dirty="0" smtClean="0">
                <a:latin typeface="+mn-lt"/>
              </a:rPr>
              <a:t>България, фокусирани </a:t>
            </a:r>
            <a:r>
              <a:rPr lang="ru-RU" sz="2000" dirty="0">
                <a:latin typeface="+mn-lt"/>
              </a:rPr>
              <a:t>върху </a:t>
            </a:r>
            <a:r>
              <a:rPr lang="ru-RU" sz="2000" dirty="0" smtClean="0">
                <a:latin typeface="+mn-lt"/>
              </a:rPr>
              <a:t>комплексното </a:t>
            </a:r>
            <a:r>
              <a:rPr lang="ru-RU" sz="2000" dirty="0">
                <a:latin typeface="+mn-lt"/>
              </a:rPr>
              <a:t>въздействие на ВЕЦ върху екосистемите и екологичното състояние на </a:t>
            </a:r>
            <a:r>
              <a:rPr lang="ru-RU" sz="2000" dirty="0" smtClean="0">
                <a:latin typeface="+mn-lt"/>
              </a:rPr>
              <a:t>реките, включително: </a:t>
            </a:r>
          </a:p>
          <a:p>
            <a:pPr marL="342900" lvl="0" indent="-342900" algn="just">
              <a:buFont typeface="Arial" pitchFamily="34" charset="0"/>
              <a:buChar char="•"/>
            </a:pPr>
            <a:endParaRPr lang="ru-RU" sz="2000" dirty="0">
              <a:latin typeface="+mn-lt"/>
            </a:endParaRP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dirty="0" smtClean="0">
                <a:latin typeface="+mn-lt"/>
              </a:rPr>
              <a:t>разработване </a:t>
            </a:r>
            <a:r>
              <a:rPr lang="ru-RU" dirty="0">
                <a:latin typeface="+mn-lt"/>
              </a:rPr>
              <a:t>на методология за класификация на речни участъци според  допустимостта за изграждане на </a:t>
            </a:r>
            <a:r>
              <a:rPr lang="ru-RU" dirty="0" smtClean="0">
                <a:latin typeface="+mn-lt"/>
              </a:rPr>
              <a:t>ВЕЦ</a:t>
            </a:r>
          </a:p>
          <a:p>
            <a:pPr marL="342900" lvl="0" indent="-342900" algn="just">
              <a:buFont typeface="Wingdings" pitchFamily="2" charset="2"/>
              <a:buChar char="Ø"/>
            </a:pPr>
            <a:r>
              <a:rPr lang="ru-RU" dirty="0" smtClean="0">
                <a:latin typeface="+mn-lt"/>
              </a:rPr>
              <a:t>тестване </a:t>
            </a:r>
            <a:r>
              <a:rPr lang="ru-RU" dirty="0">
                <a:latin typeface="+mn-lt"/>
              </a:rPr>
              <a:t>на методологията в пилотен </a:t>
            </a:r>
            <a:r>
              <a:rPr lang="ru-RU" dirty="0" smtClean="0">
                <a:latin typeface="+mn-lt"/>
              </a:rPr>
              <a:t>район</a:t>
            </a:r>
          </a:p>
          <a:p>
            <a:pPr marL="342900" lvl="0" indent="-342900" algn="just">
              <a:buFont typeface="Wingdings" pitchFamily="2" charset="2"/>
              <a:buChar char="Ø"/>
            </a:pPr>
            <a:endParaRPr lang="ru-RU" sz="2000" dirty="0" smtClean="0">
              <a:latin typeface="+mn-lt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000" dirty="0" smtClean="0">
                <a:latin typeface="+mn-lt"/>
              </a:rPr>
              <a:t>Пилотна </a:t>
            </a:r>
            <a:r>
              <a:rPr lang="ru-RU" sz="2000" dirty="0">
                <a:latin typeface="+mn-lt"/>
              </a:rPr>
              <a:t>интегрирана оценка на натиска и въздействието и планиране на мерките в избрани участъци/водни </a:t>
            </a:r>
            <a:r>
              <a:rPr lang="ru-RU" sz="2000" dirty="0" smtClean="0">
                <a:latin typeface="+mn-lt"/>
              </a:rPr>
              <a:t>тела, в които има едновременно  хидроморфологичен натиск, натиск от индустрия, заустване на битови води, дифузни източници и др. и </a:t>
            </a:r>
            <a:r>
              <a:rPr lang="ru-RU" sz="2000" dirty="0">
                <a:latin typeface="+mn-lt"/>
              </a:rPr>
              <a:t>оценка на ефекта от </a:t>
            </a:r>
            <a:r>
              <a:rPr lang="ru-RU" sz="2000" dirty="0" smtClean="0">
                <a:latin typeface="+mn-lt"/>
              </a:rPr>
              <a:t>мерките.</a:t>
            </a:r>
          </a:p>
        </p:txBody>
      </p:sp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130629" y="-91649"/>
            <a:ext cx="5987141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None/>
            </a:pPr>
            <a:r>
              <a:rPr lang="bg-BG" sz="2200" b="1" dirty="0">
                <a:latin typeface="+mj-lt"/>
              </a:rPr>
              <a:t> </a:t>
            </a:r>
            <a:r>
              <a:rPr lang="bg-BG" sz="2200" b="1" dirty="0" smtClean="0">
                <a:latin typeface="+mj-lt"/>
              </a:rPr>
              <a:t>Приоритет 1:</a:t>
            </a:r>
            <a:r>
              <a:rPr lang="fr-FR" sz="2200" dirty="0" smtClean="0">
                <a:latin typeface="+mj-lt"/>
              </a:rPr>
              <a:t> </a:t>
            </a:r>
            <a:r>
              <a:rPr lang="bg-BG" sz="2200" dirty="0" smtClean="0">
                <a:latin typeface="+mj-lt"/>
              </a:rPr>
              <a:t>И</a:t>
            </a:r>
            <a:r>
              <a:rPr lang="ru-RU" sz="2200" i="1" dirty="0" smtClean="0">
                <a:latin typeface="+mj-lt"/>
              </a:rPr>
              <a:t>нтегрирано управление </a:t>
            </a:r>
          </a:p>
          <a:p>
            <a:pPr marL="342900" indent="-342900">
              <a:buFont typeface="Arial" charset="0"/>
              <a:buNone/>
            </a:pPr>
            <a:r>
              <a:rPr lang="ru-RU" sz="2200" i="1" dirty="0" smtClean="0">
                <a:latin typeface="+mj-lt"/>
              </a:rPr>
              <a:t> на морските и вътрешни водни ресурси (3)</a:t>
            </a:r>
            <a:endParaRPr lang="fr-FR" sz="2200" i="1" dirty="0" smtClean="0">
              <a:latin typeface="+mj-lt"/>
            </a:endParaRPr>
          </a:p>
          <a:p>
            <a:pPr marL="342900" lvl="0" indent="-342900"/>
            <a:endParaRPr lang="fr-FR" sz="2400" i="1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911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oneTexte 8"/>
          <p:cNvSpPr txBox="1">
            <a:spLocks noChangeArrowheads="1"/>
          </p:cNvSpPr>
          <p:nvPr/>
        </p:nvSpPr>
        <p:spPr bwMode="auto">
          <a:xfrm>
            <a:off x="359229" y="1175203"/>
            <a:ext cx="843642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2000" dirty="0" smtClean="0">
                <a:latin typeface="Calibri"/>
              </a:rPr>
              <a:t>Проучване </a:t>
            </a:r>
            <a:r>
              <a:rPr lang="ru-RU" sz="2000" dirty="0">
                <a:latin typeface="Calibri"/>
              </a:rPr>
              <a:t>на трансгранични подземни водни тела с </a:t>
            </a:r>
            <a:r>
              <a:rPr lang="ru-RU" sz="2000" dirty="0" smtClean="0">
                <a:latin typeface="Calibri"/>
              </a:rPr>
              <a:t>Гърция, включително: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bg-BG" dirty="0" smtClean="0">
                <a:latin typeface="Calibri"/>
              </a:rPr>
              <a:t>оценка </a:t>
            </a:r>
            <a:r>
              <a:rPr lang="bg-BG" dirty="0">
                <a:latin typeface="Calibri"/>
              </a:rPr>
              <a:t>на средното многогодишно подхранване</a:t>
            </a:r>
            <a:endParaRPr lang="en-US" dirty="0">
              <a:latin typeface="Calibri"/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ru-RU" dirty="0">
                <a:latin typeface="Calibri"/>
              </a:rPr>
              <a:t>оценка на наличието и величината на </a:t>
            </a:r>
            <a:r>
              <a:rPr lang="ru-RU" dirty="0" smtClean="0">
                <a:latin typeface="Calibri"/>
              </a:rPr>
              <a:t>потока </a:t>
            </a:r>
            <a:r>
              <a:rPr lang="ru-RU" dirty="0">
                <a:latin typeface="Calibri"/>
              </a:rPr>
              <a:t>през държавната граница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bg-BG" dirty="0">
                <a:latin typeface="Calibri"/>
              </a:rPr>
              <a:t>антропогенен натиск и </a:t>
            </a:r>
            <a:r>
              <a:rPr lang="ru-RU" dirty="0" smtClean="0">
                <a:latin typeface="Calibri"/>
              </a:rPr>
              <a:t>въздействието му </a:t>
            </a:r>
            <a:r>
              <a:rPr lang="ru-RU" dirty="0">
                <a:latin typeface="Calibri"/>
              </a:rPr>
              <a:t>върху </a:t>
            </a:r>
            <a:r>
              <a:rPr lang="ru-RU" dirty="0" smtClean="0">
                <a:latin typeface="Calibri"/>
              </a:rPr>
              <a:t>количеството </a:t>
            </a:r>
            <a:r>
              <a:rPr lang="ru-RU" dirty="0">
                <a:latin typeface="Calibri"/>
              </a:rPr>
              <a:t>и химичния състав на подземните води </a:t>
            </a:r>
            <a:endParaRPr lang="ru-RU" dirty="0" smtClean="0">
              <a:latin typeface="Calibri"/>
            </a:endParaRPr>
          </a:p>
          <a:p>
            <a:pPr marL="342900" lvl="0" indent="-342900">
              <a:buFont typeface="Wingdings" pitchFamily="2" charset="2"/>
              <a:buChar char="Ø"/>
            </a:pPr>
            <a:r>
              <a:rPr lang="ru-RU" dirty="0" smtClean="0">
                <a:latin typeface="Calibri"/>
              </a:rPr>
              <a:t>обосновка </a:t>
            </a:r>
            <a:r>
              <a:rPr lang="ru-RU" dirty="0">
                <a:latin typeface="Calibri"/>
              </a:rPr>
              <a:t>на пунктове и програма за мониторинг на трансграничните подземни водни тела </a:t>
            </a:r>
            <a:endParaRPr lang="ru-RU" dirty="0" smtClean="0">
              <a:latin typeface="Calibri"/>
            </a:endParaRPr>
          </a:p>
          <a:p>
            <a:pPr marL="342900" lvl="0" indent="-342900">
              <a:buFont typeface="Wingdings" pitchFamily="2" charset="2"/>
              <a:buChar char="Ø"/>
            </a:pPr>
            <a:endParaRPr lang="ru-RU" sz="2000" dirty="0">
              <a:latin typeface="Calibri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Оценка на </a:t>
            </a:r>
            <a:r>
              <a:rPr lang="ru-RU" sz="2000" dirty="0">
                <a:latin typeface="+mj-lt"/>
              </a:rPr>
              <a:t>съществуващи съоръжения </a:t>
            </a:r>
            <a:r>
              <a:rPr lang="ru-RU" sz="2000" dirty="0" smtClean="0">
                <a:latin typeface="+mj-lt"/>
              </a:rPr>
              <a:t>по </a:t>
            </a:r>
            <a:r>
              <a:rPr lang="ru-RU" sz="2000" dirty="0">
                <a:latin typeface="+mj-lt"/>
              </a:rPr>
              <a:t>вътрешни реки, изгубили първоначалното си </a:t>
            </a:r>
            <a:r>
              <a:rPr lang="ru-RU" sz="2000" dirty="0" smtClean="0">
                <a:latin typeface="+mj-lt"/>
              </a:rPr>
              <a:t>предназначение </a:t>
            </a:r>
            <a:r>
              <a:rPr lang="ru-RU" sz="2000" dirty="0">
                <a:latin typeface="+mj-lt"/>
              </a:rPr>
              <a:t>и за които няма издадени разрешителни за ползване по реда на </a:t>
            </a:r>
            <a:r>
              <a:rPr lang="ru-RU" sz="2000" dirty="0" smtClean="0">
                <a:latin typeface="+mj-lt"/>
              </a:rPr>
              <a:t>Закона за водите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000" dirty="0" smtClean="0"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bg-BG" sz="2000" dirty="0" smtClean="0">
                <a:latin typeface="+mj-lt"/>
              </a:rPr>
              <a:t>Проучвателен мониторинг, </a:t>
            </a:r>
            <a:r>
              <a:rPr lang="ru-RU" sz="2000" dirty="0">
                <a:latin typeface="+mj-lt"/>
              </a:rPr>
              <a:t>включен в </a:t>
            </a:r>
            <a:r>
              <a:rPr lang="ru-RU" sz="2000" dirty="0" smtClean="0">
                <a:latin typeface="+mj-lt"/>
              </a:rPr>
              <a:t>програмите от мерки в ПУРБ </a:t>
            </a:r>
            <a:r>
              <a:rPr lang="bg-BG" sz="2000" dirty="0" smtClean="0">
                <a:latin typeface="+mj-lt"/>
              </a:rPr>
              <a:t>и </a:t>
            </a:r>
            <a:r>
              <a:rPr lang="bg-BG" sz="2000" dirty="0">
                <a:latin typeface="+mj-lt"/>
              </a:rPr>
              <a:t>обосноваване на мерки </a:t>
            </a:r>
            <a:r>
              <a:rPr lang="bg-BG" sz="2000" dirty="0" smtClean="0">
                <a:latin typeface="+mj-lt"/>
              </a:rPr>
              <a:t>за подобряване на състоянието</a:t>
            </a:r>
            <a:endParaRPr lang="en-US" sz="2000" dirty="0">
              <a:latin typeface="+mj-lt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2000" dirty="0">
              <a:latin typeface="+mj-lt"/>
            </a:endParaRPr>
          </a:p>
        </p:txBody>
      </p:sp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195943" y="-91649"/>
            <a:ext cx="592182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None/>
            </a:pPr>
            <a:r>
              <a:rPr lang="bg-BG" sz="2400" b="1" dirty="0" smtClean="0">
                <a:solidFill>
                  <a:srgbClr val="4D4D4D"/>
                </a:solidFill>
                <a:latin typeface="Calibri"/>
              </a:rPr>
              <a:t> </a:t>
            </a:r>
            <a:r>
              <a:rPr lang="bg-BG" sz="2200" b="1" dirty="0" smtClean="0">
                <a:latin typeface="+mn-lt"/>
              </a:rPr>
              <a:t>Приоритет 1:</a:t>
            </a:r>
            <a:r>
              <a:rPr lang="fr-FR" sz="2200" dirty="0" smtClean="0">
                <a:latin typeface="+mn-lt"/>
              </a:rPr>
              <a:t> </a:t>
            </a:r>
            <a:r>
              <a:rPr lang="bg-BG" sz="2200" dirty="0" smtClean="0">
                <a:latin typeface="+mn-lt"/>
              </a:rPr>
              <a:t>И</a:t>
            </a:r>
            <a:r>
              <a:rPr lang="ru-RU" sz="2200" i="1" dirty="0" smtClean="0">
                <a:latin typeface="+mn-lt"/>
              </a:rPr>
              <a:t>нтегрирано управление </a:t>
            </a:r>
          </a:p>
          <a:p>
            <a:pPr marL="342900" indent="-342900">
              <a:buFont typeface="Arial" charset="0"/>
              <a:buNone/>
            </a:pPr>
            <a:r>
              <a:rPr lang="ru-RU" sz="2200" i="1" dirty="0" smtClean="0">
                <a:latin typeface="+mn-lt"/>
              </a:rPr>
              <a:t>на морските и вътрешни водни ресурси (4)</a:t>
            </a:r>
            <a:endParaRPr lang="fr-FR" sz="22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700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oneTexte 8"/>
          <p:cNvSpPr txBox="1">
            <a:spLocks noChangeArrowheads="1"/>
          </p:cNvSpPr>
          <p:nvPr/>
        </p:nvSpPr>
        <p:spPr bwMode="auto">
          <a:xfrm>
            <a:off x="478972" y="1218746"/>
            <a:ext cx="8026672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buFont typeface="Arial" pitchFamily="34" charset="0"/>
              <a:buChar char="•"/>
            </a:pPr>
            <a:endParaRPr lang="ru-RU" sz="2000" dirty="0" smtClean="0">
              <a:latin typeface="+mj-lt"/>
            </a:endParaRPr>
          </a:p>
          <a:p>
            <a:pPr marL="342900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Координиране </a:t>
            </a:r>
            <a:r>
              <a:rPr lang="ru-RU" sz="2000" dirty="0">
                <a:latin typeface="+mj-lt"/>
              </a:rPr>
              <a:t>на изискванията на </a:t>
            </a:r>
            <a:r>
              <a:rPr lang="ru-RU" sz="2000" dirty="0" smtClean="0">
                <a:latin typeface="+mj-lt"/>
              </a:rPr>
              <a:t>директиви</a:t>
            </a:r>
            <a:r>
              <a:rPr lang="bg-BG" sz="2000" dirty="0" smtClean="0">
                <a:latin typeface="+mj-lt"/>
              </a:rPr>
              <a:t> и споразумения</a:t>
            </a:r>
            <a:r>
              <a:rPr lang="ru-RU" sz="2000" dirty="0" smtClean="0">
                <a:latin typeface="+mj-lt"/>
              </a:rPr>
              <a:t>, </a:t>
            </a:r>
            <a:r>
              <a:rPr lang="ru-RU" sz="2000" dirty="0">
                <a:latin typeface="+mj-lt"/>
              </a:rPr>
              <a:t>включващи наблюдение на параметри на морската околна среда (WFD, BSC, Birds&amp;Habitats Directive, MSFD, MSP) за постигане на икономическа ефективност и сравнимост на резултатите, чрез създаване на интегрирана програма за </a:t>
            </a:r>
            <a:r>
              <a:rPr lang="ru-RU" sz="2000" dirty="0" smtClean="0">
                <a:latin typeface="+mj-lt"/>
              </a:rPr>
              <a:t>мониторинг</a:t>
            </a:r>
          </a:p>
          <a:p>
            <a:pPr marL="342900" indent="-342900" algn="just">
              <a:lnSpc>
                <a:spcPct val="115000"/>
              </a:lnSpc>
              <a:buFont typeface="Arial" pitchFamily="34" charset="0"/>
              <a:buChar char="•"/>
            </a:pPr>
            <a:endParaRPr lang="ru-RU" sz="2000" dirty="0" smtClean="0">
              <a:latin typeface="+mj-lt"/>
            </a:endParaRPr>
          </a:p>
          <a:p>
            <a:pPr marL="342900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Закупуване </a:t>
            </a:r>
            <a:r>
              <a:rPr lang="ru-RU" sz="2000" dirty="0">
                <a:latin typeface="+mj-lt"/>
              </a:rPr>
              <a:t>на оборудване за полеви /експедиционен мониторинг, ново оборудване и лабораторни </a:t>
            </a:r>
            <a:r>
              <a:rPr lang="ru-RU" sz="2000" dirty="0" smtClean="0">
                <a:latin typeface="+mj-lt"/>
              </a:rPr>
              <a:t>консумативи</a:t>
            </a:r>
          </a:p>
          <a:p>
            <a:pPr marL="342900" indent="-342900" algn="just">
              <a:lnSpc>
                <a:spcPct val="115000"/>
              </a:lnSpc>
              <a:buFont typeface="Arial" pitchFamily="34" charset="0"/>
              <a:buChar char="•"/>
            </a:pPr>
            <a:endParaRPr lang="ru-RU" sz="2000" dirty="0" smtClean="0">
              <a:solidFill>
                <a:srgbClr val="4D4D4D"/>
              </a:solidFill>
              <a:latin typeface="+mj-lt"/>
            </a:endParaRPr>
          </a:p>
        </p:txBody>
      </p:sp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370937" y="-91649"/>
            <a:ext cx="536562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None/>
            </a:pPr>
            <a:r>
              <a:rPr lang="fr-FR" sz="2400" dirty="0" smtClean="0">
                <a:latin typeface="+mj-lt"/>
              </a:rPr>
              <a:t>     </a:t>
            </a:r>
            <a:r>
              <a:rPr lang="bg-BG" sz="2200" b="1" dirty="0" smtClean="0">
                <a:latin typeface="+mn-lt"/>
              </a:rPr>
              <a:t>Приоритет</a:t>
            </a:r>
            <a:r>
              <a:rPr lang="bg-BG" sz="2200" b="1" dirty="0" smtClean="0">
                <a:latin typeface="+mj-lt"/>
              </a:rPr>
              <a:t> 2</a:t>
            </a:r>
            <a:r>
              <a:rPr lang="fr-FR" sz="2200" b="1" dirty="0" smtClean="0">
                <a:latin typeface="+mj-lt"/>
              </a:rPr>
              <a:t>: </a:t>
            </a:r>
            <a:r>
              <a:rPr lang="bg-BG" sz="2200" i="1" dirty="0" smtClean="0">
                <a:latin typeface="+mj-lt"/>
              </a:rPr>
              <a:t>Подобрен мониторинг на морските води (1)</a:t>
            </a:r>
            <a:endParaRPr lang="fr-FR" sz="22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4400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oneTexte 8"/>
          <p:cNvSpPr txBox="1">
            <a:spLocks noChangeArrowheads="1"/>
          </p:cNvSpPr>
          <p:nvPr/>
        </p:nvSpPr>
        <p:spPr bwMode="auto">
          <a:xfrm>
            <a:off x="552092" y="1282535"/>
            <a:ext cx="8200022" cy="5153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lvl="0" indent="-285750">
              <a:lnSpc>
                <a:spcPct val="115000"/>
              </a:lnSpc>
              <a:buFont typeface="Arial" pitchFamily="34" charset="0"/>
              <a:buChar char="•"/>
            </a:pPr>
            <a:r>
              <a:rPr lang="ru-RU" sz="2000" dirty="0">
                <a:latin typeface="+mj-lt"/>
              </a:rPr>
              <a:t>Планиране, организиране и изпълнение на мониторингови кампании </a:t>
            </a:r>
            <a:endParaRPr lang="ru-RU" sz="2000" dirty="0" smtClean="0">
              <a:latin typeface="+mj-lt"/>
            </a:endParaRPr>
          </a:p>
          <a:p>
            <a:pPr marL="285750" lvl="0" indent="-285750">
              <a:lnSpc>
                <a:spcPct val="115000"/>
              </a:lnSpc>
            </a:pPr>
            <a:r>
              <a:rPr lang="ru-RU" sz="2000" dirty="0" smtClean="0">
                <a:latin typeface="+mj-lt"/>
              </a:rPr>
              <a:t>	( в т. ч</a:t>
            </a:r>
            <a:r>
              <a:rPr lang="ru-RU" sz="2000" dirty="0">
                <a:latin typeface="+mj-lt"/>
              </a:rPr>
              <a:t>. </a:t>
            </a:r>
            <a:r>
              <a:rPr lang="ru-RU" sz="2000" dirty="0" smtClean="0">
                <a:latin typeface="+mj-lt"/>
              </a:rPr>
              <a:t>мониторинг </a:t>
            </a:r>
            <a:r>
              <a:rPr lang="ru-RU" sz="2000" dirty="0">
                <a:latin typeface="+mj-lt"/>
              </a:rPr>
              <a:t>в реално време ), с акцент върху:</a:t>
            </a:r>
          </a:p>
          <a:p>
            <a:pPr marL="342900" lvl="0" indent="-342900">
              <a:lnSpc>
                <a:spcPct val="115000"/>
              </a:lnSpc>
              <a:buFont typeface="Wingdings" pitchFamily="2" charset="2"/>
              <a:buChar char="Ø"/>
            </a:pPr>
            <a:r>
              <a:rPr lang="ru-RU" dirty="0" smtClean="0">
                <a:latin typeface="+mj-lt"/>
              </a:rPr>
              <a:t>Попълване </a:t>
            </a:r>
            <a:r>
              <a:rPr lang="ru-RU" dirty="0">
                <a:latin typeface="+mj-lt"/>
              </a:rPr>
              <a:t>на </a:t>
            </a:r>
            <a:r>
              <a:rPr lang="ru-RU" dirty="0" smtClean="0">
                <a:latin typeface="+mj-lt"/>
              </a:rPr>
              <a:t>съществуващи </a:t>
            </a:r>
            <a:r>
              <a:rPr lang="ru-RU" dirty="0">
                <a:latin typeface="+mj-lt"/>
              </a:rPr>
              <a:t>пропуски в изискванията за мониторинг, съгласно европейското законодателство за водите</a:t>
            </a:r>
          </a:p>
          <a:p>
            <a:pPr marL="342900" lvl="0" indent="-342900">
              <a:lnSpc>
                <a:spcPct val="115000"/>
              </a:lnSpc>
              <a:buFont typeface="Wingdings" pitchFamily="2" charset="2"/>
              <a:buChar char="Ø"/>
            </a:pPr>
            <a:r>
              <a:rPr lang="ru-RU" dirty="0">
                <a:latin typeface="+mj-lt"/>
              </a:rPr>
              <a:t>Мониторинг на ефекта от мерките по РДВ и РДМС</a:t>
            </a:r>
          </a:p>
          <a:p>
            <a:pPr marL="342900" lvl="0" indent="-342900">
              <a:lnSpc>
                <a:spcPct val="115000"/>
              </a:lnSpc>
              <a:buFont typeface="Wingdings" pitchFamily="2" charset="2"/>
              <a:buChar char="Ø"/>
            </a:pPr>
            <a:r>
              <a:rPr lang="ru-RU" dirty="0" smtClean="0">
                <a:latin typeface="+mj-lt"/>
              </a:rPr>
              <a:t>Изпълнение </a:t>
            </a:r>
            <a:r>
              <a:rPr lang="ru-RU" dirty="0">
                <a:latin typeface="+mj-lt"/>
              </a:rPr>
              <a:t>на </a:t>
            </a:r>
            <a:r>
              <a:rPr lang="ru-RU" dirty="0" smtClean="0">
                <a:latin typeface="+mj-lt"/>
              </a:rPr>
              <a:t>Anti-fouling конвенцията</a:t>
            </a:r>
            <a:endParaRPr lang="ru-RU" dirty="0">
              <a:latin typeface="+mj-lt"/>
            </a:endParaRPr>
          </a:p>
          <a:p>
            <a:pPr marL="342900" lvl="0" indent="-342900">
              <a:lnSpc>
                <a:spcPct val="115000"/>
              </a:lnSpc>
              <a:buFont typeface="Wingdings" pitchFamily="2" charset="2"/>
              <a:buChar char="Ø"/>
            </a:pPr>
            <a:r>
              <a:rPr lang="ru-RU" dirty="0">
                <a:latin typeface="+mj-lt"/>
              </a:rPr>
              <a:t>Проучвателен мониторинг за анализ на въздействието, времевата поява и пространствено разпределение на инвазивни чужди видове в морските </a:t>
            </a:r>
            <a:r>
              <a:rPr lang="ru-RU" dirty="0" smtClean="0">
                <a:latin typeface="+mj-lt"/>
              </a:rPr>
              <a:t>води</a:t>
            </a:r>
          </a:p>
          <a:p>
            <a:pPr marL="342900" lvl="0" indent="-342900">
              <a:lnSpc>
                <a:spcPct val="115000"/>
              </a:lnSpc>
            </a:pPr>
            <a:r>
              <a:rPr lang="ru-RU" dirty="0" smtClean="0">
                <a:latin typeface="+mj-lt"/>
              </a:rPr>
              <a:t> </a:t>
            </a:r>
            <a:endParaRPr lang="en-US" dirty="0">
              <a:latin typeface="+mj-lt"/>
            </a:endParaRPr>
          </a:p>
          <a:p>
            <a:pPr marL="342900" lvl="0" indent="-342900">
              <a:lnSpc>
                <a:spcPct val="115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Разработване на програмите </a:t>
            </a:r>
            <a:r>
              <a:rPr lang="ru-RU" sz="2000" dirty="0">
                <a:latin typeface="+mj-lt"/>
              </a:rPr>
              <a:t>за мониторинг на морската околна среда </a:t>
            </a:r>
            <a:r>
              <a:rPr lang="ru-RU" sz="2000" dirty="0" smtClean="0">
                <a:latin typeface="+mj-lt"/>
              </a:rPr>
              <a:t>въз основа </a:t>
            </a:r>
            <a:r>
              <a:rPr lang="ru-RU" sz="2000" dirty="0">
                <a:latin typeface="+mj-lt"/>
              </a:rPr>
              <a:t>на резултатите от проекта </a:t>
            </a:r>
            <a:r>
              <a:rPr lang="ru-RU" sz="2000" dirty="0" smtClean="0">
                <a:latin typeface="+mj-lt"/>
              </a:rPr>
              <a:t>на ЕК за подпомагане на България и Румъния при прилагането на РДМС</a:t>
            </a:r>
            <a:r>
              <a:rPr lang="en-US" sz="2000" dirty="0">
                <a:latin typeface="+mj-lt"/>
              </a:rPr>
              <a:t> </a:t>
            </a:r>
            <a:endParaRPr lang="bg-BG" sz="2000" dirty="0" smtClean="0">
              <a:latin typeface="+mj-lt"/>
            </a:endParaRPr>
          </a:p>
          <a:p>
            <a:pPr marL="342900" lvl="0" indent="-342900">
              <a:lnSpc>
                <a:spcPct val="115000"/>
              </a:lnSpc>
              <a:buFont typeface="Arial" pitchFamily="34" charset="0"/>
              <a:buChar char="•"/>
            </a:pPr>
            <a:endParaRPr lang="en-US" sz="2000" dirty="0">
              <a:latin typeface="+mj-lt"/>
            </a:endParaRPr>
          </a:p>
          <a:p>
            <a:pPr marL="342900" lvl="0" indent="-342900">
              <a:lnSpc>
                <a:spcPct val="115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Подготвителни </a:t>
            </a:r>
            <a:r>
              <a:rPr lang="ru-RU" sz="2000" dirty="0">
                <a:latin typeface="+mj-lt"/>
              </a:rPr>
              <a:t>работи за получаване на лабораторна акредитация съгласно международните стандарти </a:t>
            </a:r>
            <a:r>
              <a:rPr lang="ru-RU" sz="2000" dirty="0" smtClean="0">
                <a:latin typeface="+mj-lt"/>
              </a:rPr>
              <a:t>(напр. </a:t>
            </a:r>
            <a:r>
              <a:rPr lang="en-US" sz="2000" dirty="0" smtClean="0">
                <a:latin typeface="+mj-lt"/>
              </a:rPr>
              <a:t>ISO</a:t>
            </a:r>
            <a:r>
              <a:rPr lang="bg-BG" sz="2000" dirty="0" smtClean="0">
                <a:latin typeface="+mj-lt"/>
              </a:rPr>
              <a:t>)</a:t>
            </a:r>
            <a:endParaRPr lang="en-US" sz="2000" dirty="0">
              <a:latin typeface="+mj-lt"/>
            </a:endParaRPr>
          </a:p>
        </p:txBody>
      </p:sp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370937" y="-91649"/>
            <a:ext cx="5374256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bg-BG" sz="2200" b="1" dirty="0" smtClean="0">
                <a:latin typeface="+mj-lt"/>
              </a:rPr>
              <a:t>	Приоритет 2</a:t>
            </a:r>
            <a:r>
              <a:rPr lang="fr-FR" sz="2200" b="1" dirty="0" smtClean="0">
                <a:latin typeface="+mj-lt"/>
              </a:rPr>
              <a:t>: </a:t>
            </a:r>
            <a:r>
              <a:rPr lang="bg-BG" sz="2200" i="1" dirty="0" smtClean="0">
                <a:latin typeface="+mj-lt"/>
              </a:rPr>
              <a:t>Подобрен мониторинг на</a:t>
            </a:r>
          </a:p>
          <a:p>
            <a:pPr marL="342900" indent="-342900"/>
            <a:r>
              <a:rPr lang="bg-BG" sz="2200" i="1" dirty="0" smtClean="0">
                <a:latin typeface="+mj-lt"/>
              </a:rPr>
              <a:t>	 морските води (2)</a:t>
            </a:r>
            <a:endParaRPr lang="fr-FR" sz="2200" i="1" dirty="0" smtClean="0">
              <a:solidFill>
                <a:schemeClr val="accent5"/>
              </a:solidFill>
              <a:latin typeface="+mj-lt"/>
            </a:endParaRPr>
          </a:p>
          <a:p>
            <a:pPr marL="342900" lvl="0" indent="-342900"/>
            <a:endParaRPr lang="fr-FR" sz="2200" i="1" dirty="0">
              <a:solidFill>
                <a:schemeClr val="accent5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487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ZoneTexte 8"/>
          <p:cNvSpPr txBox="1">
            <a:spLocks noChangeArrowheads="1"/>
          </p:cNvSpPr>
          <p:nvPr/>
        </p:nvSpPr>
        <p:spPr bwMode="auto">
          <a:xfrm>
            <a:off x="293299" y="1218746"/>
            <a:ext cx="8567672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2000" b="1" dirty="0" smtClean="0">
                <a:latin typeface="+mj-lt"/>
              </a:rPr>
              <a:t>Дейности, свързани с разработване на: </a:t>
            </a:r>
          </a:p>
          <a:p>
            <a:pPr marL="342900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ru-RU" sz="2000" smtClean="0">
                <a:latin typeface="+mj-lt"/>
              </a:rPr>
              <a:t>Проучвания </a:t>
            </a:r>
            <a:r>
              <a:rPr lang="ru-RU" sz="2000" dirty="0" smtClean="0">
                <a:latin typeface="+mj-lt"/>
              </a:rPr>
              <a:t>за по-добро разбиране на морската среда</a:t>
            </a:r>
          </a:p>
          <a:p>
            <a:pPr marL="342900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Методика </a:t>
            </a:r>
            <a:r>
              <a:rPr lang="ru-RU" sz="2000" dirty="0">
                <a:latin typeface="+mj-lt"/>
              </a:rPr>
              <a:t>за анализ и оценка на съдържание на приоритетни вещества в матрица “биота</a:t>
            </a:r>
            <a:r>
              <a:rPr lang="ru-RU" sz="2000" dirty="0" smtClean="0">
                <a:latin typeface="+mj-lt"/>
              </a:rPr>
              <a:t>”</a:t>
            </a:r>
            <a:endParaRPr lang="en-US" sz="2000" dirty="0" smtClean="0">
              <a:latin typeface="+mj-lt"/>
            </a:endParaRPr>
          </a:p>
          <a:p>
            <a:pPr marL="342900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Методика </a:t>
            </a:r>
            <a:r>
              <a:rPr lang="ru-RU" sz="2000" dirty="0">
                <a:latin typeface="+mj-lt"/>
              </a:rPr>
              <a:t>за анализ и оценка на </a:t>
            </a:r>
            <a:r>
              <a:rPr lang="ru-RU" sz="2000" dirty="0" smtClean="0">
                <a:latin typeface="+mj-lt"/>
              </a:rPr>
              <a:t>съдържанието </a:t>
            </a:r>
            <a:r>
              <a:rPr lang="ru-RU" sz="2000" dirty="0">
                <a:latin typeface="+mj-lt"/>
              </a:rPr>
              <a:t>на приоритетни </a:t>
            </a:r>
            <a:r>
              <a:rPr lang="ru-RU" sz="2000" dirty="0" smtClean="0">
                <a:latin typeface="+mj-lt"/>
              </a:rPr>
              <a:t>вещества</a:t>
            </a:r>
            <a:r>
              <a:rPr lang="bg-BG" sz="2000" dirty="0" smtClean="0">
                <a:latin typeface="+mj-lt"/>
              </a:rPr>
              <a:t> във води и седименти</a:t>
            </a:r>
            <a:r>
              <a:rPr lang="ru-RU" sz="2000" dirty="0" smtClean="0">
                <a:latin typeface="+mj-lt"/>
              </a:rPr>
              <a:t> </a:t>
            </a:r>
            <a:r>
              <a:rPr lang="ru-RU" sz="2000" dirty="0">
                <a:latin typeface="+mj-lt"/>
              </a:rPr>
              <a:t>(за които </a:t>
            </a:r>
            <a:r>
              <a:rPr lang="ru-RU" sz="2000" dirty="0" smtClean="0">
                <a:latin typeface="+mj-lt"/>
              </a:rPr>
              <a:t>такава липсва)</a:t>
            </a:r>
            <a:endParaRPr lang="en-US" sz="2000" dirty="0" smtClean="0">
              <a:latin typeface="+mj-lt"/>
            </a:endParaRPr>
          </a:p>
          <a:p>
            <a:pPr marL="342900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Инструменти </a:t>
            </a:r>
            <a:r>
              <a:rPr lang="ru-RU" sz="2000" dirty="0">
                <a:latin typeface="+mj-lt"/>
              </a:rPr>
              <a:t>/ модели за оценка и прогнозиране на екологичното състояние на </a:t>
            </a:r>
            <a:r>
              <a:rPr lang="ru-RU" sz="2000" dirty="0" smtClean="0">
                <a:latin typeface="+mj-lt"/>
              </a:rPr>
              <a:t>вътрешните и морски води </a:t>
            </a:r>
          </a:p>
          <a:p>
            <a:pPr marL="342900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+mj-lt"/>
              </a:rPr>
              <a:t>Сценарии </a:t>
            </a:r>
            <a:r>
              <a:rPr lang="ru-RU" sz="2000" dirty="0">
                <a:latin typeface="+mj-lt"/>
              </a:rPr>
              <a:t>и </a:t>
            </a:r>
            <a:r>
              <a:rPr lang="ru-RU" sz="2000" dirty="0" smtClean="0">
                <a:latin typeface="+mj-lt"/>
              </a:rPr>
              <a:t>инструменти за оценка </a:t>
            </a:r>
            <a:r>
              <a:rPr lang="ru-RU" sz="2000" dirty="0">
                <a:latin typeface="+mj-lt"/>
              </a:rPr>
              <a:t>на взаимодействието между </a:t>
            </a:r>
            <a:r>
              <a:rPr lang="ru-RU" sz="2000" dirty="0" smtClean="0">
                <a:latin typeface="+mj-lt"/>
              </a:rPr>
              <a:t>социално-икономическото </a:t>
            </a:r>
            <a:r>
              <a:rPr lang="ru-RU" sz="2000" dirty="0">
                <a:latin typeface="+mj-lt"/>
              </a:rPr>
              <a:t>развитие, изменението на климата и околната </a:t>
            </a:r>
            <a:r>
              <a:rPr lang="ru-RU" sz="2000" dirty="0" smtClean="0">
                <a:latin typeface="+mj-lt"/>
              </a:rPr>
              <a:t>среда</a:t>
            </a:r>
          </a:p>
          <a:p>
            <a:pPr marL="342900" indent="-342900" algn="just">
              <a:lnSpc>
                <a:spcPct val="115000"/>
              </a:lnSpc>
              <a:buFont typeface="Arial" pitchFamily="34" charset="0"/>
              <a:buChar char="•"/>
            </a:pPr>
            <a:r>
              <a:rPr lang="ru-RU" sz="2000" dirty="0">
                <a:latin typeface="+mj-lt"/>
              </a:rPr>
              <a:t>Повишаване </a:t>
            </a:r>
            <a:r>
              <a:rPr lang="ru-RU" sz="2000" dirty="0" smtClean="0">
                <a:latin typeface="+mj-lt"/>
              </a:rPr>
              <a:t>капацитета </a:t>
            </a:r>
            <a:r>
              <a:rPr lang="ru-RU" sz="2000" dirty="0">
                <a:latin typeface="+mj-lt"/>
              </a:rPr>
              <a:t>на компетентните власти / институции за оценка на икономическата ефективност на програмите от мерки в съответствие с РДВ и РДМС</a:t>
            </a:r>
          </a:p>
          <a:p>
            <a:pPr marL="342900" indent="-342900" algn="just">
              <a:lnSpc>
                <a:spcPct val="115000"/>
              </a:lnSpc>
              <a:buFont typeface="Arial" pitchFamily="34" charset="0"/>
              <a:buChar char="•"/>
            </a:pPr>
            <a:endParaRPr lang="ru-RU" sz="2000" dirty="0" smtClean="0">
              <a:latin typeface="+mj-lt"/>
            </a:endParaRPr>
          </a:p>
          <a:p>
            <a:pPr>
              <a:lnSpc>
                <a:spcPct val="115000"/>
              </a:lnSpc>
            </a:pPr>
            <a:endParaRPr lang="en-US" sz="20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28675" name="ZoneTexte 8"/>
          <p:cNvSpPr txBox="1">
            <a:spLocks noChangeArrowheads="1"/>
          </p:cNvSpPr>
          <p:nvPr/>
        </p:nvSpPr>
        <p:spPr bwMode="auto">
          <a:xfrm>
            <a:off x="293299" y="-91649"/>
            <a:ext cx="605307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None/>
            </a:pPr>
            <a:r>
              <a:rPr lang="bg-BG" sz="2200" b="1" dirty="0" smtClean="0">
                <a:latin typeface="+mj-lt"/>
              </a:rPr>
              <a:t>Приоритет</a:t>
            </a:r>
            <a:r>
              <a:rPr lang="fr-FR" sz="2200" b="1" dirty="0" smtClean="0">
                <a:latin typeface="+mj-lt"/>
              </a:rPr>
              <a:t> 3: </a:t>
            </a:r>
            <a:r>
              <a:rPr lang="ru-RU" sz="2200" i="1" dirty="0">
                <a:latin typeface="+mj-lt"/>
              </a:rPr>
              <a:t>П</a:t>
            </a:r>
            <a:r>
              <a:rPr lang="ru-RU" sz="2200" i="1" dirty="0" smtClean="0">
                <a:latin typeface="+mj-lt"/>
              </a:rPr>
              <a:t>овишен капацитет за оценка и </a:t>
            </a:r>
          </a:p>
          <a:p>
            <a:pPr marL="342900" indent="-342900">
              <a:buFont typeface="Arial" charset="0"/>
              <a:buNone/>
            </a:pPr>
            <a:r>
              <a:rPr lang="ru-RU" sz="2200" i="1" dirty="0" smtClean="0">
                <a:latin typeface="+mj-lt"/>
              </a:rPr>
              <a:t>прогнозиране на състоянието на околната</a:t>
            </a:r>
          </a:p>
          <a:p>
            <a:pPr marL="342900" indent="-342900">
              <a:buFont typeface="Arial" charset="0"/>
              <a:buNone/>
            </a:pPr>
            <a:r>
              <a:rPr lang="ru-RU" sz="2200" i="1" dirty="0" smtClean="0">
                <a:latin typeface="+mj-lt"/>
              </a:rPr>
              <a:t>среда в морските и вътрешни води</a:t>
            </a:r>
            <a:endParaRPr lang="fr-FR" sz="22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676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bg-BG" dirty="0" smtClean="0"/>
          </a:p>
          <a:p>
            <a:pPr marL="0" indent="0" algn="ctr">
              <a:buNone/>
            </a:pPr>
            <a:endParaRPr lang="bg-BG" dirty="0"/>
          </a:p>
          <a:p>
            <a:pPr marL="0" indent="0" algn="ctr">
              <a:buNone/>
            </a:pPr>
            <a:r>
              <a:rPr lang="bg-BG" dirty="0" smtClean="0"/>
              <a:t>БЛАГОДАРЯ ЗА ВНИМАНИЕТО!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/>
              <a:t>eea@moew.government.bg 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82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1148</TotalTime>
  <Words>636</Words>
  <Application>Microsoft Office PowerPoint</Application>
  <PresentationFormat>On-screen Show (4:3)</PresentationFormat>
  <Paragraphs>82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Thème Office</vt:lpstr>
      <vt:lpstr>Conception personnalisée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Reducing disparities _x0003_Strengthening relations</dc:title>
  <dc:creator>Utilisateur de Microsoft Office</dc:creator>
  <cp:lastModifiedBy>admin</cp:lastModifiedBy>
  <cp:revision>92</cp:revision>
  <cp:lastPrinted>2014-06-24T13:36:15Z</cp:lastPrinted>
  <dcterms:created xsi:type="dcterms:W3CDTF">2011-11-09T09:46:35Z</dcterms:created>
  <dcterms:modified xsi:type="dcterms:W3CDTF">2014-06-25T12:51:37Z</dcterms:modified>
</cp:coreProperties>
</file>