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5F5F5F"/>
    <a:srgbClr val="003A78"/>
    <a:srgbClr val="0021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88" autoAdjust="0"/>
    <p:restoredTop sz="94676" autoAdjust="0"/>
  </p:normalViewPr>
  <p:slideViewPr>
    <p:cSldViewPr snapToGrid="0" snapToObjects="1">
      <p:cViewPr>
        <p:scale>
          <a:sx n="89" d="100"/>
          <a:sy n="89" d="100"/>
        </p:scale>
        <p:origin x="-1224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F9CAA4-D264-4AD3-B51E-D47AE9F08268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6093A3F-884E-4302-BBA2-242AABBE159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295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1E3A332-C4DD-40A5-9E5C-3BB6C2AFD4CC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BCEB2A-038C-4EFF-BE92-5E0974619D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091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BCEB2A-038C-4EFF-BE92-5E0974619DDE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594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AB3B8-DB1D-437B-A210-53DF52522E7E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EDA7E-FCF9-4860-9AB1-11444C9AFB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AC043-99BE-4CF8-A454-7ACC29ED6391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18740-7C55-4C74-8D56-842AA79300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C891E97-7267-4B90-AC70-B3D6C4A349B7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1A5490F-43D6-4496-A131-E4F9AEA79B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EFDF162-C735-4FCB-9BD7-E8237A5626E0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6F34A0-4F7F-4848-9DF2-228E3BB604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E52F10-139D-4952-A377-B7FF08224CB1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629D57-AEB7-4296-ABD0-C5CB0189DB2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6B3C866-2730-4B54-9B91-ED466502DB0E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4356867-066C-4E78-8A82-CC2B71AF4BD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7EB609A-F07F-4465-BFB4-78287CAC0606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699A08-7CC5-4E87-AE99-530AD361FF4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CEEA83-6938-47E7-B37D-E31CCB4E4613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7C8B6ED-A412-491B-AC03-CB8A5FAF05B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162D234-23A2-43C6-AEA3-FF9C32F4C0A6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7220256-E0BE-4748-B626-158B7B20323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BA78708-BFAA-4DE0-AD29-9D0D54E73097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6F5BBBA-CF90-4DAD-B69F-82EE7893F2E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8DF6B-D000-4424-AB64-D710AAE5C964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C45C2-5B32-4DCF-A758-BB53B393D4E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D53F33A-E5A5-44EC-BEFD-4BB6A8139C91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A6309B4-057B-471A-8EB1-ECB4F05BDB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C80451E-C596-4285-96E2-74CDC7B485EC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5FD757-E6BF-41BD-8268-E025CBE93A1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66972C-2AA9-44DC-91D8-797F6F249D21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37C014-D915-4BDC-AA74-46F1B65BFE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17D23-EFA2-4C47-8DAC-47F813F27D7F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436C4-D2CA-41D4-A95D-1A0F0B6E6BD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667CD-015A-49AC-A2E3-46D340CDABDA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A5D22-5403-4A7D-A841-63E5B4F896F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78A15-7D7F-465F-B553-602C648860B5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660DF-35E6-4ED7-9BF3-3716B686735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F2733-6639-4BA3-BBB0-2507898E9CB3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DEBE8-4FF5-4E4D-BA6C-EB84B1D13E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3C842-1407-4DED-808F-97C0810DD7FF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14EAC-DCC8-484F-9416-4FED94BC74A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23B2E-6C81-4783-BF0B-84C36A624DDC}" type="datetimeFigureOut">
              <a:rPr lang="fr-FR"/>
              <a:pPr>
                <a:defRPr/>
              </a:pPr>
              <a:t>30/06/2014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9BC6E-46C4-46DF-8DA0-681C2894E9B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92100" y="139700"/>
            <a:ext cx="8547100" cy="6578600"/>
          </a:xfrm>
          <a:prstGeom prst="rect">
            <a:avLst/>
          </a:prstGeom>
        </p:spPr>
      </p:pic>
      <p:pic>
        <p:nvPicPr>
          <p:cNvPr id="1032" name="Image 11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404813" y="-1000125"/>
            <a:ext cx="9956801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 descr="LogosEEAgrantsNORWAYgrants_CMJN.em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88640"/>
            <a:ext cx="1690603" cy="4874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4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79400" y="0"/>
            <a:ext cx="8572500" cy="6845300"/>
          </a:xfrm>
          <a:prstGeom prst="rect">
            <a:avLst/>
          </a:prstGeom>
        </p:spPr>
      </p:pic>
      <p:pic>
        <p:nvPicPr>
          <p:cNvPr id="13315" name="Image 10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404813" y="-427038"/>
            <a:ext cx="9956801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LogosEEAgrantsNORWAYgrants_CMJN.em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83" y="448081"/>
            <a:ext cx="2497199" cy="7200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736600" y="1861074"/>
            <a:ext cx="7889815" cy="3513184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fr-FR" sz="2800" dirty="0" smtClean="0">
                <a:latin typeface="+mj-lt"/>
              </a:rPr>
              <a:t>FINANCIAL MECHANISM OF THE EUROPEAN ECONOMIC AREA</a:t>
            </a:r>
          </a:p>
          <a:p>
            <a:pPr algn="ctr"/>
            <a:endParaRPr lang="fr-FR" sz="2800" dirty="0" smtClean="0">
              <a:latin typeface="+mj-lt"/>
            </a:endParaRPr>
          </a:p>
          <a:p>
            <a:pPr algn="ctr"/>
            <a:r>
              <a:rPr lang="fr-FR" sz="2800" dirty="0" smtClean="0">
                <a:latin typeface="+mj-lt"/>
              </a:rPr>
              <a:t>PROGRAMME 02 </a:t>
            </a:r>
          </a:p>
          <a:p>
            <a:pPr algn="ctr"/>
            <a:r>
              <a:rPr lang="fr-FR" sz="2800" dirty="0" smtClean="0">
                <a:latin typeface="+mj-lt"/>
              </a:rPr>
              <a:t>« MORE INTEGRATED MARINE AND INLAND WATER MANAGEMENT»</a:t>
            </a:r>
          </a:p>
          <a:p>
            <a:pPr algn="ctr"/>
            <a:endParaRPr lang="fr-FR" sz="2800" dirty="0" smtClean="0">
              <a:latin typeface="+mj-lt"/>
            </a:endParaRPr>
          </a:p>
          <a:p>
            <a:pPr algn="ctr"/>
            <a:r>
              <a:rPr lang="fr-FR" sz="2800" dirty="0" smtClean="0">
                <a:latin typeface="+mj-lt"/>
              </a:rPr>
              <a:t>ELIGIBLE ACTIVITIES TO BE FUNDED</a:t>
            </a:r>
            <a:endParaRPr lang="fr-FR" sz="2800" dirty="0">
              <a:latin typeface="+mj-lt"/>
            </a:endParaRPr>
          </a:p>
        </p:txBody>
      </p:sp>
      <p:sp>
        <p:nvSpPr>
          <p:cNvPr id="2" name="Titre 1"/>
          <p:cNvSpPr txBox="1">
            <a:spLocks/>
          </p:cNvSpPr>
          <p:nvPr/>
        </p:nvSpPr>
        <p:spPr>
          <a:xfrm>
            <a:off x="3124798" y="5621684"/>
            <a:ext cx="5664200" cy="100929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r>
              <a:rPr lang="fr-FR" sz="2000" i="1" dirty="0" err="1" smtClean="0">
                <a:latin typeface="+mj-lt"/>
              </a:rPr>
              <a:t>Ministry</a:t>
            </a:r>
            <a:r>
              <a:rPr lang="fr-FR" sz="2000" i="1" dirty="0" smtClean="0">
                <a:latin typeface="+mj-lt"/>
              </a:rPr>
              <a:t> of </a:t>
            </a:r>
            <a:r>
              <a:rPr lang="fr-FR" sz="2000" i="1" dirty="0" err="1" smtClean="0">
                <a:latin typeface="+mj-lt"/>
              </a:rPr>
              <a:t>Environment</a:t>
            </a:r>
            <a:r>
              <a:rPr lang="fr-FR" sz="2000" i="1" dirty="0" smtClean="0">
                <a:latin typeface="+mj-lt"/>
              </a:rPr>
              <a:t> and Water</a:t>
            </a:r>
          </a:p>
          <a:p>
            <a:r>
              <a:rPr lang="fr-FR" sz="2000" i="1" dirty="0" smtClean="0">
                <a:latin typeface="+mj-lt"/>
              </a:rPr>
              <a:t>Sofia, 25.06.2014</a:t>
            </a:r>
            <a:endParaRPr lang="fr-FR" sz="2000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664234" y="1577975"/>
            <a:ext cx="7379629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4D4D4D"/>
                </a:solidFill>
                <a:latin typeface="+mj-lt"/>
              </a:rPr>
              <a:t>For </a:t>
            </a:r>
            <a:r>
              <a:rPr lang="en-US" sz="2000" b="1" dirty="0">
                <a:solidFill>
                  <a:srgbClr val="4D4D4D"/>
                </a:solidFill>
                <a:latin typeface="+mj-lt"/>
              </a:rPr>
              <a:t>the implementation of the </a:t>
            </a:r>
            <a:r>
              <a:rPr lang="en-US" sz="2000" b="1" dirty="0" smtClean="0">
                <a:solidFill>
                  <a:srgbClr val="4D4D4D"/>
                </a:solidFill>
                <a:latin typeface="+mj-lt"/>
              </a:rPr>
              <a:t>MSFD:</a:t>
            </a:r>
            <a:endParaRPr lang="bg-BG" sz="2000" b="1" dirty="0" smtClean="0">
              <a:solidFill>
                <a:srgbClr val="4D4D4D"/>
              </a:solidFill>
              <a:latin typeface="+mj-lt"/>
            </a:endParaRPr>
          </a:p>
          <a:p>
            <a:endParaRPr lang="en-US" sz="2000" b="1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Development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of studies/ tools/ methodologies which could feed into the program of measures under Art 13 of the MSFD </a:t>
            </a:r>
            <a:endParaRPr lang="en-US" sz="2000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Development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of program of measures under Art 13 of the MSFD on regional and sub-regional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level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Preparatory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activities related to establishing a coordination mechanism for implementing the Integrated Maritime Policy in the Bulgarian sector of the Black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Sea</a:t>
            </a: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376518" y="-91649"/>
            <a:ext cx="54894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fr-FR" sz="2400" dirty="0" smtClean="0">
                <a:latin typeface="+mj-lt"/>
              </a:rPr>
              <a:t>     </a:t>
            </a:r>
            <a:r>
              <a:rPr lang="fr-FR" sz="2400" b="1" dirty="0">
                <a:latin typeface="+mj-lt"/>
              </a:rPr>
              <a:t>	</a:t>
            </a:r>
            <a:r>
              <a:rPr lang="fr-FR" sz="2400" b="1" dirty="0" smtClean="0">
                <a:latin typeface="+mj-lt"/>
              </a:rPr>
              <a:t>CALL 1:</a:t>
            </a:r>
            <a:r>
              <a:rPr lang="fr-FR" sz="2400" dirty="0" smtClean="0">
                <a:latin typeface="+mj-lt"/>
              </a:rPr>
              <a:t> </a:t>
            </a:r>
            <a:r>
              <a:rPr lang="en-US" sz="2400" i="1" dirty="0" smtClean="0">
                <a:latin typeface="+mj-lt"/>
              </a:rPr>
              <a:t>More </a:t>
            </a:r>
            <a:r>
              <a:rPr lang="en-US" sz="2400" i="1" dirty="0">
                <a:latin typeface="+mj-lt"/>
              </a:rPr>
              <a:t>integrated management of </a:t>
            </a:r>
            <a:r>
              <a:rPr lang="en-US" sz="2400" i="1" dirty="0" smtClean="0">
                <a:latin typeface="+mj-lt"/>
              </a:rPr>
              <a:t>marine </a:t>
            </a:r>
            <a:r>
              <a:rPr lang="en-US" sz="2400" i="1" dirty="0">
                <a:latin typeface="+mj-lt"/>
              </a:rPr>
              <a:t>and inland water resources</a:t>
            </a:r>
            <a:r>
              <a:rPr lang="fr-FR" sz="2400" i="1" dirty="0" smtClean="0">
                <a:latin typeface="+mj-lt"/>
              </a:rPr>
              <a:t> </a:t>
            </a:r>
            <a:endParaRPr lang="fr-FR" sz="2400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646982" y="1577975"/>
            <a:ext cx="739688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4D4D4D"/>
                </a:solidFill>
                <a:latin typeface="+mj-lt"/>
              </a:rPr>
              <a:t>For </a:t>
            </a:r>
            <a:r>
              <a:rPr lang="en-US" sz="2000" b="1" dirty="0">
                <a:solidFill>
                  <a:srgbClr val="4D4D4D"/>
                </a:solidFill>
                <a:latin typeface="+mj-lt"/>
              </a:rPr>
              <a:t>the development of a </a:t>
            </a:r>
            <a:r>
              <a:rPr lang="en-US" sz="2000" b="1" dirty="0" smtClean="0">
                <a:solidFill>
                  <a:srgbClr val="4D4D4D"/>
                </a:solidFill>
                <a:latin typeface="+mj-lt"/>
              </a:rPr>
              <a:t>ICM:</a:t>
            </a:r>
            <a:endParaRPr lang="bg-BG" sz="2000" b="1" dirty="0" smtClean="0">
              <a:solidFill>
                <a:srgbClr val="4D4D4D"/>
              </a:solidFill>
              <a:latin typeface="+mj-lt"/>
            </a:endParaRPr>
          </a:p>
          <a:p>
            <a:endParaRPr lang="en-US" sz="2000" b="1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Developing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a national indicator system relevant for integrated coastal zones management and/or maritime spatial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planning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Development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of strategic and planning documents for developing ICM and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MSP</a:t>
            </a:r>
            <a:endParaRPr lang="bg-BG" sz="2000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smtClean="0">
                <a:solidFill>
                  <a:srgbClr val="4D4D4D"/>
                </a:solidFill>
                <a:latin typeface="+mj-lt"/>
              </a:rPr>
              <a:t>Information system containin</a:t>
            </a:r>
            <a:r>
              <a:rPr lang="en-US" sz="2000" smtClean="0">
                <a:solidFill>
                  <a:srgbClr val="4D4D4D"/>
                </a:solidFill>
                <a:latin typeface="+mj-lt"/>
              </a:rPr>
              <a:t>g</a:t>
            </a:r>
            <a:r>
              <a:rPr lang="en-US" sz="2000" smtClean="0">
                <a:solidFill>
                  <a:srgbClr val="4D4D4D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GIS layers on natural risk factors, land and spatial use as per the legislation in force. </a:t>
            </a:r>
            <a:endParaRPr lang="bg-BG" sz="2000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endParaRPr lang="bg-BG" sz="2000" dirty="0">
              <a:solidFill>
                <a:srgbClr val="4D4D4D"/>
              </a:solidFill>
              <a:latin typeface="+mj-lt"/>
            </a:endParaRPr>
          </a:p>
          <a:p>
            <a:r>
              <a:rPr lang="en-US" sz="2000" b="1" dirty="0" smtClean="0">
                <a:solidFill>
                  <a:srgbClr val="4D4D4D"/>
                </a:solidFill>
                <a:latin typeface="+mj-lt"/>
              </a:rPr>
              <a:t>For </a:t>
            </a:r>
            <a:r>
              <a:rPr lang="en-US" sz="2000" b="1" dirty="0">
                <a:solidFill>
                  <a:srgbClr val="4D4D4D"/>
                </a:solidFill>
                <a:latin typeface="+mj-lt"/>
              </a:rPr>
              <a:t>the Climate change </a:t>
            </a:r>
            <a:r>
              <a:rPr lang="en-US" sz="2000" b="1" dirty="0" smtClean="0">
                <a:solidFill>
                  <a:srgbClr val="4D4D4D"/>
                </a:solidFill>
                <a:latin typeface="+mj-lt"/>
              </a:rPr>
              <a:t>adaptation: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Developing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measures for adaptation to climate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change</a:t>
            </a:r>
            <a:endParaRPr lang="en-US" sz="1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370937" y="-91649"/>
            <a:ext cx="55381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fr-FR" sz="2400" dirty="0" smtClean="0">
                <a:latin typeface="+mj-lt"/>
              </a:rPr>
              <a:t>     </a:t>
            </a:r>
            <a:r>
              <a:rPr lang="fr-FR" sz="2400" b="1" dirty="0">
                <a:latin typeface="+mj-lt"/>
              </a:rPr>
              <a:t>	</a:t>
            </a:r>
            <a:r>
              <a:rPr lang="fr-FR" sz="2400" b="1" dirty="0" smtClean="0">
                <a:latin typeface="+mj-lt"/>
              </a:rPr>
              <a:t>CALL 1: </a:t>
            </a:r>
            <a:r>
              <a:rPr lang="en-US" sz="2400" i="1" dirty="0" smtClean="0">
                <a:latin typeface="+mj-lt"/>
              </a:rPr>
              <a:t>More </a:t>
            </a:r>
            <a:r>
              <a:rPr lang="en-US" sz="2400" i="1" dirty="0">
                <a:latin typeface="+mj-lt"/>
              </a:rPr>
              <a:t>integrated management of marine and inland water resources</a:t>
            </a:r>
            <a:r>
              <a:rPr lang="fr-FR" sz="2400" i="1" dirty="0" smtClean="0">
                <a:latin typeface="+mj-lt"/>
              </a:rPr>
              <a:t> </a:t>
            </a:r>
            <a:endParaRPr lang="fr-FR" sz="2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853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534838" y="1577975"/>
            <a:ext cx="7781026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4D4D4D"/>
                </a:solidFill>
                <a:latin typeface="+mj-lt"/>
              </a:rPr>
              <a:t>Other issues</a:t>
            </a:r>
            <a:r>
              <a:rPr lang="en-US" sz="2000" b="1" dirty="0" smtClean="0">
                <a:solidFill>
                  <a:srgbClr val="4D4D4D"/>
                </a:solidFill>
                <a:latin typeface="+mj-lt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n-lt"/>
              </a:rPr>
              <a:t>Studies that </a:t>
            </a:r>
            <a:r>
              <a:rPr lang="en-US" sz="2000" dirty="0">
                <a:solidFill>
                  <a:srgbClr val="4D4D4D"/>
                </a:solidFill>
                <a:latin typeface="+mn-lt"/>
              </a:rPr>
              <a:t>explore and assess the nexus </a:t>
            </a:r>
            <a:r>
              <a:rPr lang="bg-BG" sz="2000" dirty="0" smtClean="0">
                <a:solidFill>
                  <a:srgbClr val="4D4D4D"/>
                </a:solidFill>
                <a:latin typeface="+mn-lt"/>
              </a:rPr>
              <a:t>„</a:t>
            </a:r>
            <a:r>
              <a:rPr lang="en-US" sz="2000" dirty="0" smtClean="0">
                <a:solidFill>
                  <a:srgbClr val="4D4D4D"/>
                </a:solidFill>
                <a:latin typeface="+mn-lt"/>
              </a:rPr>
              <a:t>water/energy/food</a:t>
            </a:r>
            <a:r>
              <a:rPr lang="bg-BG" sz="2000" dirty="0" smtClean="0">
                <a:solidFill>
                  <a:srgbClr val="4D4D4D"/>
                </a:solidFill>
                <a:latin typeface="+mn-lt"/>
              </a:rPr>
              <a:t>“</a:t>
            </a:r>
            <a:r>
              <a:rPr lang="en-US" sz="2000" dirty="0">
                <a:solidFill>
                  <a:srgbClr val="4D4D4D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rgbClr val="4D4D4D"/>
                </a:solidFill>
                <a:latin typeface="+mn-lt"/>
              </a:rPr>
              <a:t>in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Bulgaria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with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a focus on assessing the combined effects of HPP on the ecosystems and the ecological status of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rivers, including: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rgbClr val="4D4D4D"/>
                </a:solidFill>
                <a:latin typeface="+mj-lt"/>
              </a:rPr>
              <a:t>Development </a:t>
            </a:r>
            <a:r>
              <a:rPr lang="en-US" dirty="0">
                <a:solidFill>
                  <a:srgbClr val="4D4D4D"/>
                </a:solidFill>
                <a:latin typeface="+mj-lt"/>
              </a:rPr>
              <a:t>of a methodology for classification of river sections as eligibility for the construction of HPP with different capacities </a:t>
            </a:r>
            <a:endParaRPr lang="bg-BG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rgbClr val="4D4D4D"/>
                </a:solidFill>
                <a:latin typeface="+mj-lt"/>
              </a:rPr>
              <a:t>testing </a:t>
            </a:r>
            <a:r>
              <a:rPr lang="en-US" dirty="0">
                <a:solidFill>
                  <a:srgbClr val="4D4D4D"/>
                </a:solidFill>
                <a:latin typeface="+mj-lt"/>
              </a:rPr>
              <a:t>of the methodology in a pilot </a:t>
            </a:r>
            <a:r>
              <a:rPr lang="en-US" dirty="0" smtClean="0">
                <a:solidFill>
                  <a:srgbClr val="4D4D4D"/>
                </a:solidFill>
                <a:latin typeface="+mj-lt"/>
              </a:rPr>
              <a:t>area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sz="2000" dirty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Pilot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integrated assessment of the pressure and impact and planning of measures in selected areas / water bodies (one of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River Basin Unit,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which has both hydro-morphological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pressure </a:t>
            </a:r>
            <a:r>
              <a:rPr lang="bg-BG" sz="2000" dirty="0" smtClean="0">
                <a:solidFill>
                  <a:srgbClr val="4D4D4D"/>
                </a:solidFill>
                <a:latin typeface="+mj-lt"/>
              </a:rPr>
              <a:t>(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incl.</a:t>
            </a:r>
            <a:r>
              <a:rPr lang="bg-BG" sz="2000" dirty="0" smtClean="0">
                <a:solidFill>
                  <a:srgbClr val="4D4D4D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water abstraction</a:t>
            </a:r>
            <a:r>
              <a:rPr lang="bg-BG" sz="2000" dirty="0" smtClean="0">
                <a:solidFill>
                  <a:srgbClr val="4D4D4D"/>
                </a:solidFill>
                <a:latin typeface="+mj-lt"/>
              </a:rPr>
              <a:t>)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,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pressure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from industry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,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discharge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of domestic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water,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diffuse sources, etc.) and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an estimation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of the effect of measures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.</a:t>
            </a:r>
            <a:endParaRPr lang="en-US" sz="200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370937" y="-91649"/>
            <a:ext cx="55381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fr-FR" sz="2400" b="1" dirty="0">
                <a:latin typeface="+mj-lt"/>
              </a:rPr>
              <a:t>	</a:t>
            </a:r>
            <a:r>
              <a:rPr lang="fr-FR" sz="2400" b="1" dirty="0" smtClean="0">
                <a:latin typeface="+mj-lt"/>
              </a:rPr>
              <a:t>CALL 1: </a:t>
            </a:r>
            <a:r>
              <a:rPr lang="en-US" sz="2400" i="1" dirty="0" smtClean="0">
                <a:latin typeface="+mj-lt"/>
              </a:rPr>
              <a:t>More </a:t>
            </a:r>
            <a:r>
              <a:rPr lang="en-US" sz="2400" i="1" dirty="0">
                <a:latin typeface="+mj-lt"/>
              </a:rPr>
              <a:t>integrated management of marine and inland water resources</a:t>
            </a:r>
            <a:r>
              <a:rPr lang="fr-FR" sz="2400" i="1" dirty="0" smtClean="0">
                <a:latin typeface="+mj-lt"/>
              </a:rPr>
              <a:t> </a:t>
            </a:r>
            <a:endParaRPr lang="fr-FR" sz="2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911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526212" y="1577975"/>
            <a:ext cx="814445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4D4D4D"/>
                </a:solidFill>
                <a:latin typeface="+mj-lt"/>
              </a:rPr>
              <a:t>Other issues</a:t>
            </a:r>
            <a:r>
              <a:rPr lang="en-US" sz="2000" b="1" dirty="0" smtClean="0">
                <a:solidFill>
                  <a:srgbClr val="4D4D4D"/>
                </a:solidFill>
                <a:latin typeface="+mj-lt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>
                <a:solidFill>
                  <a:srgbClr val="4D4D4D"/>
                </a:solidFill>
                <a:latin typeface="+mj-lt"/>
              </a:rPr>
              <a:t>Studies of transboundary GWB with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Greece, including: </a:t>
            </a:r>
            <a:endParaRPr lang="en-US" sz="2000" dirty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rgbClr val="4D4D4D"/>
                </a:solidFill>
                <a:latin typeface="+mj-lt"/>
              </a:rPr>
              <a:t>Assessment </a:t>
            </a:r>
            <a:r>
              <a:rPr lang="en-US" dirty="0">
                <a:solidFill>
                  <a:srgbClr val="4D4D4D"/>
                </a:solidFill>
                <a:latin typeface="+mj-lt"/>
              </a:rPr>
              <a:t>of the average multiannual  recharge;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rgbClr val="4D4D4D"/>
                </a:solidFill>
                <a:latin typeface="+mj-lt"/>
              </a:rPr>
              <a:t>Assessment </a:t>
            </a:r>
            <a:r>
              <a:rPr lang="en-US" dirty="0">
                <a:solidFill>
                  <a:srgbClr val="4D4D4D"/>
                </a:solidFill>
                <a:latin typeface="+mj-lt"/>
              </a:rPr>
              <a:t>of the existence and magnitude of cross-border flow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rgbClr val="4D4D4D"/>
                </a:solidFill>
                <a:latin typeface="+mj-lt"/>
              </a:rPr>
              <a:t>Anthropogenic </a:t>
            </a:r>
            <a:r>
              <a:rPr lang="en-US" dirty="0">
                <a:solidFill>
                  <a:srgbClr val="4D4D4D"/>
                </a:solidFill>
                <a:latin typeface="+mj-lt"/>
              </a:rPr>
              <a:t>pressure and </a:t>
            </a:r>
            <a:r>
              <a:rPr lang="en-US" dirty="0" smtClean="0">
                <a:solidFill>
                  <a:srgbClr val="4D4D4D"/>
                </a:solidFill>
                <a:latin typeface="+mj-lt"/>
              </a:rPr>
              <a:t>its impact </a:t>
            </a:r>
            <a:r>
              <a:rPr lang="en-US" dirty="0">
                <a:solidFill>
                  <a:srgbClr val="4D4D4D"/>
                </a:solidFill>
                <a:latin typeface="+mj-lt"/>
              </a:rPr>
              <a:t>on the WB’s water quantity and chemical composition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 smtClean="0">
                <a:solidFill>
                  <a:srgbClr val="4D4D4D"/>
                </a:solidFill>
                <a:latin typeface="+mj-lt"/>
              </a:rPr>
              <a:t>Justification </a:t>
            </a:r>
            <a:r>
              <a:rPr lang="en-US" dirty="0">
                <a:solidFill>
                  <a:srgbClr val="4D4D4D"/>
                </a:solidFill>
                <a:latin typeface="+mj-lt"/>
              </a:rPr>
              <a:t>of sites and </a:t>
            </a:r>
            <a:r>
              <a:rPr lang="en-US" dirty="0" err="1" smtClean="0">
                <a:solidFill>
                  <a:srgbClr val="4D4D4D"/>
                </a:solidFill>
                <a:latin typeface="+mj-lt"/>
              </a:rPr>
              <a:t>programme</a:t>
            </a:r>
            <a:r>
              <a:rPr lang="en-US" dirty="0" smtClean="0">
                <a:solidFill>
                  <a:srgbClr val="4D4D4D"/>
                </a:solidFill>
                <a:latin typeface="+mj-lt"/>
              </a:rPr>
              <a:t> for monitoring of the </a:t>
            </a:r>
            <a:r>
              <a:rPr lang="en-US" dirty="0" err="1" smtClean="0">
                <a:solidFill>
                  <a:srgbClr val="4D4D4D"/>
                </a:solidFill>
                <a:latin typeface="+mj-lt"/>
              </a:rPr>
              <a:t>transboundary</a:t>
            </a:r>
            <a:r>
              <a:rPr lang="en-US" dirty="0" smtClean="0">
                <a:solidFill>
                  <a:srgbClr val="4D4D4D"/>
                </a:solidFill>
                <a:latin typeface="+mj-lt"/>
              </a:rPr>
              <a:t> GWB</a:t>
            </a:r>
          </a:p>
          <a:p>
            <a:pPr marL="342900" indent="-342900">
              <a:buFont typeface="Wingdings" pitchFamily="2" charset="2"/>
              <a:buChar char="Ø"/>
            </a:pPr>
            <a:endParaRPr lang="en-US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Rating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(registration, survey and recommendations for the use or removal) of existing facilities in inland rivers that have lost their original purpose and that have no permits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for water use, issued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under the Water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Act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 smtClean="0">
              <a:solidFill>
                <a:srgbClr val="0070C0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Performance of investigative monitoring </a:t>
            </a:r>
            <a:r>
              <a:rPr lang="bg-BG" sz="2000" dirty="0" smtClean="0">
                <a:solidFill>
                  <a:srgbClr val="4D4D4D"/>
                </a:solidFill>
                <a:latin typeface="+mj-lt"/>
              </a:rPr>
              <a:t>(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included in the </a:t>
            </a:r>
            <a:r>
              <a:rPr lang="en-US" sz="2000" dirty="0" err="1" smtClean="0">
                <a:solidFill>
                  <a:srgbClr val="4D4D4D"/>
                </a:solidFill>
                <a:latin typeface="+mj-lt"/>
              </a:rPr>
              <a:t>Programmes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 of Measures in the River Basin Management Plans</a:t>
            </a:r>
            <a:r>
              <a:rPr lang="bg-BG" sz="2000" dirty="0" smtClean="0">
                <a:solidFill>
                  <a:srgbClr val="4D4D4D"/>
                </a:solidFill>
                <a:latin typeface="+mj-lt"/>
              </a:rPr>
              <a:t>)</a:t>
            </a:r>
            <a:r>
              <a:rPr lang="bg-BG" sz="2000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and justification of measures to improve the status.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370936" y="-91649"/>
            <a:ext cx="550365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fr-FR" sz="2400" b="1" dirty="0">
                <a:latin typeface="+mj-lt"/>
              </a:rPr>
              <a:t>	</a:t>
            </a:r>
            <a:r>
              <a:rPr lang="fr-FR" sz="2400" b="1" dirty="0" smtClean="0">
                <a:latin typeface="+mj-lt"/>
              </a:rPr>
              <a:t>CALL 1: </a:t>
            </a:r>
            <a:r>
              <a:rPr lang="en-US" sz="2400" i="1" dirty="0" smtClean="0">
                <a:latin typeface="+mj-lt"/>
              </a:rPr>
              <a:t>More </a:t>
            </a:r>
            <a:r>
              <a:rPr lang="en-US" sz="2400" i="1" dirty="0">
                <a:latin typeface="+mj-lt"/>
              </a:rPr>
              <a:t>integrated management of marine and inland water resources</a:t>
            </a:r>
            <a:r>
              <a:rPr lang="fr-FR" sz="2400" i="1" dirty="0" smtClean="0">
                <a:latin typeface="+mj-lt"/>
              </a:rPr>
              <a:t> </a:t>
            </a:r>
            <a:endParaRPr lang="fr-FR" sz="2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700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612475" y="1577975"/>
            <a:ext cx="7893169" cy="5709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4D4D4D"/>
                </a:solidFill>
                <a:latin typeface="+mj-lt"/>
              </a:rPr>
              <a:t>Coordination of the requirements of directives incl. monitoring parameters of the Marine Environment (WFD, BSC, Birds &amp; Habitats Directive, MSFD, MSP) to achieve economic efficiency and comparability of results through an integrated monitoring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programme</a:t>
            </a:r>
          </a:p>
          <a:p>
            <a:pPr marL="34290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4D4D4D"/>
                </a:solidFill>
                <a:latin typeface="+mj-lt"/>
              </a:rPr>
              <a:t>Purchasing </a:t>
            </a:r>
            <a:r>
              <a:rPr lang="en-GB" sz="2000" dirty="0">
                <a:solidFill>
                  <a:srgbClr val="4D4D4D"/>
                </a:solidFill>
                <a:latin typeface="+mj-lt"/>
              </a:rPr>
              <a:t>on-site/on board monitoring equipment, new equipment and consumables for </a:t>
            </a:r>
            <a:r>
              <a:rPr lang="en-GB" sz="2000" dirty="0" smtClean="0">
                <a:solidFill>
                  <a:srgbClr val="4D4D4D"/>
                </a:solidFill>
                <a:latin typeface="+mj-lt"/>
              </a:rPr>
              <a:t>laboratories </a:t>
            </a:r>
          </a:p>
          <a:p>
            <a:pPr marL="34290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4D4D4D"/>
                </a:solidFill>
                <a:latin typeface="+mj-lt"/>
              </a:rPr>
              <a:t>Planning</a:t>
            </a:r>
            <a:r>
              <a:rPr lang="en-GB" sz="2000" dirty="0">
                <a:solidFill>
                  <a:srgbClr val="4D4D4D"/>
                </a:solidFill>
                <a:latin typeface="+mj-lt"/>
              </a:rPr>
              <a:t>, designing and execution of monitoring campaigns (incl., real time monitoring) with a focus on</a:t>
            </a:r>
            <a:r>
              <a:rPr lang="en-GB" sz="2000" dirty="0" smtClean="0">
                <a:solidFill>
                  <a:srgbClr val="4D4D4D"/>
                </a:solidFill>
                <a:latin typeface="+mj-lt"/>
              </a:rPr>
              <a:t>:</a:t>
            </a:r>
          </a:p>
          <a:p>
            <a:pPr marL="34290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en-GB" dirty="0" smtClean="0">
                <a:solidFill>
                  <a:srgbClr val="4D4D4D"/>
                </a:solidFill>
                <a:latin typeface="+mj-lt"/>
              </a:rPr>
              <a:t>Closing </a:t>
            </a:r>
            <a:r>
              <a:rPr lang="en-GB" dirty="0">
                <a:solidFill>
                  <a:srgbClr val="4D4D4D"/>
                </a:solidFill>
                <a:latin typeface="+mj-lt"/>
              </a:rPr>
              <a:t>existing gaps in monitoring </a:t>
            </a:r>
            <a:r>
              <a:rPr lang="en-US" dirty="0">
                <a:solidFill>
                  <a:srgbClr val="4D4D4D"/>
                </a:solidFill>
                <a:latin typeface="+mj-lt"/>
              </a:rPr>
              <a:t>r</a:t>
            </a:r>
            <a:r>
              <a:rPr lang="en-GB" dirty="0" err="1">
                <a:solidFill>
                  <a:srgbClr val="4D4D4D"/>
                </a:solidFill>
                <a:latin typeface="+mj-lt"/>
              </a:rPr>
              <a:t>equirements</a:t>
            </a:r>
            <a:r>
              <a:rPr lang="en-GB" dirty="0">
                <a:solidFill>
                  <a:srgbClr val="4D4D4D"/>
                </a:solidFill>
                <a:latin typeface="+mj-lt"/>
              </a:rPr>
              <a:t> according to EU water legislation. </a:t>
            </a:r>
            <a:endParaRPr lang="en-GB" dirty="0" smtClean="0">
              <a:solidFill>
                <a:srgbClr val="4D4D4D"/>
              </a:solidFill>
              <a:latin typeface="+mj-lt"/>
            </a:endParaRPr>
          </a:p>
          <a:p>
            <a:pPr marL="342900" lvl="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en-GB" dirty="0">
                <a:solidFill>
                  <a:srgbClr val="4D4D4D"/>
                </a:solidFill>
                <a:latin typeface="+mj-lt"/>
              </a:rPr>
              <a:t>Monitoring the effects of measures under the WFD and MSFD</a:t>
            </a:r>
            <a:endParaRPr lang="en-US" dirty="0">
              <a:solidFill>
                <a:srgbClr val="4D4D4D"/>
              </a:solidFill>
              <a:latin typeface="+mj-lt"/>
            </a:endParaRPr>
          </a:p>
          <a:p>
            <a:pPr marL="342900" lvl="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4D4D4D"/>
                </a:solidFill>
                <a:latin typeface="+mj-lt"/>
              </a:rPr>
              <a:t>I</a:t>
            </a:r>
            <a:r>
              <a:rPr lang="en-GB" dirty="0" err="1">
                <a:solidFill>
                  <a:srgbClr val="4D4D4D"/>
                </a:solidFill>
                <a:latin typeface="+mj-lt"/>
              </a:rPr>
              <a:t>mplementation</a:t>
            </a:r>
            <a:r>
              <a:rPr lang="en-GB" dirty="0">
                <a:solidFill>
                  <a:srgbClr val="4D4D4D"/>
                </a:solidFill>
                <a:latin typeface="+mj-lt"/>
              </a:rPr>
              <a:t> of the Anti-fouling convention</a:t>
            </a:r>
            <a:endParaRPr lang="en-US" dirty="0">
              <a:solidFill>
                <a:srgbClr val="4D4D4D"/>
              </a:solidFill>
              <a:latin typeface="+mj-lt"/>
            </a:endParaRPr>
          </a:p>
          <a:p>
            <a:pPr marL="342900" lvl="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en-US" dirty="0">
                <a:solidFill>
                  <a:srgbClr val="4D4D4D"/>
                </a:solidFill>
                <a:latin typeface="+mj-lt"/>
              </a:rPr>
              <a:t>Surveillance monitoring for impact analysis, time occurrence and spatial distribution of invasive alien species in the marine environment</a:t>
            </a:r>
          </a:p>
          <a:p>
            <a:pPr marL="342900" indent="-342900">
              <a:lnSpc>
                <a:spcPct val="115000"/>
              </a:lnSpc>
              <a:buFont typeface="Wingdings" pitchFamily="2" charset="2"/>
              <a:buChar char="Ø"/>
            </a:pPr>
            <a:endParaRPr lang="en-US" sz="2000" dirty="0">
              <a:solidFill>
                <a:srgbClr val="4D4D4D"/>
              </a:solidFill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370937" y="-91649"/>
            <a:ext cx="53656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fr-FR" sz="2400" dirty="0" smtClean="0">
                <a:latin typeface="+mj-lt"/>
              </a:rPr>
              <a:t>     </a:t>
            </a:r>
            <a:r>
              <a:rPr lang="fr-FR" sz="2400" b="1" dirty="0">
                <a:latin typeface="+mj-lt"/>
              </a:rPr>
              <a:t>	</a:t>
            </a:r>
            <a:r>
              <a:rPr lang="fr-FR" sz="2400" b="1" dirty="0" smtClean="0">
                <a:latin typeface="+mj-lt"/>
              </a:rPr>
              <a:t>CALL 2: </a:t>
            </a:r>
            <a:r>
              <a:rPr lang="en-US" sz="2400" i="1" dirty="0" smtClean="0">
                <a:latin typeface="+mj-lt"/>
              </a:rPr>
              <a:t>Improved </a:t>
            </a:r>
            <a:r>
              <a:rPr lang="en-US" sz="2400" i="1" dirty="0">
                <a:latin typeface="+mj-lt"/>
              </a:rPr>
              <a:t>monitoring of marine </a:t>
            </a:r>
            <a:r>
              <a:rPr lang="en-US" sz="2400" i="1" dirty="0" smtClean="0">
                <a:latin typeface="+mj-lt"/>
              </a:rPr>
              <a:t>waters</a:t>
            </a:r>
            <a:endParaRPr lang="fr-FR" sz="2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400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552092" y="1577975"/>
            <a:ext cx="7875916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 </a:t>
            </a:r>
          </a:p>
          <a:p>
            <a:pPr marL="342900" lvl="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4D4D4D"/>
                </a:solidFill>
                <a:latin typeface="+mj-lt"/>
              </a:rPr>
              <a:t>Development of programmes for </a:t>
            </a:r>
            <a:r>
              <a:rPr lang="en-GB" sz="2000" dirty="0" smtClean="0">
                <a:solidFill>
                  <a:srgbClr val="4D4D4D"/>
                </a:solidFill>
                <a:latin typeface="Calibri"/>
              </a:rPr>
              <a:t>monitoring  of </a:t>
            </a:r>
            <a:r>
              <a:rPr lang="en-GB" sz="2000" dirty="0" smtClean="0">
                <a:solidFill>
                  <a:srgbClr val="4D4D4D"/>
                </a:solidFill>
                <a:latin typeface="+mj-lt"/>
              </a:rPr>
              <a:t>marine waters based on the results of the EC project to support implementation of the MSFD in Bulgaria and Romania</a:t>
            </a:r>
          </a:p>
          <a:p>
            <a:pPr marL="342900" lvl="0" indent="-342900">
              <a:lnSpc>
                <a:spcPct val="115000"/>
              </a:lnSpc>
              <a:buFont typeface="Arial" pitchFamily="34" charset="0"/>
              <a:buChar char="•"/>
            </a:pPr>
            <a:endParaRPr lang="en-GB" sz="2000" dirty="0" smtClean="0">
              <a:solidFill>
                <a:srgbClr val="4D4D4D"/>
              </a:solidFill>
              <a:latin typeface="+mj-lt"/>
            </a:endParaRPr>
          </a:p>
          <a:p>
            <a:pPr marL="342900" lvl="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en-GB" sz="2000" dirty="0" smtClean="0">
                <a:solidFill>
                  <a:srgbClr val="4D4D4D"/>
                </a:solidFill>
                <a:latin typeface="+mj-lt"/>
              </a:rPr>
              <a:t>Preparation works to get accreditation within laboratory according to international standards (e.g. ISO)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.</a:t>
            </a:r>
            <a:endParaRPr lang="en-US" sz="2000" dirty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370937" y="-91649"/>
            <a:ext cx="53742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fr-FR" sz="2400" b="1" dirty="0">
                <a:latin typeface="+mj-lt"/>
              </a:rPr>
              <a:t>	</a:t>
            </a:r>
            <a:r>
              <a:rPr lang="fr-FR" sz="2400" b="1" dirty="0" smtClean="0">
                <a:latin typeface="+mj-lt"/>
              </a:rPr>
              <a:t>CALL 2: </a:t>
            </a:r>
            <a:r>
              <a:rPr lang="en-US" sz="2400" i="1" dirty="0" smtClean="0">
                <a:latin typeface="+mj-lt"/>
              </a:rPr>
              <a:t>Improved </a:t>
            </a:r>
            <a:r>
              <a:rPr lang="en-US" sz="2400" i="1" dirty="0">
                <a:latin typeface="+mj-lt"/>
              </a:rPr>
              <a:t>monitoring of marine </a:t>
            </a:r>
            <a:r>
              <a:rPr lang="en-US" sz="2400" i="1" dirty="0" smtClean="0">
                <a:latin typeface="+mj-lt"/>
              </a:rPr>
              <a:t>waters</a:t>
            </a:r>
            <a:endParaRPr lang="fr-FR" sz="2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487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161365" y="1108680"/>
            <a:ext cx="8670663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buFont typeface="Arial" pitchFamily="34" charset="0"/>
              <a:buChar char="•"/>
            </a:pPr>
            <a:endParaRPr lang="en-US" sz="200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000" smtClean="0">
                <a:solidFill>
                  <a:srgbClr val="4D4D4D"/>
                </a:solidFill>
                <a:latin typeface="+mj-lt"/>
              </a:rPr>
              <a:t>Studies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to better understand the marine environment in particular with relation to underwater noise, graveling, marine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litter</a:t>
            </a:r>
            <a:endParaRPr lang="en-US" sz="2000" dirty="0">
              <a:solidFill>
                <a:srgbClr val="4D4D4D"/>
              </a:solidFill>
              <a:latin typeface="+mj-lt"/>
            </a:endParaRPr>
          </a:p>
          <a:p>
            <a:pPr marL="34290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Developing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a methodology for analyzing and evaluating the content of priority substances in the matrix "biota" </a:t>
            </a:r>
            <a:endParaRPr lang="en-US" sz="2000" dirty="0" smtClean="0">
              <a:solidFill>
                <a:srgbClr val="4D4D4D"/>
              </a:solidFill>
              <a:latin typeface="+mj-lt"/>
            </a:endParaRPr>
          </a:p>
          <a:p>
            <a:pPr marL="34290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Developing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a methodology for analyzing and evaluating the content of priority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substances in water and sediments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(for which no such is available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)</a:t>
            </a:r>
          </a:p>
          <a:p>
            <a:pPr marL="34290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Tools/models </a:t>
            </a:r>
            <a:r>
              <a:rPr lang="en-US" sz="2000" dirty="0">
                <a:solidFill>
                  <a:srgbClr val="4D4D4D"/>
                </a:solidFill>
                <a:latin typeface="+mj-lt"/>
              </a:rPr>
              <a:t>assessing and predicting environmental status for inland and marine waters based on the available data elements and </a:t>
            </a:r>
            <a:r>
              <a:rPr lang="en-US" sz="2000" dirty="0" smtClean="0">
                <a:solidFill>
                  <a:srgbClr val="4D4D4D"/>
                </a:solidFill>
                <a:latin typeface="+mj-lt"/>
              </a:rPr>
              <a:t>descriptors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Calibri"/>
              </a:rPr>
              <a:t>Development </a:t>
            </a:r>
            <a:r>
              <a:rPr lang="en-US" sz="2000" dirty="0">
                <a:solidFill>
                  <a:srgbClr val="4D4D4D"/>
                </a:solidFill>
                <a:latin typeface="Calibri"/>
              </a:rPr>
              <a:t>of scenarios and tools that allow to assess the interaction between social-economic developments, climate change and environment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4D4D4D"/>
                </a:solidFill>
                <a:latin typeface="Calibri"/>
              </a:rPr>
              <a:t>Increasing </a:t>
            </a:r>
            <a:r>
              <a:rPr lang="en-US" sz="2000" dirty="0">
                <a:solidFill>
                  <a:srgbClr val="4D4D4D"/>
                </a:solidFill>
                <a:latin typeface="Calibri"/>
              </a:rPr>
              <a:t>the capacity of competent authorities to evaluate the economic effectiveness of the programs of measures in accordance with WFD and MSFD</a:t>
            </a:r>
          </a:p>
          <a:p>
            <a:pPr marL="342900" indent="-342900">
              <a:lnSpc>
                <a:spcPct val="115000"/>
              </a:lnSpc>
              <a:buFont typeface="Arial" pitchFamily="34" charset="0"/>
              <a:buChar char="•"/>
            </a:pPr>
            <a:endParaRPr lang="en-US" sz="2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293299" y="-91649"/>
            <a:ext cx="56330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fr-FR" sz="2200" b="1" dirty="0">
                <a:latin typeface="+mj-lt"/>
              </a:rPr>
              <a:t>	</a:t>
            </a:r>
            <a:r>
              <a:rPr lang="fr-FR" sz="2400" b="1" dirty="0" smtClean="0">
                <a:latin typeface="+mj-lt"/>
              </a:rPr>
              <a:t>CALL 3: </a:t>
            </a:r>
            <a:r>
              <a:rPr lang="en-US" sz="2400" i="1" dirty="0" smtClean="0">
                <a:latin typeface="+mj-lt"/>
              </a:rPr>
              <a:t>Increased capacity </a:t>
            </a:r>
            <a:r>
              <a:rPr lang="en-US" sz="2400" i="1" dirty="0">
                <a:latin typeface="+mj-lt"/>
              </a:rPr>
              <a:t>for assessing and </a:t>
            </a:r>
            <a:r>
              <a:rPr lang="en-US" sz="2400" i="1" dirty="0" smtClean="0">
                <a:latin typeface="+mj-lt"/>
              </a:rPr>
              <a:t>predicting environmental </a:t>
            </a:r>
            <a:r>
              <a:rPr lang="en-US" sz="2400" i="1" dirty="0">
                <a:latin typeface="+mj-lt"/>
              </a:rPr>
              <a:t>status in marine and inland waters</a:t>
            </a:r>
            <a:endParaRPr lang="fr-FR" sz="24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676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683</Words>
  <Application>Microsoft Office PowerPoint</Application>
  <PresentationFormat>On-screen Show (4:3)</PresentationFormat>
  <Paragraphs>67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Thème Office</vt:lpstr>
      <vt:lpstr>Conception personnalisée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Reducing disparities _x0003_Strengthening relations</dc:title>
  <dc:creator>Utilisateur de Microsoft Office</dc:creator>
  <cp:lastModifiedBy>NHranova</cp:lastModifiedBy>
  <cp:revision>65</cp:revision>
  <cp:lastPrinted>2011-12-02T12:38:51Z</cp:lastPrinted>
  <dcterms:created xsi:type="dcterms:W3CDTF">2011-11-09T09:46:35Z</dcterms:created>
  <dcterms:modified xsi:type="dcterms:W3CDTF">2014-06-30T07:41:31Z</dcterms:modified>
</cp:coreProperties>
</file>