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73" r:id="rId3"/>
    <p:sldId id="301" r:id="rId4"/>
    <p:sldId id="356" r:id="rId5"/>
    <p:sldId id="347" r:id="rId6"/>
    <p:sldId id="357" r:id="rId7"/>
    <p:sldId id="358" r:id="rId8"/>
    <p:sldId id="29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ен стил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1" autoAdjust="0"/>
    <p:restoredTop sz="94660"/>
  </p:normalViewPr>
  <p:slideViewPr>
    <p:cSldViewPr>
      <p:cViewPr>
        <p:scale>
          <a:sx n="70" d="100"/>
          <a:sy n="70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2E683-25EF-4355-B6F9-FE49FE7C486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685EBE-282C-4354-A635-1C4CF5156FDF}" type="datetimeFigureOut">
              <a:rPr lang="en-US" smtClean="0"/>
              <a:pPr/>
              <a:t>6/25/2014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70636F-F7C6-450F-B71B-FDACE58DBDC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1371600"/>
            <a:ext cx="8305800" cy="3124200"/>
          </a:xfrm>
        </p:spPr>
        <p:txBody>
          <a:bodyPr>
            <a:normAutofit/>
          </a:bodyPr>
          <a:lstStyle/>
          <a:p>
            <a:pPr algn="ctr"/>
            <a:r>
              <a:rPr lang="bg-BG" sz="4400" dirty="0" smtClean="0">
                <a:latin typeface="Times New Roman" pitchFamily="18" charset="0"/>
                <a:cs typeface="Times New Roman" pitchFamily="18" charset="0"/>
              </a:rPr>
              <a:t>БАСЕЙНОВА ДИРЕКЦИЯ ЗАПАДНОБЕЛОМОРСКИ РАЙОН - БЛАГОЕВГРАД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609600"/>
          </a:xfrm>
        </p:spPr>
        <p:txBody>
          <a:bodyPr>
            <a:normAutofit/>
          </a:bodyPr>
          <a:lstStyle/>
          <a:p>
            <a:pPr algn="ctr"/>
            <a:r>
              <a:rPr lang="bg-BG" sz="3200" b="1" dirty="0" smtClean="0">
                <a:latin typeface="Times New Roman" pitchFamily="18" charset="0"/>
                <a:cs typeface="Times New Roman" pitchFamily="18" charset="0"/>
              </a:rPr>
              <a:t>Структура на БДЗБР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91" y="609600"/>
            <a:ext cx="8992683" cy="6410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bg-BG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Западнобеломорски район за басейново управление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14500"/>
            <a:ext cx="3214688" cy="46101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bg-BG" sz="24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bg-BG" sz="2400" dirty="0" smtClean="0">
                <a:latin typeface="Times New Roman" pitchFamily="18" charset="0"/>
              </a:rPr>
              <a:t>    Западнобеломорски район за басейново управление включва басейните на реките Струма, Места и Доспат.</a:t>
            </a:r>
          </a:p>
        </p:txBody>
      </p:sp>
      <p:pic>
        <p:nvPicPr>
          <p:cNvPr id="614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86125" y="1557338"/>
            <a:ext cx="5643563" cy="47672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79375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БД ЗБР –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Благоевград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осъществява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дейности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по:</a:t>
            </a:r>
            <a:b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sz="half" idx="1"/>
          </p:nvPr>
        </p:nvSpPr>
        <p:spPr>
          <a:xfrm>
            <a:off x="18197" y="1524000"/>
            <a:ext cx="9144000" cy="45720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Интегрирано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управление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повърхностните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води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Западнобеломорски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басейново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Плановете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управление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басейни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(ПУРБ)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Струма, Места и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Доспат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предварителната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картите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Плана за управление на риска от наводнения (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ПУРН);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обществеността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провежда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общественото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обсъждане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ПУРБ и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ПУРН;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състоянието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повърхностните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мерки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опазване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поддържане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състоянието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водите;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разрешителни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водовземане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и/или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ползване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обекти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издадените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разрешителни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изискванията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Европейското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националното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законодателство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областта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водите.</a:t>
            </a:r>
            <a:endParaRPr lang="bg-BG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9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ПРОЕКТНИ ИДЕИ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Инструменти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/модели за оценка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прогнозиране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екологичното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състояние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вътрешните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въз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наличните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данни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Разработване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сценарии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инструменти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които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позволяват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 се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направи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оценка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взаимодействието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социално-икономическото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изменението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климата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околната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среда;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Повишаване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компетентните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власти/институции за оценка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икономическата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ефективност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според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РДВ. </a:t>
            </a:r>
            <a:endParaRPr lang="bg-B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на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предпочитания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партньор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bg-BG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152400" y="1676400"/>
            <a:ext cx="8534400" cy="4953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/>
              <a:t>Партньори</a:t>
            </a:r>
            <a:r>
              <a:rPr lang="ru-RU" dirty="0"/>
              <a:t> </a:t>
            </a:r>
            <a:r>
              <a:rPr lang="ru-RU" dirty="0" err="1"/>
              <a:t>със</a:t>
            </a:r>
            <a:r>
              <a:rPr lang="ru-RU" dirty="0"/>
              <a:t> сходни </a:t>
            </a:r>
            <a:r>
              <a:rPr lang="ru-RU" dirty="0" err="1"/>
              <a:t>дейности</a:t>
            </a:r>
            <a:r>
              <a:rPr lang="ru-RU" dirty="0"/>
              <a:t>, </a:t>
            </a:r>
            <a:r>
              <a:rPr lang="ru-RU" dirty="0" err="1"/>
              <a:t>свързани</a:t>
            </a:r>
            <a:r>
              <a:rPr lang="ru-RU" dirty="0"/>
              <a:t> с </a:t>
            </a:r>
            <a:r>
              <a:rPr lang="ru-RU" dirty="0" err="1"/>
              <a:t>управлението</a:t>
            </a:r>
            <a:r>
              <a:rPr lang="ru-RU" dirty="0"/>
              <a:t> на водите и </a:t>
            </a:r>
            <a:r>
              <a:rPr lang="ru-RU" dirty="0" err="1"/>
              <a:t>прилагане</a:t>
            </a:r>
            <a:r>
              <a:rPr lang="ru-RU" dirty="0"/>
              <a:t> на </a:t>
            </a:r>
            <a:r>
              <a:rPr lang="ru-RU" dirty="0" err="1"/>
              <a:t>европейското</a:t>
            </a:r>
            <a:r>
              <a:rPr lang="ru-RU" dirty="0"/>
              <a:t> и </a:t>
            </a:r>
            <a:r>
              <a:rPr lang="ru-RU" dirty="0" err="1"/>
              <a:t>национално</a:t>
            </a:r>
            <a:r>
              <a:rPr lang="ru-RU" dirty="0"/>
              <a:t> </a:t>
            </a:r>
            <a:r>
              <a:rPr lang="ru-RU" dirty="0" err="1"/>
              <a:t>законодателство</a:t>
            </a:r>
            <a:r>
              <a:rPr lang="ru-RU" dirty="0"/>
              <a:t> в </a:t>
            </a:r>
            <a:r>
              <a:rPr lang="ru-RU" dirty="0" err="1"/>
              <a:t>областта</a:t>
            </a:r>
            <a:r>
              <a:rPr lang="ru-RU" dirty="0"/>
              <a:t> на водите и </a:t>
            </a:r>
            <a:r>
              <a:rPr lang="ru-RU" dirty="0" err="1"/>
              <a:t>докладване</a:t>
            </a:r>
            <a:r>
              <a:rPr lang="ru-RU" dirty="0"/>
              <a:t> на изпълнението </a:t>
            </a:r>
            <a:r>
              <a:rPr lang="ru-RU" dirty="0" err="1"/>
              <a:t>му</a:t>
            </a:r>
            <a:r>
              <a:rPr lang="ru-RU" dirty="0"/>
              <a:t> пред </a:t>
            </a:r>
            <a:r>
              <a:rPr lang="ru-RU" dirty="0" err="1"/>
              <a:t>Европейската</a:t>
            </a:r>
            <a:r>
              <a:rPr lang="ru-RU" dirty="0"/>
              <a:t> </a:t>
            </a:r>
            <a:r>
              <a:rPr lang="ru-RU" dirty="0" err="1"/>
              <a:t>комисия</a:t>
            </a:r>
            <a:r>
              <a:rPr lang="ru-RU" dirty="0"/>
              <a:t> (ЕК). </a:t>
            </a:r>
            <a:endParaRPr lang="ru-RU" dirty="0" smtClean="0"/>
          </a:p>
          <a:p>
            <a:pPr marL="0" indent="0" algn="just">
              <a:buNone/>
            </a:pPr>
            <a:endParaRPr lang="ru-RU" sz="1300" dirty="0" smtClean="0"/>
          </a:p>
          <a:p>
            <a:pPr algn="just"/>
            <a:r>
              <a:rPr lang="ru-RU" dirty="0" smtClean="0"/>
              <a:t>С </a:t>
            </a:r>
            <a:r>
              <a:rPr lang="ru-RU" dirty="0"/>
              <a:t>опит в </a:t>
            </a:r>
            <a:r>
              <a:rPr lang="ru-RU" dirty="0" err="1"/>
              <a:t>извършване</a:t>
            </a:r>
            <a:r>
              <a:rPr lang="ru-RU" dirty="0"/>
              <a:t> на </a:t>
            </a:r>
            <a:r>
              <a:rPr lang="ru-RU" dirty="0" err="1"/>
              <a:t>дейности</a:t>
            </a:r>
            <a:r>
              <a:rPr lang="ru-RU" dirty="0"/>
              <a:t> по мониторинг на води, </a:t>
            </a:r>
            <a:r>
              <a:rPr lang="ru-RU" dirty="0" err="1"/>
              <a:t>разработване</a:t>
            </a:r>
            <a:r>
              <a:rPr lang="ru-RU" dirty="0"/>
              <a:t> и/или </a:t>
            </a:r>
            <a:r>
              <a:rPr lang="ru-RU" dirty="0" err="1"/>
              <a:t>прилагане</a:t>
            </a:r>
            <a:r>
              <a:rPr lang="ru-RU" dirty="0"/>
              <a:t> на методики, </a:t>
            </a:r>
            <a:r>
              <a:rPr lang="ru-RU" dirty="0" err="1"/>
              <a:t>свързани</a:t>
            </a:r>
            <a:r>
              <a:rPr lang="ru-RU" dirty="0"/>
              <a:t> с оценка и </a:t>
            </a:r>
            <a:r>
              <a:rPr lang="ru-RU" dirty="0" err="1"/>
              <a:t>прогнозиране</a:t>
            </a:r>
            <a:r>
              <a:rPr lang="ru-RU" dirty="0"/>
              <a:t> на </a:t>
            </a:r>
            <a:r>
              <a:rPr lang="ru-RU" dirty="0" err="1"/>
              <a:t>състоянието</a:t>
            </a:r>
            <a:r>
              <a:rPr lang="ru-RU" dirty="0"/>
              <a:t> на </a:t>
            </a:r>
            <a:r>
              <a:rPr lang="ru-RU" dirty="0" err="1"/>
              <a:t>вътрешни</a:t>
            </a:r>
            <a:r>
              <a:rPr lang="ru-RU" dirty="0"/>
              <a:t> </a:t>
            </a:r>
            <a:r>
              <a:rPr lang="ru-RU" dirty="0" err="1"/>
              <a:t>повърхностни</a:t>
            </a:r>
            <a:r>
              <a:rPr lang="ru-RU" dirty="0"/>
              <a:t> и </a:t>
            </a:r>
            <a:r>
              <a:rPr lang="ru-RU" dirty="0" err="1"/>
              <a:t>подземни</a:t>
            </a:r>
            <a:r>
              <a:rPr lang="ru-RU" dirty="0"/>
              <a:t> води. </a:t>
            </a:r>
            <a:endParaRPr lang="ru-RU" dirty="0" smtClean="0"/>
          </a:p>
          <a:p>
            <a:pPr marL="0" indent="0" algn="just">
              <a:buNone/>
            </a:pPr>
            <a:endParaRPr lang="ru-RU" sz="1400" dirty="0" smtClean="0"/>
          </a:p>
          <a:p>
            <a:pPr algn="just"/>
            <a:r>
              <a:rPr lang="ru-RU" dirty="0" err="1" smtClean="0"/>
              <a:t>Партньори</a:t>
            </a:r>
            <a:r>
              <a:rPr lang="ru-RU" dirty="0" smtClean="0"/>
              <a:t> </a:t>
            </a:r>
            <a:r>
              <a:rPr lang="ru-RU" dirty="0"/>
              <a:t>с опит в </a:t>
            </a:r>
            <a:r>
              <a:rPr lang="ru-RU" dirty="0" err="1"/>
              <a:t>дейности</a:t>
            </a:r>
            <a:r>
              <a:rPr lang="ru-RU" dirty="0"/>
              <a:t>, </a:t>
            </a:r>
            <a:r>
              <a:rPr lang="ru-RU" dirty="0" err="1"/>
              <a:t>свързани</a:t>
            </a:r>
            <a:r>
              <a:rPr lang="ru-RU" dirty="0"/>
              <a:t> с </a:t>
            </a:r>
            <a:r>
              <a:rPr lang="ru-RU" dirty="0" err="1"/>
              <a:t>икономически</a:t>
            </a:r>
            <a:r>
              <a:rPr lang="ru-RU" dirty="0"/>
              <a:t> анализ на </a:t>
            </a:r>
            <a:r>
              <a:rPr lang="ru-RU" dirty="0" err="1"/>
              <a:t>дейностите</a:t>
            </a:r>
            <a:r>
              <a:rPr lang="ru-RU" dirty="0"/>
              <a:t> </a:t>
            </a:r>
            <a:r>
              <a:rPr lang="ru-RU" dirty="0" err="1"/>
              <a:t>във</a:t>
            </a:r>
            <a:r>
              <a:rPr lang="ru-RU" dirty="0"/>
              <a:t> </a:t>
            </a:r>
            <a:r>
              <a:rPr lang="ru-RU" dirty="0" err="1"/>
              <a:t>водния</a:t>
            </a:r>
            <a:r>
              <a:rPr lang="ru-RU" dirty="0"/>
              <a:t> </a:t>
            </a:r>
            <a:r>
              <a:rPr lang="ru-RU" dirty="0" smtClean="0"/>
              <a:t>сектор.</a:t>
            </a:r>
          </a:p>
          <a:p>
            <a:pPr marL="0" indent="0" algn="just">
              <a:buNone/>
            </a:pPr>
            <a:endParaRPr lang="ru-RU" sz="1600" dirty="0" smtClean="0"/>
          </a:p>
          <a:p>
            <a:pPr algn="just"/>
            <a:r>
              <a:rPr lang="ru-RU" dirty="0" err="1" smtClean="0"/>
              <a:t>Партньори</a:t>
            </a:r>
            <a:r>
              <a:rPr lang="ru-RU" dirty="0"/>
              <a:t>, </a:t>
            </a:r>
            <a:r>
              <a:rPr lang="ru-RU" dirty="0" err="1"/>
              <a:t>разработващи</a:t>
            </a:r>
            <a:r>
              <a:rPr lang="ru-RU" dirty="0"/>
              <a:t> и </a:t>
            </a:r>
            <a:r>
              <a:rPr lang="ru-RU" dirty="0" err="1"/>
              <a:t>предлагащи</a:t>
            </a:r>
            <a:r>
              <a:rPr lang="ru-RU" dirty="0"/>
              <a:t> </a:t>
            </a:r>
            <a:r>
              <a:rPr lang="ru-RU" dirty="0" err="1"/>
              <a:t>технологични</a:t>
            </a:r>
            <a:r>
              <a:rPr lang="ru-RU" dirty="0"/>
              <a:t> </a:t>
            </a:r>
            <a:r>
              <a:rPr lang="ru-RU" dirty="0" err="1"/>
              <a:t>продукти</a:t>
            </a:r>
            <a:r>
              <a:rPr lang="ru-RU" dirty="0"/>
              <a:t> – </a:t>
            </a:r>
            <a:r>
              <a:rPr lang="ru-RU" dirty="0" err="1"/>
              <a:t>софтуери</a:t>
            </a:r>
            <a:r>
              <a:rPr lang="ru-RU" dirty="0"/>
              <a:t>, модели, </a:t>
            </a:r>
            <a:r>
              <a:rPr lang="ru-RU" dirty="0" err="1"/>
              <a:t>които</a:t>
            </a:r>
            <a:r>
              <a:rPr lang="ru-RU" dirty="0"/>
              <a:t> </a:t>
            </a:r>
            <a:r>
              <a:rPr lang="ru-RU" dirty="0" err="1"/>
              <a:t>могат</a:t>
            </a:r>
            <a:r>
              <a:rPr lang="ru-RU" dirty="0"/>
              <a:t> да се </a:t>
            </a:r>
            <a:r>
              <a:rPr lang="ru-RU" dirty="0" err="1"/>
              <a:t>използват</a:t>
            </a:r>
            <a:r>
              <a:rPr lang="ru-RU" dirty="0"/>
              <a:t> за целите на оценка и </a:t>
            </a:r>
            <a:r>
              <a:rPr lang="ru-RU" dirty="0" err="1"/>
              <a:t>прогнозиране</a:t>
            </a:r>
            <a:r>
              <a:rPr lang="ru-RU" dirty="0"/>
              <a:t> на </a:t>
            </a:r>
            <a:r>
              <a:rPr lang="ru-RU" dirty="0" err="1"/>
              <a:t>състоянието</a:t>
            </a:r>
            <a:r>
              <a:rPr lang="ru-RU" dirty="0"/>
              <a:t> на </a:t>
            </a:r>
            <a:r>
              <a:rPr lang="ru-RU" dirty="0" err="1"/>
              <a:t>вътрешни</a:t>
            </a:r>
            <a:r>
              <a:rPr lang="ru-RU" dirty="0"/>
              <a:t> </a:t>
            </a:r>
            <a:r>
              <a:rPr lang="ru-RU" dirty="0" err="1"/>
              <a:t>повърхностни</a:t>
            </a:r>
            <a:r>
              <a:rPr lang="ru-RU" dirty="0"/>
              <a:t> и </a:t>
            </a:r>
            <a:r>
              <a:rPr lang="ru-RU" dirty="0" err="1"/>
              <a:t>подземни</a:t>
            </a:r>
            <a:r>
              <a:rPr lang="ru-RU" dirty="0"/>
              <a:t> води и </a:t>
            </a:r>
            <a:r>
              <a:rPr lang="ru-RU" dirty="0" err="1"/>
              <a:t>управлението</a:t>
            </a:r>
            <a:r>
              <a:rPr lang="ru-RU" dirty="0"/>
              <a:t> на риска от </a:t>
            </a:r>
            <a:r>
              <a:rPr lang="ru-RU" dirty="0" err="1"/>
              <a:t>природни</a:t>
            </a:r>
            <a:r>
              <a:rPr lang="ru-RU" dirty="0"/>
              <a:t> бедствия (наводнения) и др.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436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838200"/>
          </a:xfrm>
        </p:spPr>
        <p:txBody>
          <a:bodyPr>
            <a:noAutofit/>
          </a:bodyPr>
          <a:lstStyle/>
          <a:p>
            <a:pPr algn="ctr"/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КОНТАКТИ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БАСЕЙНОВА ДИРЕКЦИЯ ЗАПАДНОБЕЛОМОРСКИ РАЙОН</a:t>
            </a:r>
            <a:endParaRPr lang="bg-BG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04800" y="1935480"/>
            <a:ext cx="83820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700" dirty="0" smtClean="0"/>
              <a:t>Web site: www.wabd.bg </a:t>
            </a:r>
          </a:p>
          <a:p>
            <a:pPr marL="0" indent="0">
              <a:buNone/>
            </a:pPr>
            <a:endParaRPr lang="en-US" sz="2700" dirty="0" smtClean="0"/>
          </a:p>
          <a:p>
            <a:pPr marL="0" indent="0">
              <a:buNone/>
            </a:pPr>
            <a:r>
              <a:rPr lang="en-US" sz="2700" dirty="0" smtClean="0"/>
              <a:t>Email address: bdblg@wabd.bg</a:t>
            </a:r>
          </a:p>
          <a:p>
            <a:pPr marL="0" indent="0">
              <a:buNone/>
            </a:pPr>
            <a:r>
              <a:rPr lang="en-US" sz="2700" dirty="0"/>
              <a:t> </a:t>
            </a:r>
            <a:r>
              <a:rPr lang="en-US" sz="2700" dirty="0" smtClean="0"/>
              <a:t>                         Vanina_Mitseva@wabd.bg</a:t>
            </a:r>
          </a:p>
        </p:txBody>
      </p:sp>
    </p:spTree>
    <p:extLst>
      <p:ext uri="{BB962C8B-B14F-4D97-AF65-F5344CB8AC3E}">
        <p14:creationId xmlns:p14="http://schemas.microsoft.com/office/powerpoint/2010/main" val="140874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8135937" cy="966787"/>
          </a:xfrm>
        </p:spPr>
        <p:txBody>
          <a:bodyPr>
            <a:noAutofit/>
          </a:bodyPr>
          <a:lstStyle/>
          <a:p>
            <a:pPr algn="ctr"/>
            <a:r>
              <a:rPr lang="bg-BG" sz="2200" b="1" dirty="0">
                <a:solidFill>
                  <a:schemeClr val="tx1"/>
                </a:solidFill>
                <a:latin typeface="Times New Roman" pitchFamily="18" charset="0"/>
              </a:rPr>
              <a:t>БЛАГОДАРЯ </a:t>
            </a:r>
            <a:r>
              <a:rPr lang="bg-BG" sz="2200" b="1" dirty="0" smtClean="0">
                <a:solidFill>
                  <a:schemeClr val="tx1"/>
                </a:solidFill>
                <a:latin typeface="Times New Roman" pitchFamily="18" charset="0"/>
              </a:rPr>
              <a:t>ЗА </a:t>
            </a:r>
            <a:r>
              <a:rPr lang="bg-BG" sz="2200" b="1" dirty="0">
                <a:solidFill>
                  <a:schemeClr val="tx1"/>
                </a:solidFill>
                <a:latin typeface="Times New Roman" pitchFamily="18" charset="0"/>
              </a:rPr>
              <a:t>ВНИМАНИЕТО !</a:t>
            </a:r>
            <a:br>
              <a:rPr lang="bg-BG" sz="2200" b="1" dirty="0">
                <a:solidFill>
                  <a:schemeClr val="tx1"/>
                </a:solidFill>
                <a:latin typeface="Times New Roman" pitchFamily="18" charset="0"/>
              </a:rPr>
            </a:br>
            <a:endParaRPr lang="bg-BG" sz="22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37221" name="Picture 5" descr="PA06106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25538"/>
            <a:ext cx="9144000" cy="57324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</TotalTime>
  <Words>371</Words>
  <Application>Microsoft Office PowerPoint</Application>
  <PresentationFormat>Презентация на цял екран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Използвани шрифтове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БАСЕЙНОВА ДИРЕКЦИЯ ЗАПАДНОБЕЛОМОРСКИ РАЙОН - БЛАГОЕВГРАД</vt:lpstr>
      <vt:lpstr>Структура на БДЗБР</vt:lpstr>
      <vt:lpstr>Западнобеломорски район за басейново управление</vt:lpstr>
      <vt:lpstr>БД ЗБР – Благоевград осъществява дейности по: </vt:lpstr>
      <vt:lpstr>ПРОЕКТНИ ИДЕИ</vt:lpstr>
      <vt:lpstr>Описание на профила на предпочитания партньор  по проекта</vt:lpstr>
      <vt:lpstr>КОНТАКТИ НА БАСЕЙНОВА ДИРЕКЦИЯ ЗАПАДНОБЕЛОМОРСКИ РАЙОН</vt:lpstr>
      <vt:lpstr>БЛАГОДАРЯ ЗА ВНИМАНИЕТО 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Svetla</dc:creator>
  <cp:lastModifiedBy>NikolOB</cp:lastModifiedBy>
  <cp:revision>51</cp:revision>
  <dcterms:created xsi:type="dcterms:W3CDTF">2013-11-18T18:45:19Z</dcterms:created>
  <dcterms:modified xsi:type="dcterms:W3CDTF">2014-06-25T19:58:03Z</dcterms:modified>
</cp:coreProperties>
</file>