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07" r:id="rId2"/>
    <p:sldId id="409" r:id="rId3"/>
    <p:sldId id="404" r:id="rId4"/>
    <p:sldId id="413" r:id="rId5"/>
    <p:sldId id="411" r:id="rId6"/>
    <p:sldId id="410" r:id="rId7"/>
    <p:sldId id="412" r:id="rId8"/>
    <p:sldId id="297" r:id="rId9"/>
    <p:sldId id="41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6F3E"/>
    <a:srgbClr val="3F3FB9"/>
    <a:srgbClr val="7CC8E5"/>
    <a:srgbClr val="878935"/>
    <a:srgbClr val="77B0BB"/>
    <a:srgbClr val="D4DC22"/>
    <a:srgbClr val="C7D725"/>
    <a:srgbClr val="C5DA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3907" autoAdjust="0"/>
  </p:normalViewPr>
  <p:slideViewPr>
    <p:cSldViewPr snapToGrid="0" snapToObjects="1">
      <p:cViewPr>
        <p:scale>
          <a:sx n="70" d="100"/>
          <a:sy n="70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Geneva" pitchFamily="-106" charset="-128"/>
                <a:cs typeface="+mn-cs"/>
              </a:defRPr>
            </a:lvl1pPr>
          </a:lstStyle>
          <a:p>
            <a:pPr>
              <a:defRPr/>
            </a:pPr>
            <a:fld id="{7D7D44E1-BB7B-4B07-A033-A02D9A3DBB5D}" type="datetimeFigureOut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Geneva" pitchFamily="-106" charset="-128"/>
                <a:cs typeface="+mn-cs"/>
              </a:defRPr>
            </a:lvl1pPr>
          </a:lstStyle>
          <a:p>
            <a:pPr>
              <a:defRPr/>
            </a:pPr>
            <a:fld id="{A44378D7-A8CE-4C8F-98BD-A82919FD0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5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C1C9BB-81C1-4EF7-AB4B-21DA357AD5EA}" type="slidenum">
              <a:rPr lang="en-US" smtClean="0">
                <a:latin typeface="Arial" pitchFamily="34" charset="0"/>
                <a:ea typeface="Geneva" charset="0"/>
                <a:cs typeface="Geneva" charset="0"/>
              </a:rPr>
              <a:pPr/>
              <a:t>1</a:t>
            </a:fld>
            <a:endParaRPr lang="en-US" smtClean="0">
              <a:latin typeface="Arial" pitchFamily="34" charset="0"/>
              <a:ea typeface="Geneva" charset="0"/>
              <a:cs typeface="Genev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378D7-A8CE-4C8F-98BD-A82919FD0E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74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752" y="1450628"/>
            <a:ext cx="6010696" cy="147002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3752" y="2973941"/>
            <a:ext cx="6010696" cy="773065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243753" y="3849688"/>
            <a:ext cx="6011248" cy="91440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3D87-8999-4E93-937E-46F0A7B46977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A8B6-6771-4686-9EA8-37BB479B7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BE3D-ECF6-4572-ACBA-85CD11D7879E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B68E-BB87-4595-86D2-F395C85F4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5A9D-6B13-4B1E-9E4D-1ABBB2294CFC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460B-511A-431A-B3BC-5E83D7032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BF28-68CF-41A6-A404-2433E53E67D1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E603-496E-4DEC-BFFE-B69B40D97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509B-6972-4158-9AB7-7B67720A203B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8BFB-BED9-4BC4-AFC1-41C96BDA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8547-51CC-450F-9F0A-45BEB463529A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D88B-9857-40EA-BCB2-09F321879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664E-E100-465F-8ECF-365C0D5D34CD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BC35-0BD9-4678-9071-CC5124198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ACCE-3C91-4DB6-A244-57DB87435486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AB55-0AB6-4D6C-92A5-3A5E24F59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752" y="1658002"/>
            <a:ext cx="6010696" cy="1470025"/>
          </a:xfrm>
        </p:spPr>
        <p:txBody>
          <a:bodyPr>
            <a:normAutofit/>
          </a:bodyPr>
          <a:lstStyle>
            <a:lvl1pPr algn="l">
              <a:defRPr sz="5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3752" y="2973941"/>
            <a:ext cx="6010696" cy="773065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243753" y="3849688"/>
            <a:ext cx="6011248" cy="91440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BA43-6395-4C11-AB83-C3C062CE0C1E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94BF-6374-4267-A7D5-2C2B415A1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mazo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099050" y="1555750"/>
            <a:ext cx="3155950" cy="3644900"/>
          </a:xfrm>
          <a:prstGeom prst="rect">
            <a:avLst/>
          </a:prstGeom>
          <a:solidFill>
            <a:srgbClr val="2D591F">
              <a:alpha val="4117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99050" y="3421063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099050" y="4316413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099050" y="1557338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105400" y="1296988"/>
            <a:ext cx="1743075" cy="261937"/>
          </a:xfrm>
          <a:prstGeom prst="rect">
            <a:avLst/>
          </a:prstGeom>
          <a:solidFill>
            <a:srgbClr val="2D591F">
              <a:alpha val="41000"/>
            </a:srgb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0" descr="tab for powerpoin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5775" y="-12700"/>
            <a:ext cx="9620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643" y="1794444"/>
            <a:ext cx="3158358" cy="147002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F3F2E9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5003" y="3543300"/>
            <a:ext cx="3156170" cy="773065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F3F2E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11696" y="4383088"/>
            <a:ext cx="3156723" cy="817562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rgbClr val="F3F2E9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111696" y="1276350"/>
            <a:ext cx="1778108" cy="396875"/>
          </a:xfrm>
        </p:spPr>
        <p:txBody>
          <a:bodyPr>
            <a:noAutofit/>
          </a:bodyPr>
          <a:lstStyle>
            <a:lvl1pPr>
              <a:buNone/>
              <a:defRPr sz="1200" baseline="0">
                <a:solidFill>
                  <a:srgbClr val="F3F2E9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BCCB-67B0-4936-AE00-C610B8638872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FA11-4ECA-445A-BF73-40288AD9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oral re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009D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 descr="tab for powerpoin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5775" y="-12700"/>
            <a:ext cx="9620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99050" y="1555750"/>
            <a:ext cx="3155950" cy="3644900"/>
          </a:xfrm>
          <a:prstGeom prst="rect">
            <a:avLst/>
          </a:prstGeom>
          <a:solidFill>
            <a:srgbClr val="102759">
              <a:alpha val="4117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099050" y="3421063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099050" y="4316413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99050" y="1557338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105400" y="1296988"/>
            <a:ext cx="1743075" cy="261937"/>
          </a:xfrm>
          <a:prstGeom prst="rect">
            <a:avLst/>
          </a:prstGeom>
          <a:solidFill>
            <a:srgbClr val="102759">
              <a:alpha val="41000"/>
            </a:srgb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096643" y="1794444"/>
            <a:ext cx="3158358" cy="147002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F3F2E9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75003" y="3543300"/>
            <a:ext cx="3156170" cy="773065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F3F2E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11696" y="4383088"/>
            <a:ext cx="3119477" cy="817562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rgbClr val="F3F2E9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111696" y="1276350"/>
            <a:ext cx="1778108" cy="396875"/>
          </a:xfrm>
        </p:spPr>
        <p:txBody>
          <a:bodyPr>
            <a:noAutofit/>
          </a:bodyPr>
          <a:lstStyle>
            <a:lvl1pPr>
              <a:buNone/>
              <a:defRPr sz="1200" baseline="0">
                <a:solidFill>
                  <a:srgbClr val="F3F2E9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3DF4-C14C-4AC2-8D21-7124E87F6D26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82B9-8F42-4ED9-BDB8-B2947B573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oral image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 descr="tab for powerpoin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5775" y="-12700"/>
            <a:ext cx="9620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99050" y="1555750"/>
            <a:ext cx="3155950" cy="3644900"/>
          </a:xfrm>
          <a:prstGeom prst="rect">
            <a:avLst/>
          </a:prstGeom>
          <a:solidFill>
            <a:srgbClr val="102759">
              <a:alpha val="4117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099050" y="3421063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099050" y="4316413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99050" y="1557338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105400" y="1296988"/>
            <a:ext cx="1743075" cy="261937"/>
          </a:xfrm>
          <a:prstGeom prst="rect">
            <a:avLst/>
          </a:prstGeom>
          <a:solidFill>
            <a:srgbClr val="102759">
              <a:alpha val="41000"/>
            </a:srgb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5096643" y="1794444"/>
            <a:ext cx="3158358" cy="147002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F3F2E9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5075003" y="3543300"/>
            <a:ext cx="3156170" cy="773065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F3F2E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11696" y="4383088"/>
            <a:ext cx="3156723" cy="817562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rgbClr val="F3F2E9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111696" y="1276350"/>
            <a:ext cx="1778108" cy="396875"/>
          </a:xfrm>
        </p:spPr>
        <p:txBody>
          <a:bodyPr>
            <a:noAutofit/>
          </a:bodyPr>
          <a:lstStyle>
            <a:lvl1pPr>
              <a:buNone/>
              <a:defRPr sz="1200" baseline="0">
                <a:solidFill>
                  <a:srgbClr val="F3F2E9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0B8B-91C9-4772-9D0A-D1F786D6FF58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8BC7-6E71-4974-A3F7-8B7FBFD5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mazon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 descr="tab for powerpoint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5775" y="-12700"/>
            <a:ext cx="9620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99050" y="1555750"/>
            <a:ext cx="3155950" cy="3644900"/>
          </a:xfrm>
          <a:prstGeom prst="rect">
            <a:avLst/>
          </a:prstGeom>
          <a:solidFill>
            <a:srgbClr val="2D591F">
              <a:alpha val="4117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099050" y="3421063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099050" y="4316413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099050" y="1557338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5105400" y="1296988"/>
            <a:ext cx="1743075" cy="261937"/>
          </a:xfrm>
          <a:prstGeom prst="rect">
            <a:avLst/>
          </a:prstGeom>
          <a:solidFill>
            <a:srgbClr val="2D591F">
              <a:alpha val="41000"/>
            </a:srgbClr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5096643" y="1794444"/>
            <a:ext cx="3158358" cy="1470025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F3F2E9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5075003" y="3543300"/>
            <a:ext cx="3156170" cy="773065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F3F2E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111696" y="4383088"/>
            <a:ext cx="3156723" cy="817562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rgbClr val="F3F2E9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111696" y="1276350"/>
            <a:ext cx="1778108" cy="396875"/>
          </a:xfrm>
        </p:spPr>
        <p:txBody>
          <a:bodyPr>
            <a:noAutofit/>
          </a:bodyPr>
          <a:lstStyle>
            <a:lvl1pPr>
              <a:buNone/>
              <a:defRPr sz="1200" baseline="0">
                <a:solidFill>
                  <a:srgbClr val="F3F2E9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4108-7562-446C-AC4D-828D3E06FF26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6055-C7F3-424B-898B-8C2275A05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7554-F2BF-4394-B2BB-803E4A1DC193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8C20-75BA-42D3-B0C1-15276B329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27475-A700-455A-8F7B-EE4851B2BD08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424D-A5F0-47D9-BD26-338E6022B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3F2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6" charset="0"/>
                <a:ea typeface="Geneva" pitchFamily="-106" charset="-128"/>
                <a:cs typeface="+mn-cs"/>
              </a:defRPr>
            </a:lvl1pPr>
          </a:lstStyle>
          <a:p>
            <a:pPr>
              <a:defRPr/>
            </a:pPr>
            <a:fld id="{69049BED-981C-4E64-B5CE-597A0FED4C8D}" type="datetime1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  <a:ea typeface="Geneva" pitchFamily="-106" charset="-128"/>
                <a:cs typeface="+mn-cs"/>
              </a:defRPr>
            </a:lvl1pPr>
          </a:lstStyle>
          <a:p>
            <a:pPr>
              <a:defRPr/>
            </a:pPr>
            <a:fld id="{4B003473-8A6C-4DDA-BEEB-5610D43C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25" r:id="rId7"/>
    <p:sldLayoutId id="2147483940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106" charset="-128"/>
          <a:cs typeface="Geneva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  <a:cs typeface="Geneva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  <a:cs typeface="Geneva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  <a:cs typeface="Geneva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  <a:cs typeface="Geneva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Geneva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Geneva" pitchFamily="-106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Geneva" pitchFamily="-106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Geneva" pitchFamily="-106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Geneva" pitchFamily="-106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Geneva" pitchFamily="-10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wwfdcp.b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gstefanov@wwfdcp.bg" TargetMode="External"/><Relationship Id="rId4" Type="http://schemas.openxmlformats.org/officeDocument/2006/relationships/hyperlink" Target="http://www.wwf.b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5099050" y="5495792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6" name="Text Placeholder 12"/>
          <p:cNvSpPr txBox="1">
            <a:spLocks/>
          </p:cNvSpPr>
          <p:nvPr/>
        </p:nvSpPr>
        <p:spPr bwMode="auto">
          <a:xfrm>
            <a:off x="5075237" y="5858046"/>
            <a:ext cx="3155950" cy="54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bg-BG" sz="1400" smtClean="0">
                <a:solidFill>
                  <a:srgbClr val="F3F2E9"/>
                </a:solidFill>
                <a:cs typeface="Arial" pitchFamily="34" charset="0"/>
              </a:rPr>
              <a:t>Обучение за медиите , София</a:t>
            </a:r>
            <a:endParaRPr lang="bg-BG" sz="1400">
              <a:solidFill>
                <a:srgbClr val="F3F2E9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8" name="Rectangle 17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1027" name="Picture 3" descr="C:\Users\Maya\Pictures\FB RTRL\DSC06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397" y="0"/>
            <a:ext cx="9143998" cy="6857999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075237" y="2254249"/>
            <a:ext cx="3393513" cy="4202821"/>
          </a:xfrm>
          <a:prstGeom prst="rect">
            <a:avLst/>
          </a:prstGeom>
          <a:solidFill>
            <a:srgbClr val="356F3E">
              <a:alpha val="82000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209644" y="3964235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09644" y="4776834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63949" y="2259327"/>
            <a:ext cx="3393512" cy="596900"/>
          </a:xfrm>
          <a:prstGeom prst="rect">
            <a:avLst/>
          </a:prstGeom>
          <a:solidFill>
            <a:srgbClr val="2D591F">
              <a:alpha val="41000"/>
            </a:srgb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bg-BG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204337" y="1492898"/>
            <a:ext cx="3135312" cy="295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bg-BG" sz="3000" dirty="0" smtClean="0">
                <a:solidFill>
                  <a:schemeClr val="bg1"/>
                </a:solidFill>
                <a:cs typeface="Arial" pitchFamily="34" charset="0"/>
              </a:rPr>
              <a:t>Екосистемите и услугите от тях</a:t>
            </a:r>
            <a:endParaRPr lang="bg-BG" sz="3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>
            <a:off x="5209644" y="3964234"/>
            <a:ext cx="3155950" cy="153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bg-BG" sz="1600" dirty="0" smtClean="0">
                <a:solidFill>
                  <a:srgbClr val="F3F2E9"/>
                </a:solidFill>
                <a:cs typeface="Arial" pitchFamily="34" charset="0"/>
              </a:rPr>
              <a:t>26 юни 2014</a:t>
            </a:r>
            <a:r>
              <a:rPr lang="en-US" sz="1600" dirty="0" smtClean="0">
                <a:solidFill>
                  <a:srgbClr val="F3F2E9"/>
                </a:solidFill>
                <a:cs typeface="Arial" pitchFamily="34" charset="0"/>
              </a:rPr>
              <a:t>, </a:t>
            </a:r>
            <a:r>
              <a:rPr lang="bg-BG" sz="1600" dirty="0" smtClean="0">
                <a:solidFill>
                  <a:srgbClr val="F3F2E9"/>
                </a:solidFill>
                <a:cs typeface="Arial" pitchFamily="34" charset="0"/>
              </a:rPr>
              <a:t>София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bg-BG" sz="1600" dirty="0" smtClean="0">
                <a:solidFill>
                  <a:srgbClr val="F3F2E9"/>
                </a:solidFill>
                <a:cs typeface="Arial" pitchFamily="34" charset="0"/>
              </a:rPr>
              <a:t>Георги Стефанов – </a:t>
            </a:r>
            <a:r>
              <a:rPr lang="en-US" sz="1600" dirty="0" smtClean="0">
                <a:solidFill>
                  <a:srgbClr val="F3F2E9"/>
                </a:solidFill>
                <a:cs typeface="Arial" pitchFamily="34" charset="0"/>
              </a:rPr>
              <a:t>WWF </a:t>
            </a:r>
            <a:r>
              <a:rPr lang="bg-BG" sz="1600" dirty="0" smtClean="0">
                <a:solidFill>
                  <a:srgbClr val="F3F2E9"/>
                </a:solidFill>
                <a:cs typeface="Arial" pitchFamily="34" charset="0"/>
              </a:rPr>
              <a:t>България</a:t>
            </a:r>
            <a:endParaRPr lang="bg-BG" sz="1600" dirty="0">
              <a:solidFill>
                <a:srgbClr val="F3F2E9"/>
              </a:solidFill>
              <a:cs typeface="Arial" pitchFamily="34" charset="0"/>
            </a:endParaRPr>
          </a:p>
        </p:txBody>
      </p:sp>
      <p:sp>
        <p:nvSpPr>
          <p:cNvPr id="26" name="Text Placeholder 12"/>
          <p:cNvSpPr txBox="1">
            <a:spLocks/>
          </p:cNvSpPr>
          <p:nvPr/>
        </p:nvSpPr>
        <p:spPr bwMode="auto">
          <a:xfrm>
            <a:off x="5183699" y="4997877"/>
            <a:ext cx="3155950" cy="11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bg-BG" sz="1600" b="1" i="1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bg-BG" sz="1600" b="1" i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bg-BG" sz="1600" b="1" i="1" dirty="0" smtClean="0">
                <a:solidFill>
                  <a:schemeClr val="bg1"/>
                </a:solidFill>
              </a:rPr>
              <a:t>ЕФМ - Програми </a:t>
            </a:r>
            <a:r>
              <a:rPr lang="en-US" sz="1600" b="1" i="1" dirty="0" smtClean="0">
                <a:solidFill>
                  <a:schemeClr val="bg1"/>
                </a:solidFill>
              </a:rPr>
              <a:t>BG03 </a:t>
            </a:r>
            <a:r>
              <a:rPr lang="bg-BG" sz="1600" b="1" i="1" dirty="0">
                <a:solidFill>
                  <a:schemeClr val="bg1"/>
                </a:solidFill>
              </a:rPr>
              <a:t>Биологично разнообразие и </a:t>
            </a:r>
            <a:r>
              <a:rPr lang="bg-BG" sz="1600" b="1" i="1" dirty="0" smtClean="0">
                <a:solidFill>
                  <a:schemeClr val="bg1"/>
                </a:solidFill>
              </a:rPr>
              <a:t>екосистеми 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bg-BG" sz="1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Picture 34" descr="master pand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878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88" name="Picture 34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30"/>
          <p:cNvCxnSpPr/>
          <p:nvPr/>
        </p:nvCxnSpPr>
        <p:spPr>
          <a:xfrm>
            <a:off x="441325" y="2153891"/>
            <a:ext cx="834707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6367" y="373229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u="sng" dirty="0" smtClean="0">
                <a:solidFill>
                  <a:srgbClr val="356F3E"/>
                </a:solidFill>
              </a:rPr>
              <a:t>Опитът на </a:t>
            </a:r>
            <a:r>
              <a:rPr lang="en-US" sz="4800" u="sng" dirty="0" smtClean="0">
                <a:solidFill>
                  <a:srgbClr val="356F3E"/>
                </a:solidFill>
              </a:rPr>
              <a:t>WWF </a:t>
            </a:r>
            <a:r>
              <a:rPr lang="bg-BG" sz="4800" u="sng" dirty="0" smtClean="0">
                <a:solidFill>
                  <a:srgbClr val="356F3E"/>
                </a:solidFill>
              </a:rPr>
              <a:t>в сферата на ЕУ и ПЕС</a:t>
            </a:r>
            <a:endParaRPr lang="en-US" sz="4800" u="sng" dirty="0">
              <a:solidFill>
                <a:srgbClr val="356F3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07115" y="6337067"/>
            <a:ext cx="834707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325" y="2817845"/>
            <a:ext cx="8105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356F3E"/>
                </a:solidFill>
              </a:rPr>
              <a:t>3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1" i="1" dirty="0" smtClean="0">
                <a:solidFill>
                  <a:srgbClr val="356F3E"/>
                </a:solidFill>
              </a:rPr>
              <a:t>„Разработване на ПЕС и иновативни финансови механизми в Дунавския басейн“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b="1" i="1" dirty="0" smtClean="0">
                <a:solidFill>
                  <a:srgbClr val="356F3E"/>
                </a:solidFill>
              </a:rPr>
              <a:t>„Да свържем опазването на природата с устойчивото развитието на селските региони“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356F3E"/>
                </a:solidFill>
              </a:rPr>
              <a:t>OPERA – Operational Potential of Ecosystem Research Applications</a:t>
            </a:r>
            <a:endParaRPr lang="bg-BG" sz="2000" b="1" i="1" dirty="0" smtClean="0">
              <a:solidFill>
                <a:srgbClr val="356F3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000" b="1" i="1" dirty="0" smtClean="0">
              <a:solidFill>
                <a:srgbClr val="356F3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rgbClr val="356F3E"/>
              </a:solidFill>
            </a:endParaRPr>
          </a:p>
        </p:txBody>
      </p:sp>
      <p:pic>
        <p:nvPicPr>
          <p:cNvPr id="2050" name="Picture 2" descr="C:\Users\User\Desktop\phuber4n00582_1_462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226" y="5064614"/>
            <a:ext cx="1438656" cy="9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vrachanski1_446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883" y="5054937"/>
            <a:ext cx="3275251" cy="9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unset-over-vineyards-south-france.credit-thieu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64" y="5083749"/>
            <a:ext cx="3020908" cy="9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7000" cy="6858000"/>
          </a:xfrm>
          <a:prstGeom prst="rect">
            <a:avLst/>
          </a:prstGeom>
          <a:solidFill>
            <a:srgbClr val="F3F2E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611" name="Title 1"/>
          <p:cNvSpPr txBox="1">
            <a:spLocks/>
          </p:cNvSpPr>
          <p:nvPr/>
        </p:nvSpPr>
        <p:spPr bwMode="auto">
          <a:xfrm>
            <a:off x="2243138" y="1657350"/>
            <a:ext cx="60118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5500">
                <a:solidFill>
                  <a:srgbClr val="FF6600"/>
                </a:solidFill>
                <a:cs typeface="Arial" pitchFamily="34" charset="0"/>
              </a:rPr>
              <a:t>Shorter title</a:t>
            </a:r>
            <a:endParaRPr lang="en-US" sz="550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68612" name="Subtitle 2"/>
          <p:cNvSpPr txBox="1">
            <a:spLocks/>
          </p:cNvSpPr>
          <p:nvPr/>
        </p:nvSpPr>
        <p:spPr bwMode="auto">
          <a:xfrm>
            <a:off x="2243138" y="2973388"/>
            <a:ext cx="60118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>
                <a:solidFill>
                  <a:srgbClr val="404040"/>
                </a:solidFill>
                <a:cs typeface="Arial" pitchFamily="34" charset="0"/>
              </a:rPr>
              <a:t>Secondary information can go here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>
                <a:solidFill>
                  <a:srgbClr val="404040"/>
                </a:solidFill>
                <a:cs typeface="Arial" pitchFamily="34" charset="0"/>
              </a:rPr>
              <a:t>XX-XX Month, Year </a:t>
            </a:r>
            <a:endParaRPr lang="en-US">
              <a:solidFill>
                <a:srgbClr val="404040"/>
              </a:solidFill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5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243138" y="3849688"/>
            <a:ext cx="6011862" cy="914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ea typeface="Geneva" charset="0"/>
                <a:cs typeface="Arial" pitchFamily="34" charset="0"/>
              </a:rPr>
              <a:t>Additional information can run</a:t>
            </a:r>
          </a:p>
          <a:p>
            <a:pPr eaLnBrk="1" hangingPunct="1"/>
            <a:r>
              <a:rPr lang="en-US" sz="2400" smtClean="0">
                <a:latin typeface="Arial" pitchFamily="34" charset="0"/>
                <a:ea typeface="Geneva" charset="0"/>
                <a:cs typeface="Arial" pitchFamily="34" charset="0"/>
              </a:rPr>
              <a:t>Underneath if neccessary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0" y="-95250"/>
            <a:ext cx="901700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620" name="Title 1"/>
          <p:cNvSpPr txBox="1">
            <a:spLocks/>
          </p:cNvSpPr>
          <p:nvPr/>
        </p:nvSpPr>
        <p:spPr bwMode="auto">
          <a:xfrm>
            <a:off x="1082675" y="6313488"/>
            <a:ext cx="2162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sz="100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68621" name="Title 1"/>
          <p:cNvSpPr txBox="1">
            <a:spLocks/>
          </p:cNvSpPr>
          <p:nvPr/>
        </p:nvSpPr>
        <p:spPr bwMode="auto">
          <a:xfrm>
            <a:off x="4167981" y="6030509"/>
            <a:ext cx="2162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sz="100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68622" name="Title 1"/>
          <p:cNvSpPr txBox="1">
            <a:spLocks/>
          </p:cNvSpPr>
          <p:nvPr/>
        </p:nvSpPr>
        <p:spPr bwMode="auto">
          <a:xfrm>
            <a:off x="8610600" y="6313488"/>
            <a:ext cx="368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sz="100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8631" name="Picture 23" descr="loga2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79388"/>
            <a:ext cx="2578100" cy="53340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1082675" y="1817993"/>
            <a:ext cx="770572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7126" y="6150457"/>
            <a:ext cx="770572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7126" y="783774"/>
            <a:ext cx="75434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 smtClean="0">
                <a:solidFill>
                  <a:srgbClr val="002060"/>
                </a:solidFill>
              </a:rPr>
              <a:t>“</a:t>
            </a:r>
            <a:r>
              <a:rPr lang="bg-BG" sz="3400" b="1" u="sng" dirty="0" smtClean="0">
                <a:solidFill>
                  <a:srgbClr val="002060"/>
                </a:solidFill>
              </a:rPr>
              <a:t>ПЕС в Дунавския басейн</a:t>
            </a:r>
            <a:r>
              <a:rPr lang="en-US" sz="3400" b="1" u="sng" dirty="0" smtClean="0">
                <a:solidFill>
                  <a:srgbClr val="002060"/>
                </a:solidFill>
              </a:rPr>
              <a:t>”</a:t>
            </a:r>
            <a:endParaRPr lang="en-US" sz="3400" b="1" u="sng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624" y="1835067"/>
            <a:ext cx="7507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Стартира </a:t>
            </a:r>
            <a:r>
              <a:rPr lang="bg-BG" dirty="0" smtClean="0"/>
              <a:t>януари 2010, приключва декември </a:t>
            </a:r>
            <a:r>
              <a:rPr lang="bg-BG" dirty="0" smtClean="0"/>
              <a:t>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Финансиран от </a:t>
            </a:r>
            <a:r>
              <a:rPr lang="en-US" dirty="0" smtClean="0"/>
              <a:t>GEF</a:t>
            </a:r>
            <a:r>
              <a:rPr lang="bg-BG" dirty="0" smtClean="0"/>
              <a:t>-</a:t>
            </a:r>
            <a:r>
              <a:rPr lang="en-US" dirty="0" smtClean="0"/>
              <a:t>UNDP </a:t>
            </a:r>
            <a:r>
              <a:rPr lang="bg-BG" dirty="0" smtClean="0"/>
              <a:t>големи </a:t>
            </a:r>
            <a:r>
              <a:rPr lang="bg-BG" dirty="0" err="1" smtClean="0"/>
              <a:t>грантове</a:t>
            </a:r>
            <a:r>
              <a:rPr lang="bg-BG" dirty="0" smtClean="0"/>
              <a:t> </a:t>
            </a:r>
            <a:endParaRPr lang="bg-B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4 държави – България, Румъния, Сърбия, Украйна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4 пилотни района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 smtClean="0"/>
              <a:t>Русенски Лом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 smtClean="0"/>
              <a:t>Персина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 smtClean="0"/>
              <a:t>Марамуреш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 smtClean="0"/>
              <a:t>Чоканещи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Разработени 3 ПЕС схеми и 1 финансов инструмент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Международен обмен за прилагане на натрупания опит в други трансгранични речни басейни</a:t>
            </a:r>
            <a:endParaRPr lang="en-US" dirty="0"/>
          </a:p>
        </p:txBody>
      </p:sp>
      <p:pic>
        <p:nvPicPr>
          <p:cNvPr id="3074" name="Picture 2" descr="C:\Users\User\Desktop\_veselina_kavrakova_dsc_5724_447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068" y="4939982"/>
            <a:ext cx="1671738" cy="11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стров Белене, България. Бивши заливни гори и влажни зони са били възстановени в българската част ... / ©: Александър Иван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208" y="4939982"/>
            <a:ext cx="1677043" cy="11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ocanesti pilot site.  / ©: WW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418" y="4958645"/>
            <a:ext cx="1467401" cy="11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ramures landscape, with traditional haystacks. / ©: WWF / Pop Em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768" y="4944152"/>
            <a:ext cx="1486722" cy="11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733425" y="238125"/>
            <a:ext cx="2390775" cy="730250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F3F2E9"/>
                </a:solidFill>
                <a:ea typeface="+mj-ea"/>
              </a:rPr>
              <a:t>`</a:t>
            </a:r>
          </a:p>
        </p:txBody>
      </p:sp>
      <p:sp>
        <p:nvSpPr>
          <p:cNvPr id="37891" name="Rectangle 8"/>
          <p:cNvSpPr>
            <a:spLocks noChangeArrowheads="1"/>
          </p:cNvSpPr>
          <p:nvPr/>
        </p:nvSpPr>
        <p:spPr bwMode="auto">
          <a:xfrm>
            <a:off x="5895975" y="3092450"/>
            <a:ext cx="26098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endParaRPr lang="bg-BG" altLang="bg-BG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4"/>
          <p:cNvCxnSpPr/>
          <p:nvPr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63" y="238125"/>
            <a:ext cx="4430712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8125"/>
            <a:ext cx="44196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127000"/>
            <a:ext cx="463708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3"/>
            <a:ext cx="474662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19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41325" y="6451600"/>
            <a:ext cx="79787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878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88" name="Picture 34" descr="master pand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67873" y="2461198"/>
            <a:ext cx="79787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58416" y="532606"/>
            <a:ext cx="82855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400" b="1" u="sng" dirty="0">
                <a:solidFill>
                  <a:srgbClr val="356F3E"/>
                </a:solidFill>
              </a:rPr>
              <a:t>„Да свържем опазването на природата с устойчивото развитието на селските региони“</a:t>
            </a:r>
          </a:p>
          <a:p>
            <a:endParaRPr lang="en-US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066" y="270758"/>
            <a:ext cx="1823000" cy="680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500" y="2462786"/>
            <a:ext cx="8221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Стартира септември 2012, приключва септември </a:t>
            </a:r>
            <a:r>
              <a:rPr lang="bg-BG" dirty="0" smtClean="0"/>
              <a:t>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Финансиран от Българо-Швейцарската програма за сътрудничество</a:t>
            </a:r>
            <a:endParaRPr lang="bg-B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3 пилотни района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 smtClean="0"/>
              <a:t>Западна Стара планина – Н2000 зона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 smtClean="0"/>
              <a:t>Природен парк Българка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 smtClean="0"/>
              <a:t>Природен парк Врачански Балкан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Разработени 4 частни ПЕС схеми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Интегриране на плащания за екосистемните услуги от горите в ПРСР 2014-2020</a:t>
            </a:r>
          </a:p>
        </p:txBody>
      </p:sp>
      <p:pic>
        <p:nvPicPr>
          <p:cNvPr id="4098" name="Picture 2" descr="http://www.rec.bg/wsp_project/images/WSP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033" y="5186896"/>
            <a:ext cx="1582705" cy="11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pbulgarka.net/images/large/news/news_13263226187417_13347841957826_13263232352361_o6mkgu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416" y="5218141"/>
            <a:ext cx="2055280" cy="117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arkzlatnipiasaci.com/wp-content/uploads/2012/11/homelnthH7KEqQZs_j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432" y="5186896"/>
            <a:ext cx="14287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8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7000" cy="6858000"/>
          </a:xfrm>
          <a:prstGeom prst="rect">
            <a:avLst/>
          </a:prstGeom>
          <a:solidFill>
            <a:srgbClr val="F3F2E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611" name="Title 1"/>
          <p:cNvSpPr txBox="1">
            <a:spLocks/>
          </p:cNvSpPr>
          <p:nvPr/>
        </p:nvSpPr>
        <p:spPr bwMode="auto">
          <a:xfrm>
            <a:off x="2243138" y="1657350"/>
            <a:ext cx="60118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5500">
                <a:solidFill>
                  <a:srgbClr val="FF6600"/>
                </a:solidFill>
                <a:cs typeface="Arial" pitchFamily="34" charset="0"/>
              </a:rPr>
              <a:t>Shorter title</a:t>
            </a:r>
            <a:endParaRPr lang="en-US" sz="550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68612" name="Subtitle 2"/>
          <p:cNvSpPr txBox="1">
            <a:spLocks/>
          </p:cNvSpPr>
          <p:nvPr/>
        </p:nvSpPr>
        <p:spPr bwMode="auto">
          <a:xfrm>
            <a:off x="2243138" y="2973388"/>
            <a:ext cx="60118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>
                <a:solidFill>
                  <a:srgbClr val="404040"/>
                </a:solidFill>
                <a:cs typeface="Arial" pitchFamily="34" charset="0"/>
              </a:rPr>
              <a:t>Secondary information can go here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>
                <a:solidFill>
                  <a:srgbClr val="404040"/>
                </a:solidFill>
                <a:cs typeface="Arial" pitchFamily="34" charset="0"/>
              </a:rPr>
              <a:t>XX-XX Month, Year </a:t>
            </a:r>
            <a:endParaRPr lang="en-US">
              <a:solidFill>
                <a:srgbClr val="404040"/>
              </a:solidFill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35213" y="2921000"/>
            <a:ext cx="5872162" cy="1588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5213" y="3744913"/>
            <a:ext cx="5872162" cy="1587"/>
          </a:xfrm>
          <a:prstGeom prst="line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5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243138" y="3849688"/>
            <a:ext cx="6011862" cy="9144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ea typeface="Geneva" charset="0"/>
                <a:cs typeface="Arial" pitchFamily="34" charset="0"/>
              </a:rPr>
              <a:t>Additional information can run</a:t>
            </a:r>
          </a:p>
          <a:p>
            <a:pPr eaLnBrk="1" hangingPunct="1"/>
            <a:r>
              <a:rPr lang="en-US" sz="2400" smtClean="0">
                <a:latin typeface="Arial" pitchFamily="34" charset="0"/>
                <a:ea typeface="Geneva" charset="0"/>
                <a:cs typeface="Arial" pitchFamily="34" charset="0"/>
              </a:rPr>
              <a:t>Underneath if neccessary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0" y="55983"/>
            <a:ext cx="901700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8620" name="Title 1"/>
          <p:cNvSpPr txBox="1">
            <a:spLocks/>
          </p:cNvSpPr>
          <p:nvPr/>
        </p:nvSpPr>
        <p:spPr bwMode="auto">
          <a:xfrm>
            <a:off x="1082675" y="6313488"/>
            <a:ext cx="2162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sz="100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68621" name="Title 1"/>
          <p:cNvSpPr txBox="1">
            <a:spLocks/>
          </p:cNvSpPr>
          <p:nvPr/>
        </p:nvSpPr>
        <p:spPr bwMode="auto">
          <a:xfrm>
            <a:off x="4187825" y="6313488"/>
            <a:ext cx="21621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sz="100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68622" name="Title 1"/>
          <p:cNvSpPr txBox="1">
            <a:spLocks/>
          </p:cNvSpPr>
          <p:nvPr/>
        </p:nvSpPr>
        <p:spPr bwMode="auto">
          <a:xfrm>
            <a:off x="8610600" y="6313488"/>
            <a:ext cx="3683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sz="100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893404" y="2028987"/>
            <a:ext cx="79787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3405" y="5987780"/>
            <a:ext cx="79787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operas-project.eu/sites/default/files/operas-mai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3943" y="284217"/>
            <a:ext cx="1772717" cy="6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4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82675" y="901041"/>
            <a:ext cx="7796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</a:rPr>
              <a:t>OPERAs - </a:t>
            </a:r>
            <a:r>
              <a:rPr lang="en-US" sz="2800" b="1" u="sng" dirty="0" smtClean="0">
                <a:solidFill>
                  <a:srgbClr val="002060"/>
                </a:solidFill>
              </a:rPr>
              <a:t>Ecosystem science for policy and practice  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2675" y="2052735"/>
            <a:ext cx="7527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Декември 2012 – 2017, финасиран от 7-ма </a:t>
            </a:r>
            <a:r>
              <a:rPr lang="bg-BG" dirty="0"/>
              <a:t>Р</a:t>
            </a:r>
            <a:r>
              <a:rPr lang="bg-BG" dirty="0" smtClean="0"/>
              <a:t>амкова програма на ЕС, 27 партньори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Подпомага по-доброто </a:t>
            </a:r>
            <a:r>
              <a:rPr lang="ru-RU" dirty="0"/>
              <a:t>разбиране за това как </a:t>
            </a:r>
            <a:r>
              <a:rPr lang="ru-RU" dirty="0" smtClean="0"/>
              <a:t>екосистемните услуги допринасят </a:t>
            </a:r>
            <a:r>
              <a:rPr lang="ru-RU" dirty="0"/>
              <a:t>за човешкото благополучие в </a:t>
            </a:r>
            <a:r>
              <a:rPr lang="ru-RU" dirty="0" smtClean="0"/>
              <a:t>селските </a:t>
            </a:r>
            <a:r>
              <a:rPr lang="ru-RU" dirty="0"/>
              <a:t>и градските </a:t>
            </a:r>
            <a:r>
              <a:rPr lang="ru-RU" dirty="0" smtClean="0"/>
              <a:t>райони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България - пилотен район – Персина – </a:t>
            </a:r>
            <a:r>
              <a:rPr lang="ru-RU" dirty="0"/>
              <a:t>социална-икономическа оценка на ЕУ във влажните </a:t>
            </a:r>
            <a:r>
              <a:rPr lang="ru-RU" dirty="0" smtClean="0"/>
              <a:t>зони и възможности за пренасяне на опита в други влажни зони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124" name="Picture 4" descr="http://www.persina.bg/images/head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" y="4472332"/>
            <a:ext cx="8178800" cy="18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37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41325" y="6451600"/>
            <a:ext cx="79787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878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88" name="Picture 34" descr="master pand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6367" y="423081"/>
            <a:ext cx="795386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Интерес към работа по </a:t>
            </a:r>
            <a:r>
              <a:rPr lang="ru-RU" sz="2400" b="1" dirty="0"/>
              <a:t>BG03 Биологично разнообразие и </a:t>
            </a:r>
            <a:r>
              <a:rPr lang="ru-RU" sz="2400" b="1" dirty="0" smtClean="0"/>
              <a:t>екосистеми: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000" b="1" u="sng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Подобряване </a:t>
            </a:r>
            <a:r>
              <a:rPr lang="ru-RU" sz="2200" dirty="0"/>
              <a:t>опазването на природните екосистеми от инвазивни чужди </a:t>
            </a:r>
            <a:r>
              <a:rPr lang="ru-RU" sz="2200" dirty="0" smtClean="0"/>
              <a:t>видове в района на Дунавския басейн</a:t>
            </a:r>
            <a:r>
              <a:rPr lang="ru-RU" sz="2200" dirty="0"/>
              <a:t> </a:t>
            </a:r>
            <a:r>
              <a:rPr lang="ru-RU" sz="2200" dirty="0" smtClean="0"/>
              <a:t>– участие в Мрежа </a:t>
            </a:r>
            <a:r>
              <a:rPr lang="ru-RU" sz="2200" dirty="0"/>
              <a:t>за обмен на информация и повишаване на капацитета относно инвазивните видове</a:t>
            </a:r>
          </a:p>
          <a:p>
            <a:pPr>
              <a:buFont typeface="Arial" pitchFamily="34" charset="0"/>
              <a:buChar char="•"/>
            </a:pPr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Картиране </a:t>
            </a:r>
            <a:r>
              <a:rPr lang="ru-RU" sz="2200" dirty="0"/>
              <a:t>и оценка на състоянието на екосистеми и техните </a:t>
            </a:r>
            <a:r>
              <a:rPr lang="ru-RU" sz="2200" dirty="0" smtClean="0"/>
              <a:t>услуги в Северозападен, Централен и Сероизточен региони за планиране, с особено внимание на областите Монтана, Враца, Габрово, Плевен и Русе.</a:t>
            </a:r>
          </a:p>
          <a:p>
            <a:pPr>
              <a:buFont typeface="Arial" pitchFamily="34" charset="0"/>
              <a:buChar char="•"/>
            </a:pPr>
            <a:endParaRPr lang="ru-RU" sz="2200" dirty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Секторни </a:t>
            </a:r>
            <a:r>
              <a:rPr lang="ru-RU" sz="2200" dirty="0"/>
              <a:t>политики за системното използване на екосистемните </a:t>
            </a:r>
            <a:r>
              <a:rPr lang="ru-RU" sz="2200" dirty="0" smtClean="0"/>
              <a:t>услуги в секторите селско стопанство, води, горско стопанство и рибарство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367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4" descr="Panda stencil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CEF"/>
              </a:clrFrom>
              <a:clrTo>
                <a:srgbClr val="FBFC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5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41325" y="6451600"/>
            <a:ext cx="79787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06425" y="1739900"/>
            <a:ext cx="3406775" cy="517525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878935"/>
                </a:solidFill>
                <a:ea typeface="+mj-ea"/>
              </a:rPr>
              <a:t>WWF IN SHORT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08025" y="2744788"/>
            <a:ext cx="18827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itle 1"/>
          <p:cNvSpPr txBox="1">
            <a:spLocks/>
          </p:cNvSpPr>
          <p:nvPr/>
        </p:nvSpPr>
        <p:spPr bwMode="auto">
          <a:xfrm>
            <a:off x="644525" y="2717800"/>
            <a:ext cx="13731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WWF is in over</a:t>
            </a:r>
          </a:p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100 countries, on</a:t>
            </a:r>
          </a:p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5 continents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878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6425" y="2378075"/>
            <a:ext cx="828675" cy="517525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878935"/>
                </a:solidFill>
                <a:ea typeface="+mj-ea"/>
              </a:rPr>
              <a:t>+100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241425" y="4865688"/>
            <a:ext cx="18827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8" name="Title 1"/>
          <p:cNvSpPr txBox="1">
            <a:spLocks/>
          </p:cNvSpPr>
          <p:nvPr/>
        </p:nvSpPr>
        <p:spPr bwMode="auto">
          <a:xfrm>
            <a:off x="1177925" y="4838700"/>
            <a:ext cx="19462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WWF was founded</a:t>
            </a:r>
          </a:p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In 1961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39825" y="4498975"/>
            <a:ext cx="828675" cy="517525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878935"/>
                </a:solidFill>
                <a:ea typeface="+mj-ea"/>
              </a:rPr>
              <a:t>1961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860800" y="2917825"/>
            <a:ext cx="144463" cy="142875"/>
          </a:xfrm>
          <a:prstGeom prst="ellipse">
            <a:avLst/>
          </a:prstGeom>
          <a:solidFill>
            <a:srgbClr val="878935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3768725" y="3208338"/>
            <a:ext cx="328613" cy="1587"/>
          </a:xfrm>
          <a:prstGeom prst="line">
            <a:avLst/>
          </a:prstGeom>
          <a:ln w="12700">
            <a:solidFill>
              <a:srgbClr val="87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1592263" y="3373438"/>
            <a:ext cx="2343150" cy="0"/>
          </a:xfrm>
          <a:prstGeom prst="line">
            <a:avLst/>
          </a:prstGeom>
          <a:ln w="12700">
            <a:solidFill>
              <a:srgbClr val="87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4540250" y="4381500"/>
            <a:ext cx="144463" cy="144463"/>
          </a:xfrm>
          <a:prstGeom prst="ellipse">
            <a:avLst/>
          </a:prstGeom>
          <a:solidFill>
            <a:srgbClr val="878935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217194" y="4906169"/>
            <a:ext cx="793750" cy="1588"/>
          </a:xfrm>
          <a:prstGeom prst="line">
            <a:avLst/>
          </a:prstGeom>
          <a:ln w="12700">
            <a:solidFill>
              <a:srgbClr val="87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1809750" y="5302250"/>
            <a:ext cx="2805113" cy="1588"/>
          </a:xfrm>
          <a:prstGeom prst="line">
            <a:avLst/>
          </a:prstGeom>
          <a:ln w="12700">
            <a:solidFill>
              <a:srgbClr val="87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743575" y="2112963"/>
            <a:ext cx="144463" cy="144462"/>
          </a:xfrm>
          <a:prstGeom prst="ellipse">
            <a:avLst/>
          </a:prstGeom>
          <a:solidFill>
            <a:srgbClr val="878935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0800000">
            <a:off x="5862638" y="2176463"/>
            <a:ext cx="766762" cy="1587"/>
          </a:xfrm>
          <a:prstGeom prst="line">
            <a:avLst/>
          </a:prstGeom>
          <a:ln w="12700">
            <a:solidFill>
              <a:srgbClr val="87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64313" y="2871788"/>
            <a:ext cx="1884362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9" name="Title 1"/>
          <p:cNvSpPr txBox="1">
            <a:spLocks/>
          </p:cNvSpPr>
          <p:nvPr/>
        </p:nvSpPr>
        <p:spPr bwMode="auto">
          <a:xfrm>
            <a:off x="6502400" y="2844800"/>
            <a:ext cx="13731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WWF is in over</a:t>
            </a:r>
          </a:p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100 countries, on</a:t>
            </a:r>
          </a:p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5 continents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462713" y="2505075"/>
            <a:ext cx="830262" cy="517525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878935"/>
                </a:solidFill>
                <a:ea typeface="+mj-ea"/>
              </a:rPr>
              <a:t>+5000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6429375" y="2376488"/>
            <a:ext cx="398463" cy="1587"/>
          </a:xfrm>
          <a:prstGeom prst="line">
            <a:avLst/>
          </a:prstGeom>
          <a:ln w="12700">
            <a:solidFill>
              <a:srgbClr val="87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5434013" y="4106863"/>
            <a:ext cx="144462" cy="144462"/>
          </a:xfrm>
          <a:prstGeom prst="ellipse">
            <a:avLst/>
          </a:prstGeom>
          <a:solidFill>
            <a:srgbClr val="878935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8" name="Straight Connector 47"/>
          <p:cNvCxnSpPr>
            <a:endCxn id="47" idx="6"/>
          </p:cNvCxnSpPr>
          <p:nvPr/>
        </p:nvCxnSpPr>
        <p:spPr>
          <a:xfrm rot="10800000" flipV="1">
            <a:off x="5578475" y="4171950"/>
            <a:ext cx="1050925" cy="7938"/>
          </a:xfrm>
          <a:prstGeom prst="line">
            <a:avLst/>
          </a:prstGeom>
          <a:ln w="12700">
            <a:solidFill>
              <a:srgbClr val="87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64313" y="4865688"/>
            <a:ext cx="1884362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85" name="Title 1"/>
          <p:cNvSpPr txBox="1">
            <a:spLocks/>
          </p:cNvSpPr>
          <p:nvPr/>
        </p:nvSpPr>
        <p:spPr bwMode="auto">
          <a:xfrm>
            <a:off x="6502400" y="4838700"/>
            <a:ext cx="19177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WWF has over</a:t>
            </a:r>
          </a:p>
          <a:p>
            <a:pPr>
              <a:lnSpc>
                <a:spcPts val="1800"/>
              </a:lnSpc>
            </a:pPr>
            <a:r>
              <a:rPr lang="en-US" sz="1200">
                <a:solidFill>
                  <a:srgbClr val="262626"/>
                </a:solidFill>
                <a:cs typeface="Arial" pitchFamily="34" charset="0"/>
              </a:rPr>
              <a:t>5 million supporters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462713" y="4498975"/>
            <a:ext cx="830262" cy="517525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rgbClr val="878935"/>
                </a:solidFill>
                <a:ea typeface="+mj-ea"/>
              </a:rPr>
              <a:t>+5M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6429375" y="4370388"/>
            <a:ext cx="398463" cy="1587"/>
          </a:xfrm>
          <a:prstGeom prst="line">
            <a:avLst/>
          </a:prstGeom>
          <a:ln w="12700">
            <a:solidFill>
              <a:srgbClr val="8789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88" name="Picture 34" descr="master pand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41325" y="6451600"/>
            <a:ext cx="79787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0" y="0"/>
            <a:ext cx="111125" cy="6858000"/>
          </a:xfrm>
          <a:prstGeom prst="rect">
            <a:avLst/>
          </a:prstGeom>
          <a:solidFill>
            <a:srgbClr val="878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88" name="Picture 34" descr="master pand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6367" y="300251"/>
            <a:ext cx="692331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КОНТАКТИ:</a:t>
            </a:r>
          </a:p>
          <a:p>
            <a:endParaRPr lang="bg-BG" sz="2000" dirty="0" smtClean="0"/>
          </a:p>
          <a:p>
            <a:r>
              <a:rPr lang="bg-BG" sz="2000" b="1" dirty="0" smtClean="0"/>
              <a:t>Юлия Григорова</a:t>
            </a:r>
            <a:r>
              <a:rPr lang="en-US" sz="2000" b="1" dirty="0" smtClean="0"/>
              <a:t>, </a:t>
            </a:r>
            <a:r>
              <a:rPr lang="bg-BG" sz="2000" b="1" dirty="0" smtClean="0"/>
              <a:t>координатор програма </a:t>
            </a:r>
            <a:endParaRPr lang="bg-BG" sz="2000" dirty="0" smtClean="0"/>
          </a:p>
          <a:p>
            <a:r>
              <a:rPr lang="bg-BG" sz="2000" b="1" dirty="0" smtClean="0"/>
              <a:t>"Природа и просперитет" </a:t>
            </a:r>
            <a:r>
              <a:rPr lang="bg-BG" sz="2000" b="1" dirty="0" smtClean="0"/>
              <a:t> </a:t>
            </a:r>
            <a:r>
              <a:rPr lang="en-US" sz="2000" b="1" dirty="0" smtClean="0"/>
              <a:t>WWF </a:t>
            </a:r>
            <a:r>
              <a:rPr lang="bg-BG" sz="2000" b="1" dirty="0" smtClean="0"/>
              <a:t>– България </a:t>
            </a:r>
            <a:endParaRPr lang="bg-BG" sz="2000" b="1" dirty="0" smtClean="0"/>
          </a:p>
          <a:p>
            <a:endParaRPr lang="bg-BG" sz="2000" dirty="0" smtClean="0"/>
          </a:p>
          <a:p>
            <a:r>
              <a:rPr lang="bg-BG" sz="2000" dirty="0" smtClean="0"/>
              <a:t>E </a:t>
            </a:r>
            <a:r>
              <a:rPr lang="bg-BG" sz="2000" dirty="0" smtClean="0"/>
              <a:t>– </a:t>
            </a:r>
            <a:r>
              <a:rPr lang="bg-BG" sz="2000" dirty="0" err="1" smtClean="0"/>
              <a:t>Mail</a:t>
            </a:r>
            <a:r>
              <a:rPr lang="bg-BG" sz="2000" dirty="0" smtClean="0"/>
              <a:t>: </a:t>
            </a:r>
            <a:r>
              <a:rPr lang="en-US" sz="2000" u="sng" dirty="0" smtClean="0">
                <a:hlinkClick r:id="rId3"/>
              </a:rPr>
              <a:t>office@wwfdcp.bg</a:t>
            </a:r>
            <a:r>
              <a:rPr lang="en-US" sz="2000" dirty="0" smtClean="0"/>
              <a:t> </a:t>
            </a:r>
            <a:endParaRPr lang="bg-BG" sz="2000" dirty="0" smtClean="0"/>
          </a:p>
          <a:p>
            <a:r>
              <a:rPr lang="bg-BG" sz="2000" dirty="0" smtClean="0"/>
              <a:t>Телефон: +359 2 950 50 4</a:t>
            </a:r>
            <a:r>
              <a:rPr lang="en-US" sz="2000" dirty="0" smtClean="0"/>
              <a:t>1</a:t>
            </a:r>
          </a:p>
          <a:p>
            <a:r>
              <a:rPr lang="bg-BG" sz="2000" dirty="0" smtClean="0"/>
              <a:t>Адрес</a:t>
            </a:r>
            <a:r>
              <a:rPr lang="bg-BG" sz="2000" dirty="0" smtClean="0"/>
              <a:t>: гр. София, ул. Иван Вазов 38, ап.3-4	</a:t>
            </a:r>
            <a:r>
              <a:rPr lang="en-US" sz="2000" dirty="0" smtClean="0"/>
              <a:t> </a:t>
            </a:r>
            <a:r>
              <a:rPr lang="bg-BG" sz="2000" dirty="0" smtClean="0"/>
              <a:t>	</a:t>
            </a:r>
            <a:r>
              <a:rPr lang="en-US" sz="2000" dirty="0" smtClean="0"/>
              <a:t>                              </a:t>
            </a:r>
            <a:r>
              <a:rPr lang="bg-BG" sz="2000" dirty="0" smtClean="0"/>
              <a:t>Интернет </a:t>
            </a:r>
            <a:r>
              <a:rPr lang="bg-BG" sz="2000" dirty="0" smtClean="0"/>
              <a:t>страница: </a:t>
            </a:r>
            <a:r>
              <a:rPr lang="bg-BG" sz="2000" u="sng" dirty="0" smtClean="0">
                <a:hlinkClick r:id="rId4"/>
              </a:rPr>
              <a:t>http://www.</a:t>
            </a:r>
            <a:r>
              <a:rPr lang="en-US" sz="2000" u="sng" dirty="0" smtClean="0">
                <a:hlinkClick r:id="rId4"/>
              </a:rPr>
              <a:t>wwf.bg</a:t>
            </a:r>
            <a:r>
              <a:rPr lang="bg-BG" sz="2000" dirty="0" smtClean="0"/>
              <a:t> </a:t>
            </a:r>
          </a:p>
          <a:p>
            <a:r>
              <a:rPr lang="bg-BG" sz="2000" dirty="0" smtClean="0"/>
              <a:t> </a:t>
            </a:r>
            <a:endParaRPr lang="bg-BG" sz="2000" dirty="0" smtClean="0"/>
          </a:p>
          <a:p>
            <a:endParaRPr lang="bg-BG" sz="2000" dirty="0" smtClean="0"/>
          </a:p>
          <a:p>
            <a:r>
              <a:rPr lang="bg-BG" sz="2000" b="1" dirty="0" smtClean="0"/>
              <a:t>Георги Стефанов, координатор програма </a:t>
            </a:r>
            <a:endParaRPr lang="bg-BG" sz="2000" dirty="0" smtClean="0"/>
          </a:p>
          <a:p>
            <a:r>
              <a:rPr lang="bg-BG" sz="2000" b="1" dirty="0" smtClean="0"/>
              <a:t>"Политики и климатични промени"	</a:t>
            </a:r>
            <a:r>
              <a:rPr lang="en-US" sz="2000" b="1" dirty="0" smtClean="0"/>
              <a:t>WWF </a:t>
            </a:r>
            <a:r>
              <a:rPr lang="bg-BG" sz="2000" b="1" dirty="0" smtClean="0"/>
              <a:t>– </a:t>
            </a:r>
            <a:r>
              <a:rPr lang="bg-BG" sz="2000" b="1" dirty="0" smtClean="0"/>
              <a:t>България</a:t>
            </a:r>
          </a:p>
          <a:p>
            <a:r>
              <a:rPr lang="bg-BG" sz="2000" b="1" dirty="0" smtClean="0"/>
              <a:t> </a:t>
            </a:r>
            <a:endParaRPr lang="bg-BG" sz="2000" dirty="0" smtClean="0"/>
          </a:p>
          <a:p>
            <a:r>
              <a:rPr lang="bg-BG" sz="2000" dirty="0" smtClean="0"/>
              <a:t>E </a:t>
            </a:r>
            <a:r>
              <a:rPr lang="bg-BG" sz="2000" dirty="0" smtClean="0"/>
              <a:t>– </a:t>
            </a:r>
            <a:r>
              <a:rPr lang="bg-BG" sz="2000" dirty="0" err="1" smtClean="0"/>
              <a:t>Mail</a:t>
            </a:r>
            <a:r>
              <a:rPr lang="bg-BG" sz="2000" dirty="0" smtClean="0"/>
              <a:t>: </a:t>
            </a:r>
            <a:r>
              <a:rPr lang="en-US" sz="2000" u="sng" dirty="0" smtClean="0">
                <a:hlinkClick r:id="rId5"/>
              </a:rPr>
              <a:t>gstefanov@wwfdcp.bg</a:t>
            </a:r>
            <a:r>
              <a:rPr lang="en-US" sz="2000" dirty="0" smtClean="0"/>
              <a:t> </a:t>
            </a:r>
            <a:endParaRPr lang="bg-BG" sz="2000" dirty="0" smtClean="0"/>
          </a:p>
          <a:p>
            <a:r>
              <a:rPr lang="bg-BG" sz="2000" dirty="0" smtClean="0"/>
              <a:t>Мобилен: </a:t>
            </a:r>
            <a:r>
              <a:rPr lang="bg-BG" sz="2000" dirty="0" smtClean="0"/>
              <a:t>+359 889 517 876	</a:t>
            </a:r>
            <a:endParaRPr lang="bg-BG" sz="2000" dirty="0" smtClean="0"/>
          </a:p>
          <a:p>
            <a:r>
              <a:rPr lang="bg-BG" sz="2000" dirty="0" smtClean="0"/>
              <a:t>Адрес</a:t>
            </a:r>
            <a:r>
              <a:rPr lang="bg-BG" sz="2000" dirty="0" smtClean="0"/>
              <a:t>: гр. София, ул. Иван Вазов 38, ап.3-4</a:t>
            </a:r>
            <a:endParaRPr lang="bg-BG" sz="2000" dirty="0" smtClean="0"/>
          </a:p>
          <a:p>
            <a:r>
              <a:rPr lang="bg-BG" sz="2000" dirty="0" smtClean="0"/>
              <a:t>Интернет </a:t>
            </a:r>
            <a:r>
              <a:rPr lang="bg-BG" sz="2000" dirty="0" smtClean="0"/>
              <a:t>страница: </a:t>
            </a:r>
            <a:r>
              <a:rPr lang="bg-BG" sz="2000" u="sng" dirty="0" smtClean="0">
                <a:hlinkClick r:id="rId4"/>
              </a:rPr>
              <a:t>http://www.</a:t>
            </a:r>
            <a:r>
              <a:rPr lang="en-US" sz="2000" u="sng" dirty="0" smtClean="0">
                <a:hlinkClick r:id="rId4"/>
              </a:rPr>
              <a:t>wwf.bg</a:t>
            </a:r>
            <a:r>
              <a:rPr lang="bg-BG" sz="2000" dirty="0" smtClean="0"/>
              <a:t> </a:t>
            </a:r>
          </a:p>
          <a:p>
            <a:endParaRPr lang="ru-RU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367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</TotalTime>
  <Words>471</Words>
  <Application>Microsoft Office PowerPoint</Application>
  <PresentationFormat>On-screen Show (4:3)</PresentationFormat>
  <Paragraphs>88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ArthurSteenHorneAdamson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McGuffie</dc:creator>
  <cp:lastModifiedBy>Julia-WWF</cp:lastModifiedBy>
  <cp:revision>373</cp:revision>
  <dcterms:created xsi:type="dcterms:W3CDTF">2010-05-06T09:42:47Z</dcterms:created>
  <dcterms:modified xsi:type="dcterms:W3CDTF">2014-06-26T05:27:47Z</dcterms:modified>
</cp:coreProperties>
</file>