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65" r:id="rId5"/>
    <p:sldId id="261" r:id="rId6"/>
    <p:sldId id="264" r:id="rId7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3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C6CF1-5558-4333-BEDE-8016D0F7564A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B1174-9AC9-4CBB-A431-F807B723F39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51110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5691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42898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5077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60423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6465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7613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4393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00424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29095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0539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6437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9A84E-3E00-40EB-AFCD-4840BE36E081}" type="datetimeFigureOut">
              <a:rPr lang="bg-BG" smtClean="0"/>
              <a:t>26.6.2014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5624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toma_belev@abv.bg" TargetMode="External"/><Relationship Id="rId2" Type="http://schemas.openxmlformats.org/officeDocument/2006/relationships/hyperlink" Target="mailto:zoristata.stratieva@gmail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733266" y="576453"/>
            <a:ext cx="8934734" cy="1784610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Association of Parks in Bulgaria</a:t>
            </a:r>
            <a:endParaRPr lang="bg-BG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Снимка: Мрачна гора | Dark For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7" y="3285476"/>
            <a:ext cx="3641299" cy="24275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Снимка: Докато мъглата се оттегля, просветват слънчеви лъчи | Troyan Balkan, Central Balkan Natural Pa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34" y="3285476"/>
            <a:ext cx="3641299" cy="24275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TAcpV1tOjAiIcyY3dwZ9wIlvVgeyxRKB7Hd0IWBuuY8B5Z_0Dpf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141" y="3285477"/>
            <a:ext cx="3947717" cy="24275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15201" y="6211669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Sofia,</a:t>
            </a: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.06.2014</a:t>
            </a:r>
            <a:endParaRPr lang="bg-BG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597935" y="640083"/>
            <a:ext cx="714029" cy="1162213"/>
            <a:chOff x="735" y="509"/>
            <a:chExt cx="670" cy="1305"/>
          </a:xfrm>
        </p:grpSpPr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898" y="1179"/>
              <a:ext cx="248" cy="625"/>
            </a:xfrm>
            <a:custGeom>
              <a:avLst/>
              <a:gdLst>
                <a:gd name="T0" fmla="*/ 156 w 248"/>
                <a:gd name="T1" fmla="*/ 0 h 625"/>
                <a:gd name="T2" fmla="*/ 131 w 248"/>
                <a:gd name="T3" fmla="*/ 3 h 625"/>
                <a:gd name="T4" fmla="*/ 105 w 248"/>
                <a:gd name="T5" fmla="*/ 33 h 625"/>
                <a:gd name="T6" fmla="*/ 96 w 248"/>
                <a:gd name="T7" fmla="*/ 54 h 625"/>
                <a:gd name="T8" fmla="*/ 85 w 248"/>
                <a:gd name="T9" fmla="*/ 95 h 625"/>
                <a:gd name="T10" fmla="*/ 73 w 248"/>
                <a:gd name="T11" fmla="*/ 150 h 625"/>
                <a:gd name="T12" fmla="*/ 59 w 248"/>
                <a:gd name="T13" fmla="*/ 216 h 625"/>
                <a:gd name="T14" fmla="*/ 46 w 248"/>
                <a:gd name="T15" fmla="*/ 286 h 625"/>
                <a:gd name="T16" fmla="*/ 34 w 248"/>
                <a:gd name="T17" fmla="*/ 357 h 625"/>
                <a:gd name="T18" fmla="*/ 23 w 248"/>
                <a:gd name="T19" fmla="*/ 422 h 625"/>
                <a:gd name="T20" fmla="*/ 14 w 248"/>
                <a:gd name="T21" fmla="*/ 478 h 625"/>
                <a:gd name="T22" fmla="*/ 7 w 248"/>
                <a:gd name="T23" fmla="*/ 520 h 625"/>
                <a:gd name="T24" fmla="*/ 4 w 248"/>
                <a:gd name="T25" fmla="*/ 541 h 625"/>
                <a:gd name="T26" fmla="*/ 1 w 248"/>
                <a:gd name="T27" fmla="*/ 559 h 625"/>
                <a:gd name="T28" fmla="*/ 0 w 248"/>
                <a:gd name="T29" fmla="*/ 583 h 625"/>
                <a:gd name="T30" fmla="*/ 9 w 248"/>
                <a:gd name="T31" fmla="*/ 604 h 625"/>
                <a:gd name="T32" fmla="*/ 38 w 248"/>
                <a:gd name="T33" fmla="*/ 618 h 625"/>
                <a:gd name="T34" fmla="*/ 95 w 248"/>
                <a:gd name="T35" fmla="*/ 625 h 625"/>
                <a:gd name="T36" fmla="*/ 146 w 248"/>
                <a:gd name="T37" fmla="*/ 624 h 625"/>
                <a:gd name="T38" fmla="*/ 193 w 248"/>
                <a:gd name="T39" fmla="*/ 618 h 625"/>
                <a:gd name="T40" fmla="*/ 228 w 248"/>
                <a:gd name="T41" fmla="*/ 600 h 625"/>
                <a:gd name="T42" fmla="*/ 246 w 248"/>
                <a:gd name="T43" fmla="*/ 563 h 625"/>
                <a:gd name="T44" fmla="*/ 247 w 248"/>
                <a:gd name="T45" fmla="*/ 527 h 625"/>
                <a:gd name="T46" fmla="*/ 246 w 248"/>
                <a:gd name="T47" fmla="*/ 484 h 625"/>
                <a:gd name="T48" fmla="*/ 245 w 248"/>
                <a:gd name="T49" fmla="*/ 438 h 625"/>
                <a:gd name="T50" fmla="*/ 244 w 248"/>
                <a:gd name="T51" fmla="*/ 392 h 625"/>
                <a:gd name="T52" fmla="*/ 243 w 248"/>
                <a:gd name="T53" fmla="*/ 346 h 625"/>
                <a:gd name="T54" fmla="*/ 242 w 248"/>
                <a:gd name="T55" fmla="*/ 301 h 625"/>
                <a:gd name="T56" fmla="*/ 241 w 248"/>
                <a:gd name="T57" fmla="*/ 260 h 625"/>
                <a:gd name="T58" fmla="*/ 240 w 248"/>
                <a:gd name="T59" fmla="*/ 221 h 625"/>
                <a:gd name="T60" fmla="*/ 239 w 248"/>
                <a:gd name="T61" fmla="*/ 187 h 625"/>
                <a:gd name="T62" fmla="*/ 238 w 248"/>
                <a:gd name="T63" fmla="*/ 159 h 625"/>
                <a:gd name="T64" fmla="*/ 236 w 248"/>
                <a:gd name="T65" fmla="*/ 129 h 625"/>
                <a:gd name="T66" fmla="*/ 223 w 248"/>
                <a:gd name="T67" fmla="*/ 66 h 625"/>
                <a:gd name="T68" fmla="*/ 203 w 248"/>
                <a:gd name="T69" fmla="*/ 26 h 625"/>
                <a:gd name="T70" fmla="*/ 179 w 248"/>
                <a:gd name="T71" fmla="*/ 5 h 625"/>
                <a:gd name="T72" fmla="*/ 156 w 248"/>
                <a:gd name="T73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8" h="625">
                  <a:moveTo>
                    <a:pt x="156" y="0"/>
                  </a:moveTo>
                  <a:lnTo>
                    <a:pt x="156" y="0"/>
                  </a:lnTo>
                  <a:lnTo>
                    <a:pt x="143" y="0"/>
                  </a:lnTo>
                  <a:lnTo>
                    <a:pt x="131" y="3"/>
                  </a:lnTo>
                  <a:lnTo>
                    <a:pt x="121" y="13"/>
                  </a:lnTo>
                  <a:lnTo>
                    <a:pt x="105" y="33"/>
                  </a:lnTo>
                  <a:lnTo>
                    <a:pt x="101" y="41"/>
                  </a:lnTo>
                  <a:lnTo>
                    <a:pt x="96" y="54"/>
                  </a:lnTo>
                  <a:lnTo>
                    <a:pt x="91" y="72"/>
                  </a:lnTo>
                  <a:lnTo>
                    <a:pt x="85" y="95"/>
                  </a:lnTo>
                  <a:lnTo>
                    <a:pt x="79" y="121"/>
                  </a:lnTo>
                  <a:lnTo>
                    <a:pt x="73" y="150"/>
                  </a:lnTo>
                  <a:lnTo>
                    <a:pt x="66" y="182"/>
                  </a:lnTo>
                  <a:lnTo>
                    <a:pt x="59" y="216"/>
                  </a:lnTo>
                  <a:lnTo>
                    <a:pt x="53" y="251"/>
                  </a:lnTo>
                  <a:lnTo>
                    <a:pt x="46" y="286"/>
                  </a:lnTo>
                  <a:lnTo>
                    <a:pt x="40" y="322"/>
                  </a:lnTo>
                  <a:lnTo>
                    <a:pt x="34" y="357"/>
                  </a:lnTo>
                  <a:lnTo>
                    <a:pt x="28" y="390"/>
                  </a:lnTo>
                  <a:lnTo>
                    <a:pt x="23" y="422"/>
                  </a:lnTo>
                  <a:lnTo>
                    <a:pt x="18" y="452"/>
                  </a:lnTo>
                  <a:lnTo>
                    <a:pt x="14" y="478"/>
                  </a:lnTo>
                  <a:lnTo>
                    <a:pt x="10" y="501"/>
                  </a:lnTo>
                  <a:lnTo>
                    <a:pt x="7" y="520"/>
                  </a:lnTo>
                  <a:lnTo>
                    <a:pt x="5" y="533"/>
                  </a:lnTo>
                  <a:lnTo>
                    <a:pt x="4" y="541"/>
                  </a:lnTo>
                  <a:lnTo>
                    <a:pt x="3" y="545"/>
                  </a:lnTo>
                  <a:lnTo>
                    <a:pt x="1" y="559"/>
                  </a:lnTo>
                  <a:lnTo>
                    <a:pt x="0" y="572"/>
                  </a:lnTo>
                  <a:lnTo>
                    <a:pt x="0" y="583"/>
                  </a:lnTo>
                  <a:lnTo>
                    <a:pt x="3" y="594"/>
                  </a:lnTo>
                  <a:lnTo>
                    <a:pt x="9" y="604"/>
                  </a:lnTo>
                  <a:lnTo>
                    <a:pt x="21" y="612"/>
                  </a:lnTo>
                  <a:lnTo>
                    <a:pt x="38" y="618"/>
                  </a:lnTo>
                  <a:lnTo>
                    <a:pt x="62" y="622"/>
                  </a:lnTo>
                  <a:lnTo>
                    <a:pt x="95" y="625"/>
                  </a:lnTo>
                  <a:lnTo>
                    <a:pt x="136" y="624"/>
                  </a:lnTo>
                  <a:lnTo>
                    <a:pt x="146" y="624"/>
                  </a:lnTo>
                  <a:lnTo>
                    <a:pt x="171" y="622"/>
                  </a:lnTo>
                  <a:lnTo>
                    <a:pt x="193" y="618"/>
                  </a:lnTo>
                  <a:lnTo>
                    <a:pt x="212" y="611"/>
                  </a:lnTo>
                  <a:lnTo>
                    <a:pt x="228" y="600"/>
                  </a:lnTo>
                  <a:lnTo>
                    <a:pt x="239" y="585"/>
                  </a:lnTo>
                  <a:lnTo>
                    <a:pt x="246" y="563"/>
                  </a:lnTo>
                  <a:lnTo>
                    <a:pt x="247" y="534"/>
                  </a:lnTo>
                  <a:lnTo>
                    <a:pt x="247" y="527"/>
                  </a:lnTo>
                  <a:lnTo>
                    <a:pt x="246" y="506"/>
                  </a:lnTo>
                  <a:lnTo>
                    <a:pt x="246" y="484"/>
                  </a:lnTo>
                  <a:lnTo>
                    <a:pt x="245" y="461"/>
                  </a:lnTo>
                  <a:lnTo>
                    <a:pt x="245" y="438"/>
                  </a:lnTo>
                  <a:lnTo>
                    <a:pt x="244" y="415"/>
                  </a:lnTo>
                  <a:lnTo>
                    <a:pt x="244" y="392"/>
                  </a:lnTo>
                  <a:lnTo>
                    <a:pt x="243" y="369"/>
                  </a:lnTo>
                  <a:lnTo>
                    <a:pt x="243" y="346"/>
                  </a:lnTo>
                  <a:lnTo>
                    <a:pt x="242" y="323"/>
                  </a:lnTo>
                  <a:lnTo>
                    <a:pt x="242" y="301"/>
                  </a:lnTo>
                  <a:lnTo>
                    <a:pt x="241" y="280"/>
                  </a:lnTo>
                  <a:lnTo>
                    <a:pt x="241" y="260"/>
                  </a:lnTo>
                  <a:lnTo>
                    <a:pt x="240" y="240"/>
                  </a:lnTo>
                  <a:lnTo>
                    <a:pt x="240" y="221"/>
                  </a:lnTo>
                  <a:lnTo>
                    <a:pt x="239" y="204"/>
                  </a:lnTo>
                  <a:lnTo>
                    <a:pt x="239" y="187"/>
                  </a:lnTo>
                  <a:lnTo>
                    <a:pt x="238" y="173"/>
                  </a:lnTo>
                  <a:lnTo>
                    <a:pt x="238" y="159"/>
                  </a:lnTo>
                  <a:lnTo>
                    <a:pt x="237" y="148"/>
                  </a:lnTo>
                  <a:lnTo>
                    <a:pt x="236" y="129"/>
                  </a:lnTo>
                  <a:lnTo>
                    <a:pt x="231" y="95"/>
                  </a:lnTo>
                  <a:lnTo>
                    <a:pt x="223" y="66"/>
                  </a:lnTo>
                  <a:lnTo>
                    <a:pt x="214" y="44"/>
                  </a:lnTo>
                  <a:lnTo>
                    <a:pt x="203" y="26"/>
                  </a:lnTo>
                  <a:lnTo>
                    <a:pt x="191" y="14"/>
                  </a:lnTo>
                  <a:lnTo>
                    <a:pt x="179" y="5"/>
                  </a:lnTo>
                  <a:lnTo>
                    <a:pt x="167" y="1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C37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745" y="519"/>
              <a:ext cx="650" cy="604"/>
            </a:xfrm>
            <a:custGeom>
              <a:avLst/>
              <a:gdLst>
                <a:gd name="T0" fmla="*/ 351 w 650"/>
                <a:gd name="T1" fmla="*/ 603 h 604"/>
                <a:gd name="T2" fmla="*/ 378 w 650"/>
                <a:gd name="T3" fmla="*/ 601 h 604"/>
                <a:gd name="T4" fmla="*/ 414 w 650"/>
                <a:gd name="T5" fmla="*/ 596 h 604"/>
                <a:gd name="T6" fmla="*/ 456 w 650"/>
                <a:gd name="T7" fmla="*/ 585 h 604"/>
                <a:gd name="T8" fmla="*/ 501 w 650"/>
                <a:gd name="T9" fmla="*/ 566 h 604"/>
                <a:gd name="T10" fmla="*/ 544 w 650"/>
                <a:gd name="T11" fmla="*/ 539 h 604"/>
                <a:gd name="T12" fmla="*/ 584 w 650"/>
                <a:gd name="T13" fmla="*/ 501 h 604"/>
                <a:gd name="T14" fmla="*/ 618 w 650"/>
                <a:gd name="T15" fmla="*/ 450 h 604"/>
                <a:gd name="T16" fmla="*/ 641 w 650"/>
                <a:gd name="T17" fmla="*/ 384 h 604"/>
                <a:gd name="T18" fmla="*/ 650 w 650"/>
                <a:gd name="T19" fmla="*/ 304 h 604"/>
                <a:gd name="T20" fmla="*/ 643 w 650"/>
                <a:gd name="T21" fmla="*/ 231 h 604"/>
                <a:gd name="T22" fmla="*/ 621 w 650"/>
                <a:gd name="T23" fmla="*/ 170 h 604"/>
                <a:gd name="T24" fmla="*/ 588 w 650"/>
                <a:gd name="T25" fmla="*/ 121 h 604"/>
                <a:gd name="T26" fmla="*/ 548 w 650"/>
                <a:gd name="T27" fmla="*/ 82 h 604"/>
                <a:gd name="T28" fmla="*/ 503 w 650"/>
                <a:gd name="T29" fmla="*/ 51 h 604"/>
                <a:gd name="T30" fmla="*/ 457 w 650"/>
                <a:gd name="T31" fmla="*/ 29 h 604"/>
                <a:gd name="T32" fmla="*/ 414 w 650"/>
                <a:gd name="T33" fmla="*/ 14 h 604"/>
                <a:gd name="T34" fmla="*/ 377 w 650"/>
                <a:gd name="T35" fmla="*/ 5 h 604"/>
                <a:gd name="T36" fmla="*/ 350 w 650"/>
                <a:gd name="T37" fmla="*/ 0 h 604"/>
                <a:gd name="T38" fmla="*/ 324 w 650"/>
                <a:gd name="T39" fmla="*/ 0 h 604"/>
                <a:gd name="T40" fmla="*/ 285 w 650"/>
                <a:gd name="T41" fmla="*/ 2 h 604"/>
                <a:gd name="T42" fmla="*/ 241 w 650"/>
                <a:gd name="T43" fmla="*/ 10 h 604"/>
                <a:gd name="T44" fmla="*/ 196 w 650"/>
                <a:gd name="T45" fmla="*/ 24 h 604"/>
                <a:gd name="T46" fmla="*/ 150 w 650"/>
                <a:gd name="T47" fmla="*/ 44 h 604"/>
                <a:gd name="T48" fmla="*/ 106 w 650"/>
                <a:gd name="T49" fmla="*/ 72 h 604"/>
                <a:gd name="T50" fmla="*/ 67 w 650"/>
                <a:gd name="T51" fmla="*/ 108 h 604"/>
                <a:gd name="T52" fmla="*/ 34 w 650"/>
                <a:gd name="T53" fmla="*/ 154 h 604"/>
                <a:gd name="T54" fmla="*/ 12 w 650"/>
                <a:gd name="T55" fmla="*/ 209 h 604"/>
                <a:gd name="T56" fmla="*/ 0 w 650"/>
                <a:gd name="T57" fmla="*/ 275 h 604"/>
                <a:gd name="T58" fmla="*/ 1 w 650"/>
                <a:gd name="T59" fmla="*/ 353 h 604"/>
                <a:gd name="T60" fmla="*/ 4 w 650"/>
                <a:gd name="T61" fmla="*/ 423 h 604"/>
                <a:gd name="T62" fmla="*/ 10 w 650"/>
                <a:gd name="T63" fmla="*/ 479 h 604"/>
                <a:gd name="T64" fmla="*/ 20 w 650"/>
                <a:gd name="T65" fmla="*/ 522 h 604"/>
                <a:gd name="T66" fmla="*/ 37 w 650"/>
                <a:gd name="T67" fmla="*/ 553 h 604"/>
                <a:gd name="T68" fmla="*/ 62 w 650"/>
                <a:gd name="T69" fmla="*/ 575 h 604"/>
                <a:gd name="T70" fmla="*/ 98 w 650"/>
                <a:gd name="T71" fmla="*/ 589 h 604"/>
                <a:gd name="T72" fmla="*/ 146 w 650"/>
                <a:gd name="T73" fmla="*/ 598 h 604"/>
                <a:gd name="T74" fmla="*/ 208 w 650"/>
                <a:gd name="T75" fmla="*/ 601 h 604"/>
                <a:gd name="T76" fmla="*/ 288 w 650"/>
                <a:gd name="T77" fmla="*/ 603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50" h="604">
                  <a:moveTo>
                    <a:pt x="334" y="603"/>
                  </a:moveTo>
                  <a:lnTo>
                    <a:pt x="351" y="603"/>
                  </a:lnTo>
                  <a:lnTo>
                    <a:pt x="363" y="603"/>
                  </a:lnTo>
                  <a:lnTo>
                    <a:pt x="378" y="601"/>
                  </a:lnTo>
                  <a:lnTo>
                    <a:pt x="395" y="599"/>
                  </a:lnTo>
                  <a:lnTo>
                    <a:pt x="414" y="596"/>
                  </a:lnTo>
                  <a:lnTo>
                    <a:pt x="435" y="591"/>
                  </a:lnTo>
                  <a:lnTo>
                    <a:pt x="456" y="585"/>
                  </a:lnTo>
                  <a:lnTo>
                    <a:pt x="478" y="577"/>
                  </a:lnTo>
                  <a:lnTo>
                    <a:pt x="501" y="566"/>
                  </a:lnTo>
                  <a:lnTo>
                    <a:pt x="523" y="554"/>
                  </a:lnTo>
                  <a:lnTo>
                    <a:pt x="544" y="539"/>
                  </a:lnTo>
                  <a:lnTo>
                    <a:pt x="565" y="521"/>
                  </a:lnTo>
                  <a:lnTo>
                    <a:pt x="584" y="501"/>
                  </a:lnTo>
                  <a:lnTo>
                    <a:pt x="602" y="477"/>
                  </a:lnTo>
                  <a:lnTo>
                    <a:pt x="618" y="450"/>
                  </a:lnTo>
                  <a:lnTo>
                    <a:pt x="631" y="419"/>
                  </a:lnTo>
                  <a:lnTo>
                    <a:pt x="641" y="384"/>
                  </a:lnTo>
                  <a:lnTo>
                    <a:pt x="647" y="346"/>
                  </a:lnTo>
                  <a:lnTo>
                    <a:pt x="650" y="304"/>
                  </a:lnTo>
                  <a:lnTo>
                    <a:pt x="649" y="266"/>
                  </a:lnTo>
                  <a:lnTo>
                    <a:pt x="643" y="231"/>
                  </a:lnTo>
                  <a:lnTo>
                    <a:pt x="634" y="199"/>
                  </a:lnTo>
                  <a:lnTo>
                    <a:pt x="621" y="170"/>
                  </a:lnTo>
                  <a:lnTo>
                    <a:pt x="606" y="144"/>
                  </a:lnTo>
                  <a:lnTo>
                    <a:pt x="588" y="121"/>
                  </a:lnTo>
                  <a:lnTo>
                    <a:pt x="569" y="100"/>
                  </a:lnTo>
                  <a:lnTo>
                    <a:pt x="548" y="82"/>
                  </a:lnTo>
                  <a:lnTo>
                    <a:pt x="525" y="65"/>
                  </a:lnTo>
                  <a:lnTo>
                    <a:pt x="503" y="51"/>
                  </a:lnTo>
                  <a:lnTo>
                    <a:pt x="480" y="39"/>
                  </a:lnTo>
                  <a:lnTo>
                    <a:pt x="457" y="29"/>
                  </a:lnTo>
                  <a:lnTo>
                    <a:pt x="435" y="21"/>
                  </a:lnTo>
                  <a:lnTo>
                    <a:pt x="414" y="14"/>
                  </a:lnTo>
                  <a:lnTo>
                    <a:pt x="395" y="9"/>
                  </a:lnTo>
                  <a:lnTo>
                    <a:pt x="377" y="5"/>
                  </a:lnTo>
                  <a:lnTo>
                    <a:pt x="362" y="2"/>
                  </a:lnTo>
                  <a:lnTo>
                    <a:pt x="350" y="0"/>
                  </a:lnTo>
                  <a:lnTo>
                    <a:pt x="341" y="0"/>
                  </a:lnTo>
                  <a:lnTo>
                    <a:pt x="324" y="0"/>
                  </a:lnTo>
                  <a:lnTo>
                    <a:pt x="305" y="0"/>
                  </a:lnTo>
                  <a:lnTo>
                    <a:pt x="285" y="2"/>
                  </a:lnTo>
                  <a:lnTo>
                    <a:pt x="264" y="6"/>
                  </a:lnTo>
                  <a:lnTo>
                    <a:pt x="241" y="10"/>
                  </a:lnTo>
                  <a:lnTo>
                    <a:pt x="219" y="16"/>
                  </a:lnTo>
                  <a:lnTo>
                    <a:pt x="196" y="24"/>
                  </a:lnTo>
                  <a:lnTo>
                    <a:pt x="172" y="33"/>
                  </a:lnTo>
                  <a:lnTo>
                    <a:pt x="150" y="44"/>
                  </a:lnTo>
                  <a:lnTo>
                    <a:pt x="127" y="57"/>
                  </a:lnTo>
                  <a:lnTo>
                    <a:pt x="106" y="72"/>
                  </a:lnTo>
                  <a:lnTo>
                    <a:pt x="86" y="89"/>
                  </a:lnTo>
                  <a:lnTo>
                    <a:pt x="67" y="108"/>
                  </a:lnTo>
                  <a:lnTo>
                    <a:pt x="50" y="130"/>
                  </a:lnTo>
                  <a:lnTo>
                    <a:pt x="34" y="154"/>
                  </a:lnTo>
                  <a:lnTo>
                    <a:pt x="22" y="180"/>
                  </a:lnTo>
                  <a:lnTo>
                    <a:pt x="12" y="209"/>
                  </a:lnTo>
                  <a:lnTo>
                    <a:pt x="4" y="240"/>
                  </a:lnTo>
                  <a:lnTo>
                    <a:pt x="0" y="275"/>
                  </a:lnTo>
                  <a:lnTo>
                    <a:pt x="0" y="312"/>
                  </a:lnTo>
                  <a:lnTo>
                    <a:pt x="1" y="353"/>
                  </a:lnTo>
                  <a:lnTo>
                    <a:pt x="2" y="390"/>
                  </a:lnTo>
                  <a:lnTo>
                    <a:pt x="4" y="423"/>
                  </a:lnTo>
                  <a:lnTo>
                    <a:pt x="7" y="453"/>
                  </a:lnTo>
                  <a:lnTo>
                    <a:pt x="10" y="479"/>
                  </a:lnTo>
                  <a:lnTo>
                    <a:pt x="14" y="502"/>
                  </a:lnTo>
                  <a:lnTo>
                    <a:pt x="20" y="522"/>
                  </a:lnTo>
                  <a:lnTo>
                    <a:pt x="27" y="539"/>
                  </a:lnTo>
                  <a:lnTo>
                    <a:pt x="37" y="553"/>
                  </a:lnTo>
                  <a:lnTo>
                    <a:pt x="48" y="565"/>
                  </a:lnTo>
                  <a:lnTo>
                    <a:pt x="62" y="575"/>
                  </a:lnTo>
                  <a:lnTo>
                    <a:pt x="78" y="583"/>
                  </a:lnTo>
                  <a:lnTo>
                    <a:pt x="98" y="589"/>
                  </a:lnTo>
                  <a:lnTo>
                    <a:pt x="120" y="594"/>
                  </a:lnTo>
                  <a:lnTo>
                    <a:pt x="146" y="598"/>
                  </a:lnTo>
                  <a:lnTo>
                    <a:pt x="175" y="600"/>
                  </a:lnTo>
                  <a:lnTo>
                    <a:pt x="208" y="601"/>
                  </a:lnTo>
                  <a:lnTo>
                    <a:pt x="246" y="602"/>
                  </a:lnTo>
                  <a:lnTo>
                    <a:pt x="288" y="603"/>
                  </a:lnTo>
                  <a:lnTo>
                    <a:pt x="334" y="603"/>
                  </a:lnTo>
                  <a:close/>
                </a:path>
              </a:pathLst>
            </a:custGeom>
            <a:solidFill>
              <a:srgbClr val="21B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913" y="1102"/>
              <a:ext cx="309" cy="679"/>
            </a:xfrm>
            <a:custGeom>
              <a:avLst/>
              <a:gdLst>
                <a:gd name="T0" fmla="*/ 73 w 309"/>
                <a:gd name="T1" fmla="*/ 32 h 679"/>
                <a:gd name="T2" fmla="*/ 104 w 309"/>
                <a:gd name="T3" fmla="*/ 45 h 679"/>
                <a:gd name="T4" fmla="*/ 125 w 309"/>
                <a:gd name="T5" fmla="*/ 62 h 679"/>
                <a:gd name="T6" fmla="*/ 140 w 309"/>
                <a:gd name="T7" fmla="*/ 91 h 679"/>
                <a:gd name="T8" fmla="*/ 154 w 309"/>
                <a:gd name="T9" fmla="*/ 137 h 679"/>
                <a:gd name="T10" fmla="*/ 171 w 309"/>
                <a:gd name="T11" fmla="*/ 207 h 679"/>
                <a:gd name="T12" fmla="*/ 178 w 309"/>
                <a:gd name="T13" fmla="*/ 238 h 679"/>
                <a:gd name="T14" fmla="*/ 186 w 309"/>
                <a:gd name="T15" fmla="*/ 290 h 679"/>
                <a:gd name="T16" fmla="*/ 193 w 309"/>
                <a:gd name="T17" fmla="*/ 347 h 679"/>
                <a:gd name="T18" fmla="*/ 199 w 309"/>
                <a:gd name="T19" fmla="*/ 406 h 679"/>
                <a:gd name="T20" fmla="*/ 203 w 309"/>
                <a:gd name="T21" fmla="*/ 464 h 679"/>
                <a:gd name="T22" fmla="*/ 205 w 309"/>
                <a:gd name="T23" fmla="*/ 518 h 679"/>
                <a:gd name="T24" fmla="*/ 207 w 309"/>
                <a:gd name="T25" fmla="*/ 567 h 679"/>
                <a:gd name="T26" fmla="*/ 208 w 309"/>
                <a:gd name="T27" fmla="*/ 607 h 679"/>
                <a:gd name="T28" fmla="*/ 209 w 309"/>
                <a:gd name="T29" fmla="*/ 637 h 679"/>
                <a:gd name="T30" fmla="*/ 209 w 309"/>
                <a:gd name="T31" fmla="*/ 653 h 679"/>
                <a:gd name="T32" fmla="*/ 201 w 309"/>
                <a:gd name="T33" fmla="*/ 666 h 679"/>
                <a:gd name="T34" fmla="*/ 181 w 309"/>
                <a:gd name="T35" fmla="*/ 678 h 679"/>
                <a:gd name="T36" fmla="*/ 133 w 309"/>
                <a:gd name="T37" fmla="*/ 679 h 679"/>
                <a:gd name="T38" fmla="*/ 60 w 309"/>
                <a:gd name="T39" fmla="*/ 675 h 679"/>
                <a:gd name="T40" fmla="*/ 16 w 309"/>
                <a:gd name="T41" fmla="*/ 668 h 679"/>
                <a:gd name="T42" fmla="*/ 0 w 309"/>
                <a:gd name="T43" fmla="*/ 651 h 679"/>
                <a:gd name="T44" fmla="*/ 5 w 309"/>
                <a:gd name="T45" fmla="*/ 616 h 679"/>
                <a:gd name="T46" fmla="*/ 12 w 309"/>
                <a:gd name="T47" fmla="*/ 595 h 679"/>
                <a:gd name="T48" fmla="*/ 22 w 309"/>
                <a:gd name="T49" fmla="*/ 561 h 679"/>
                <a:gd name="T50" fmla="*/ 35 w 309"/>
                <a:gd name="T51" fmla="*/ 515 h 679"/>
                <a:gd name="T52" fmla="*/ 50 w 309"/>
                <a:gd name="T53" fmla="*/ 461 h 679"/>
                <a:gd name="T54" fmla="*/ 65 w 309"/>
                <a:gd name="T55" fmla="*/ 402 h 679"/>
                <a:gd name="T56" fmla="*/ 81 w 309"/>
                <a:gd name="T57" fmla="*/ 342 h 679"/>
                <a:gd name="T58" fmla="*/ 96 w 309"/>
                <a:gd name="T59" fmla="*/ 285 h 679"/>
                <a:gd name="T60" fmla="*/ 109 w 309"/>
                <a:gd name="T61" fmla="*/ 234 h 679"/>
                <a:gd name="T62" fmla="*/ 121 w 309"/>
                <a:gd name="T63" fmla="*/ 192 h 679"/>
                <a:gd name="T64" fmla="*/ 129 w 309"/>
                <a:gd name="T65" fmla="*/ 164 h 679"/>
                <a:gd name="T66" fmla="*/ 138 w 309"/>
                <a:gd name="T67" fmla="*/ 135 h 679"/>
                <a:gd name="T68" fmla="*/ 146 w 309"/>
                <a:gd name="T69" fmla="*/ 95 h 679"/>
                <a:gd name="T70" fmla="*/ 161 w 309"/>
                <a:gd name="T71" fmla="*/ 64 h 679"/>
                <a:gd name="T72" fmla="*/ 186 w 309"/>
                <a:gd name="T73" fmla="*/ 50 h 679"/>
                <a:gd name="T74" fmla="*/ 223 w 309"/>
                <a:gd name="T75" fmla="*/ 38 h 679"/>
                <a:gd name="T76" fmla="*/ 264 w 309"/>
                <a:gd name="T77" fmla="*/ 24 h 679"/>
                <a:gd name="T78" fmla="*/ 301 w 309"/>
                <a:gd name="T79" fmla="*/ 4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09" h="679">
                  <a:moveTo>
                    <a:pt x="53" y="26"/>
                  </a:moveTo>
                  <a:lnTo>
                    <a:pt x="73" y="32"/>
                  </a:lnTo>
                  <a:lnTo>
                    <a:pt x="90" y="39"/>
                  </a:lnTo>
                  <a:lnTo>
                    <a:pt x="104" y="45"/>
                  </a:lnTo>
                  <a:lnTo>
                    <a:pt x="115" y="53"/>
                  </a:lnTo>
                  <a:lnTo>
                    <a:pt x="125" y="62"/>
                  </a:lnTo>
                  <a:lnTo>
                    <a:pt x="133" y="75"/>
                  </a:lnTo>
                  <a:lnTo>
                    <a:pt x="140" y="91"/>
                  </a:lnTo>
                  <a:lnTo>
                    <a:pt x="147" y="111"/>
                  </a:lnTo>
                  <a:lnTo>
                    <a:pt x="154" y="137"/>
                  </a:lnTo>
                  <a:lnTo>
                    <a:pt x="162" y="169"/>
                  </a:lnTo>
                  <a:lnTo>
                    <a:pt x="171" y="207"/>
                  </a:lnTo>
                  <a:lnTo>
                    <a:pt x="173" y="214"/>
                  </a:lnTo>
                  <a:lnTo>
                    <a:pt x="178" y="238"/>
                  </a:lnTo>
                  <a:lnTo>
                    <a:pt x="182" y="264"/>
                  </a:lnTo>
                  <a:lnTo>
                    <a:pt x="186" y="290"/>
                  </a:lnTo>
                  <a:lnTo>
                    <a:pt x="190" y="318"/>
                  </a:lnTo>
                  <a:lnTo>
                    <a:pt x="193" y="347"/>
                  </a:lnTo>
                  <a:lnTo>
                    <a:pt x="196" y="377"/>
                  </a:lnTo>
                  <a:lnTo>
                    <a:pt x="199" y="406"/>
                  </a:lnTo>
                  <a:lnTo>
                    <a:pt x="201" y="435"/>
                  </a:lnTo>
                  <a:lnTo>
                    <a:pt x="203" y="464"/>
                  </a:lnTo>
                  <a:lnTo>
                    <a:pt x="204" y="492"/>
                  </a:lnTo>
                  <a:lnTo>
                    <a:pt x="205" y="518"/>
                  </a:lnTo>
                  <a:lnTo>
                    <a:pt x="206" y="544"/>
                  </a:lnTo>
                  <a:lnTo>
                    <a:pt x="207" y="567"/>
                  </a:lnTo>
                  <a:lnTo>
                    <a:pt x="208" y="589"/>
                  </a:lnTo>
                  <a:lnTo>
                    <a:pt x="208" y="607"/>
                  </a:lnTo>
                  <a:lnTo>
                    <a:pt x="209" y="624"/>
                  </a:lnTo>
                  <a:lnTo>
                    <a:pt x="209" y="637"/>
                  </a:lnTo>
                  <a:lnTo>
                    <a:pt x="209" y="647"/>
                  </a:lnTo>
                  <a:lnTo>
                    <a:pt x="209" y="653"/>
                  </a:lnTo>
                  <a:lnTo>
                    <a:pt x="209" y="655"/>
                  </a:lnTo>
                  <a:lnTo>
                    <a:pt x="201" y="666"/>
                  </a:lnTo>
                  <a:lnTo>
                    <a:pt x="193" y="674"/>
                  </a:lnTo>
                  <a:lnTo>
                    <a:pt x="181" y="678"/>
                  </a:lnTo>
                  <a:lnTo>
                    <a:pt x="162" y="679"/>
                  </a:lnTo>
                  <a:lnTo>
                    <a:pt x="133" y="679"/>
                  </a:lnTo>
                  <a:lnTo>
                    <a:pt x="95" y="677"/>
                  </a:lnTo>
                  <a:lnTo>
                    <a:pt x="60" y="675"/>
                  </a:lnTo>
                  <a:lnTo>
                    <a:pt x="34" y="673"/>
                  </a:lnTo>
                  <a:lnTo>
                    <a:pt x="16" y="668"/>
                  </a:lnTo>
                  <a:lnTo>
                    <a:pt x="4" y="662"/>
                  </a:lnTo>
                  <a:lnTo>
                    <a:pt x="0" y="651"/>
                  </a:lnTo>
                  <a:lnTo>
                    <a:pt x="0" y="636"/>
                  </a:lnTo>
                  <a:lnTo>
                    <a:pt x="5" y="616"/>
                  </a:lnTo>
                  <a:lnTo>
                    <a:pt x="9" y="606"/>
                  </a:lnTo>
                  <a:lnTo>
                    <a:pt x="12" y="595"/>
                  </a:lnTo>
                  <a:lnTo>
                    <a:pt x="17" y="579"/>
                  </a:lnTo>
                  <a:lnTo>
                    <a:pt x="22" y="561"/>
                  </a:lnTo>
                  <a:lnTo>
                    <a:pt x="29" y="539"/>
                  </a:lnTo>
                  <a:lnTo>
                    <a:pt x="35" y="515"/>
                  </a:lnTo>
                  <a:lnTo>
                    <a:pt x="42" y="488"/>
                  </a:lnTo>
                  <a:lnTo>
                    <a:pt x="50" y="461"/>
                  </a:lnTo>
                  <a:lnTo>
                    <a:pt x="57" y="432"/>
                  </a:lnTo>
                  <a:lnTo>
                    <a:pt x="65" y="402"/>
                  </a:lnTo>
                  <a:lnTo>
                    <a:pt x="73" y="372"/>
                  </a:lnTo>
                  <a:lnTo>
                    <a:pt x="81" y="342"/>
                  </a:lnTo>
                  <a:lnTo>
                    <a:pt x="88" y="313"/>
                  </a:lnTo>
                  <a:lnTo>
                    <a:pt x="96" y="285"/>
                  </a:lnTo>
                  <a:lnTo>
                    <a:pt x="103" y="258"/>
                  </a:lnTo>
                  <a:lnTo>
                    <a:pt x="109" y="234"/>
                  </a:lnTo>
                  <a:lnTo>
                    <a:pt x="115" y="212"/>
                  </a:lnTo>
                  <a:lnTo>
                    <a:pt x="121" y="192"/>
                  </a:lnTo>
                  <a:lnTo>
                    <a:pt x="125" y="176"/>
                  </a:lnTo>
                  <a:lnTo>
                    <a:pt x="129" y="164"/>
                  </a:lnTo>
                  <a:lnTo>
                    <a:pt x="132" y="156"/>
                  </a:lnTo>
                  <a:lnTo>
                    <a:pt x="138" y="135"/>
                  </a:lnTo>
                  <a:lnTo>
                    <a:pt x="142" y="114"/>
                  </a:lnTo>
                  <a:lnTo>
                    <a:pt x="146" y="95"/>
                  </a:lnTo>
                  <a:lnTo>
                    <a:pt x="151" y="78"/>
                  </a:lnTo>
                  <a:lnTo>
                    <a:pt x="161" y="64"/>
                  </a:lnTo>
                  <a:lnTo>
                    <a:pt x="171" y="57"/>
                  </a:lnTo>
                  <a:lnTo>
                    <a:pt x="186" y="50"/>
                  </a:lnTo>
                  <a:lnTo>
                    <a:pt x="204" y="44"/>
                  </a:lnTo>
                  <a:lnTo>
                    <a:pt x="223" y="38"/>
                  </a:lnTo>
                  <a:lnTo>
                    <a:pt x="243" y="31"/>
                  </a:lnTo>
                  <a:lnTo>
                    <a:pt x="264" y="24"/>
                  </a:lnTo>
                  <a:lnTo>
                    <a:pt x="283" y="15"/>
                  </a:lnTo>
                  <a:lnTo>
                    <a:pt x="301" y="4"/>
                  </a:lnTo>
                  <a:lnTo>
                    <a:pt x="308" y="0"/>
                  </a:lnTo>
                </a:path>
              </a:pathLst>
            </a:custGeom>
            <a:noFill/>
            <a:ln w="8382">
              <a:solidFill>
                <a:srgbClr val="36343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791" y="538"/>
              <a:ext cx="570" cy="608"/>
            </a:xfrm>
            <a:custGeom>
              <a:avLst/>
              <a:gdLst>
                <a:gd name="T0" fmla="*/ 380 w 570"/>
                <a:gd name="T1" fmla="*/ 371 h 608"/>
                <a:gd name="T2" fmla="*/ 375 w 570"/>
                <a:gd name="T3" fmla="*/ 431 h 608"/>
                <a:gd name="T4" fmla="*/ 352 w 570"/>
                <a:gd name="T5" fmla="*/ 453 h 608"/>
                <a:gd name="T6" fmla="*/ 304 w 570"/>
                <a:gd name="T7" fmla="*/ 446 h 608"/>
                <a:gd name="T8" fmla="*/ 233 w 570"/>
                <a:gd name="T9" fmla="*/ 420 h 608"/>
                <a:gd name="T10" fmla="*/ 178 w 570"/>
                <a:gd name="T11" fmla="*/ 384 h 608"/>
                <a:gd name="T12" fmla="*/ 148 w 570"/>
                <a:gd name="T13" fmla="*/ 335 h 608"/>
                <a:gd name="T14" fmla="*/ 139 w 570"/>
                <a:gd name="T15" fmla="*/ 279 h 608"/>
                <a:gd name="T16" fmla="*/ 149 w 570"/>
                <a:gd name="T17" fmla="*/ 223 h 608"/>
                <a:gd name="T18" fmla="*/ 174 w 570"/>
                <a:gd name="T19" fmla="*/ 174 h 608"/>
                <a:gd name="T20" fmla="*/ 211 w 570"/>
                <a:gd name="T21" fmla="*/ 140 h 608"/>
                <a:gd name="T22" fmla="*/ 260 w 570"/>
                <a:gd name="T23" fmla="*/ 127 h 608"/>
                <a:gd name="T24" fmla="*/ 320 w 570"/>
                <a:gd name="T25" fmla="*/ 126 h 608"/>
                <a:gd name="T26" fmla="*/ 379 w 570"/>
                <a:gd name="T27" fmla="*/ 142 h 608"/>
                <a:gd name="T28" fmla="*/ 415 w 570"/>
                <a:gd name="T29" fmla="*/ 167 h 608"/>
                <a:gd name="T30" fmla="*/ 445 w 570"/>
                <a:gd name="T31" fmla="*/ 204 h 608"/>
                <a:gd name="T32" fmla="*/ 467 w 570"/>
                <a:gd name="T33" fmla="*/ 252 h 608"/>
                <a:gd name="T34" fmla="*/ 476 w 570"/>
                <a:gd name="T35" fmla="*/ 314 h 608"/>
                <a:gd name="T36" fmla="*/ 468 w 570"/>
                <a:gd name="T37" fmla="*/ 389 h 608"/>
                <a:gd name="T38" fmla="*/ 443 w 570"/>
                <a:gd name="T39" fmla="*/ 443 h 608"/>
                <a:gd name="T40" fmla="*/ 399 w 570"/>
                <a:gd name="T41" fmla="*/ 483 h 608"/>
                <a:gd name="T42" fmla="*/ 342 w 570"/>
                <a:gd name="T43" fmla="*/ 507 h 608"/>
                <a:gd name="T44" fmla="*/ 282 w 570"/>
                <a:gd name="T45" fmla="*/ 516 h 608"/>
                <a:gd name="T46" fmla="*/ 224 w 570"/>
                <a:gd name="T47" fmla="*/ 511 h 608"/>
                <a:gd name="T48" fmla="*/ 180 w 570"/>
                <a:gd name="T49" fmla="*/ 492 h 608"/>
                <a:gd name="T50" fmla="*/ 146 w 570"/>
                <a:gd name="T51" fmla="*/ 466 h 608"/>
                <a:gd name="T52" fmla="*/ 111 w 570"/>
                <a:gd name="T53" fmla="*/ 428 h 608"/>
                <a:gd name="T54" fmla="*/ 80 w 570"/>
                <a:gd name="T55" fmla="*/ 377 h 608"/>
                <a:gd name="T56" fmla="*/ 60 w 570"/>
                <a:gd name="T57" fmla="*/ 309 h 608"/>
                <a:gd name="T58" fmla="*/ 55 w 570"/>
                <a:gd name="T59" fmla="*/ 228 h 608"/>
                <a:gd name="T60" fmla="*/ 60 w 570"/>
                <a:gd name="T61" fmla="*/ 183 h 608"/>
                <a:gd name="T62" fmla="*/ 78 w 570"/>
                <a:gd name="T63" fmla="*/ 130 h 608"/>
                <a:gd name="T64" fmla="*/ 111 w 570"/>
                <a:gd name="T65" fmla="*/ 78 h 608"/>
                <a:gd name="T66" fmla="*/ 162 w 570"/>
                <a:gd name="T67" fmla="*/ 34 h 608"/>
                <a:gd name="T68" fmla="*/ 236 w 570"/>
                <a:gd name="T69" fmla="*/ 6 h 608"/>
                <a:gd name="T70" fmla="*/ 307 w 570"/>
                <a:gd name="T71" fmla="*/ 0 h 608"/>
                <a:gd name="T72" fmla="*/ 390 w 570"/>
                <a:gd name="T73" fmla="*/ 16 h 608"/>
                <a:gd name="T74" fmla="*/ 455 w 570"/>
                <a:gd name="T75" fmla="*/ 57 h 608"/>
                <a:gd name="T76" fmla="*/ 503 w 570"/>
                <a:gd name="T77" fmla="*/ 115 h 608"/>
                <a:gd name="T78" fmla="*/ 537 w 570"/>
                <a:gd name="T79" fmla="*/ 184 h 608"/>
                <a:gd name="T80" fmla="*/ 558 w 570"/>
                <a:gd name="T81" fmla="*/ 255 h 608"/>
                <a:gd name="T82" fmla="*/ 568 w 570"/>
                <a:gd name="T83" fmla="*/ 321 h 608"/>
                <a:gd name="T84" fmla="*/ 568 w 570"/>
                <a:gd name="T85" fmla="*/ 376 h 608"/>
                <a:gd name="T86" fmla="*/ 550 w 570"/>
                <a:gd name="T87" fmla="*/ 432 h 608"/>
                <a:gd name="T88" fmla="*/ 517 w 570"/>
                <a:gd name="T89" fmla="*/ 487 h 608"/>
                <a:gd name="T90" fmla="*/ 470 w 570"/>
                <a:gd name="T91" fmla="*/ 536 h 608"/>
                <a:gd name="T92" fmla="*/ 414 w 570"/>
                <a:gd name="T93" fmla="*/ 575 h 608"/>
                <a:gd name="T94" fmla="*/ 353 w 570"/>
                <a:gd name="T95" fmla="*/ 600 h 608"/>
                <a:gd name="T96" fmla="*/ 297 w 570"/>
                <a:gd name="T97" fmla="*/ 607 h 608"/>
                <a:gd name="T98" fmla="*/ 205 w 570"/>
                <a:gd name="T99" fmla="*/ 589 h 608"/>
                <a:gd name="T100" fmla="*/ 131 w 570"/>
                <a:gd name="T101" fmla="*/ 549 h 608"/>
                <a:gd name="T102" fmla="*/ 76 w 570"/>
                <a:gd name="T103" fmla="*/ 495 h 608"/>
                <a:gd name="T104" fmla="*/ 36 w 570"/>
                <a:gd name="T105" fmla="*/ 440 h 608"/>
                <a:gd name="T106" fmla="*/ 11 w 570"/>
                <a:gd name="T107" fmla="*/ 395 h 608"/>
                <a:gd name="T108" fmla="*/ 0 w 570"/>
                <a:gd name="T109" fmla="*/ 369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0" h="608">
                  <a:moveTo>
                    <a:pt x="380" y="307"/>
                  </a:moveTo>
                  <a:lnTo>
                    <a:pt x="380" y="342"/>
                  </a:lnTo>
                  <a:lnTo>
                    <a:pt x="380" y="371"/>
                  </a:lnTo>
                  <a:lnTo>
                    <a:pt x="380" y="396"/>
                  </a:lnTo>
                  <a:lnTo>
                    <a:pt x="378" y="416"/>
                  </a:lnTo>
                  <a:lnTo>
                    <a:pt x="375" y="431"/>
                  </a:lnTo>
                  <a:lnTo>
                    <a:pt x="369" y="442"/>
                  </a:lnTo>
                  <a:lnTo>
                    <a:pt x="362" y="450"/>
                  </a:lnTo>
                  <a:lnTo>
                    <a:pt x="352" y="453"/>
                  </a:lnTo>
                  <a:lnTo>
                    <a:pt x="339" y="454"/>
                  </a:lnTo>
                  <a:lnTo>
                    <a:pt x="324" y="451"/>
                  </a:lnTo>
                  <a:lnTo>
                    <a:pt x="304" y="446"/>
                  </a:lnTo>
                  <a:lnTo>
                    <a:pt x="281" y="438"/>
                  </a:lnTo>
                  <a:lnTo>
                    <a:pt x="253" y="427"/>
                  </a:lnTo>
                  <a:lnTo>
                    <a:pt x="233" y="420"/>
                  </a:lnTo>
                  <a:lnTo>
                    <a:pt x="212" y="410"/>
                  </a:lnTo>
                  <a:lnTo>
                    <a:pt x="194" y="398"/>
                  </a:lnTo>
                  <a:lnTo>
                    <a:pt x="178" y="384"/>
                  </a:lnTo>
                  <a:lnTo>
                    <a:pt x="166" y="369"/>
                  </a:lnTo>
                  <a:lnTo>
                    <a:pt x="156" y="353"/>
                  </a:lnTo>
                  <a:lnTo>
                    <a:pt x="148" y="335"/>
                  </a:lnTo>
                  <a:lnTo>
                    <a:pt x="143" y="317"/>
                  </a:lnTo>
                  <a:lnTo>
                    <a:pt x="140" y="298"/>
                  </a:lnTo>
                  <a:lnTo>
                    <a:pt x="139" y="279"/>
                  </a:lnTo>
                  <a:lnTo>
                    <a:pt x="141" y="260"/>
                  </a:lnTo>
                  <a:lnTo>
                    <a:pt x="144" y="241"/>
                  </a:lnTo>
                  <a:lnTo>
                    <a:pt x="149" y="223"/>
                  </a:lnTo>
                  <a:lnTo>
                    <a:pt x="156" y="205"/>
                  </a:lnTo>
                  <a:lnTo>
                    <a:pt x="164" y="189"/>
                  </a:lnTo>
                  <a:lnTo>
                    <a:pt x="174" y="174"/>
                  </a:lnTo>
                  <a:lnTo>
                    <a:pt x="185" y="161"/>
                  </a:lnTo>
                  <a:lnTo>
                    <a:pt x="198" y="149"/>
                  </a:lnTo>
                  <a:lnTo>
                    <a:pt x="211" y="140"/>
                  </a:lnTo>
                  <a:lnTo>
                    <a:pt x="226" y="133"/>
                  </a:lnTo>
                  <a:lnTo>
                    <a:pt x="242" y="129"/>
                  </a:lnTo>
                  <a:lnTo>
                    <a:pt x="260" y="127"/>
                  </a:lnTo>
                  <a:lnTo>
                    <a:pt x="280" y="125"/>
                  </a:lnTo>
                  <a:lnTo>
                    <a:pt x="300" y="125"/>
                  </a:lnTo>
                  <a:lnTo>
                    <a:pt x="320" y="126"/>
                  </a:lnTo>
                  <a:lnTo>
                    <a:pt x="341" y="129"/>
                  </a:lnTo>
                  <a:lnTo>
                    <a:pt x="360" y="135"/>
                  </a:lnTo>
                  <a:lnTo>
                    <a:pt x="379" y="142"/>
                  </a:lnTo>
                  <a:lnTo>
                    <a:pt x="397" y="152"/>
                  </a:lnTo>
                  <a:lnTo>
                    <a:pt x="403" y="157"/>
                  </a:lnTo>
                  <a:lnTo>
                    <a:pt x="415" y="167"/>
                  </a:lnTo>
                  <a:lnTo>
                    <a:pt x="426" y="178"/>
                  </a:lnTo>
                  <a:lnTo>
                    <a:pt x="436" y="190"/>
                  </a:lnTo>
                  <a:lnTo>
                    <a:pt x="445" y="204"/>
                  </a:lnTo>
                  <a:lnTo>
                    <a:pt x="454" y="219"/>
                  </a:lnTo>
                  <a:lnTo>
                    <a:pt x="461" y="235"/>
                  </a:lnTo>
                  <a:lnTo>
                    <a:pt x="467" y="252"/>
                  </a:lnTo>
                  <a:lnTo>
                    <a:pt x="472" y="272"/>
                  </a:lnTo>
                  <a:lnTo>
                    <a:pt x="474" y="292"/>
                  </a:lnTo>
                  <a:lnTo>
                    <a:pt x="476" y="314"/>
                  </a:lnTo>
                  <a:lnTo>
                    <a:pt x="475" y="338"/>
                  </a:lnTo>
                  <a:lnTo>
                    <a:pt x="472" y="364"/>
                  </a:lnTo>
                  <a:lnTo>
                    <a:pt x="468" y="389"/>
                  </a:lnTo>
                  <a:lnTo>
                    <a:pt x="462" y="409"/>
                  </a:lnTo>
                  <a:lnTo>
                    <a:pt x="454" y="427"/>
                  </a:lnTo>
                  <a:lnTo>
                    <a:pt x="443" y="443"/>
                  </a:lnTo>
                  <a:lnTo>
                    <a:pt x="430" y="458"/>
                  </a:lnTo>
                  <a:lnTo>
                    <a:pt x="415" y="471"/>
                  </a:lnTo>
                  <a:lnTo>
                    <a:pt x="399" y="483"/>
                  </a:lnTo>
                  <a:lnTo>
                    <a:pt x="381" y="493"/>
                  </a:lnTo>
                  <a:lnTo>
                    <a:pt x="362" y="501"/>
                  </a:lnTo>
                  <a:lnTo>
                    <a:pt x="342" y="507"/>
                  </a:lnTo>
                  <a:lnTo>
                    <a:pt x="322" y="512"/>
                  </a:lnTo>
                  <a:lnTo>
                    <a:pt x="302" y="515"/>
                  </a:lnTo>
                  <a:lnTo>
                    <a:pt x="282" y="516"/>
                  </a:lnTo>
                  <a:lnTo>
                    <a:pt x="262" y="516"/>
                  </a:lnTo>
                  <a:lnTo>
                    <a:pt x="242" y="514"/>
                  </a:lnTo>
                  <a:lnTo>
                    <a:pt x="224" y="511"/>
                  </a:lnTo>
                  <a:lnTo>
                    <a:pt x="207" y="506"/>
                  </a:lnTo>
                  <a:lnTo>
                    <a:pt x="191" y="499"/>
                  </a:lnTo>
                  <a:lnTo>
                    <a:pt x="180" y="492"/>
                  </a:lnTo>
                  <a:lnTo>
                    <a:pt x="169" y="485"/>
                  </a:lnTo>
                  <a:lnTo>
                    <a:pt x="157" y="476"/>
                  </a:lnTo>
                  <a:lnTo>
                    <a:pt x="146" y="466"/>
                  </a:lnTo>
                  <a:lnTo>
                    <a:pt x="134" y="455"/>
                  </a:lnTo>
                  <a:lnTo>
                    <a:pt x="122" y="442"/>
                  </a:lnTo>
                  <a:lnTo>
                    <a:pt x="111" y="428"/>
                  </a:lnTo>
                  <a:lnTo>
                    <a:pt x="100" y="413"/>
                  </a:lnTo>
                  <a:lnTo>
                    <a:pt x="90" y="396"/>
                  </a:lnTo>
                  <a:lnTo>
                    <a:pt x="80" y="377"/>
                  </a:lnTo>
                  <a:lnTo>
                    <a:pt x="72" y="356"/>
                  </a:lnTo>
                  <a:lnTo>
                    <a:pt x="65" y="333"/>
                  </a:lnTo>
                  <a:lnTo>
                    <a:pt x="60" y="309"/>
                  </a:lnTo>
                  <a:lnTo>
                    <a:pt x="56" y="282"/>
                  </a:lnTo>
                  <a:lnTo>
                    <a:pt x="55" y="254"/>
                  </a:lnTo>
                  <a:lnTo>
                    <a:pt x="55" y="228"/>
                  </a:lnTo>
                  <a:lnTo>
                    <a:pt x="55" y="214"/>
                  </a:lnTo>
                  <a:lnTo>
                    <a:pt x="57" y="199"/>
                  </a:lnTo>
                  <a:lnTo>
                    <a:pt x="60" y="183"/>
                  </a:lnTo>
                  <a:lnTo>
                    <a:pt x="65" y="166"/>
                  </a:lnTo>
                  <a:lnTo>
                    <a:pt x="71" y="148"/>
                  </a:lnTo>
                  <a:lnTo>
                    <a:pt x="78" y="130"/>
                  </a:lnTo>
                  <a:lnTo>
                    <a:pt x="87" y="112"/>
                  </a:lnTo>
                  <a:lnTo>
                    <a:pt x="98" y="95"/>
                  </a:lnTo>
                  <a:lnTo>
                    <a:pt x="111" y="78"/>
                  </a:lnTo>
                  <a:lnTo>
                    <a:pt x="125" y="62"/>
                  </a:lnTo>
                  <a:lnTo>
                    <a:pt x="143" y="47"/>
                  </a:lnTo>
                  <a:lnTo>
                    <a:pt x="162" y="34"/>
                  </a:lnTo>
                  <a:lnTo>
                    <a:pt x="184" y="23"/>
                  </a:lnTo>
                  <a:lnTo>
                    <a:pt x="209" y="13"/>
                  </a:lnTo>
                  <a:lnTo>
                    <a:pt x="236" y="6"/>
                  </a:lnTo>
                  <a:lnTo>
                    <a:pt x="267" y="1"/>
                  </a:lnTo>
                  <a:lnTo>
                    <a:pt x="300" y="0"/>
                  </a:lnTo>
                  <a:lnTo>
                    <a:pt x="307" y="0"/>
                  </a:lnTo>
                  <a:lnTo>
                    <a:pt x="337" y="2"/>
                  </a:lnTo>
                  <a:lnTo>
                    <a:pt x="365" y="7"/>
                  </a:lnTo>
                  <a:lnTo>
                    <a:pt x="390" y="16"/>
                  </a:lnTo>
                  <a:lnTo>
                    <a:pt x="413" y="27"/>
                  </a:lnTo>
                  <a:lnTo>
                    <a:pt x="435" y="41"/>
                  </a:lnTo>
                  <a:lnTo>
                    <a:pt x="455" y="57"/>
                  </a:lnTo>
                  <a:lnTo>
                    <a:pt x="473" y="75"/>
                  </a:lnTo>
                  <a:lnTo>
                    <a:pt x="489" y="94"/>
                  </a:lnTo>
                  <a:lnTo>
                    <a:pt x="503" y="115"/>
                  </a:lnTo>
                  <a:lnTo>
                    <a:pt x="516" y="138"/>
                  </a:lnTo>
                  <a:lnTo>
                    <a:pt x="527" y="161"/>
                  </a:lnTo>
                  <a:lnTo>
                    <a:pt x="537" y="184"/>
                  </a:lnTo>
                  <a:lnTo>
                    <a:pt x="545" y="208"/>
                  </a:lnTo>
                  <a:lnTo>
                    <a:pt x="552" y="232"/>
                  </a:lnTo>
                  <a:lnTo>
                    <a:pt x="558" y="255"/>
                  </a:lnTo>
                  <a:lnTo>
                    <a:pt x="563" y="278"/>
                  </a:lnTo>
                  <a:lnTo>
                    <a:pt x="566" y="300"/>
                  </a:lnTo>
                  <a:lnTo>
                    <a:pt x="568" y="321"/>
                  </a:lnTo>
                  <a:lnTo>
                    <a:pt x="569" y="340"/>
                  </a:lnTo>
                  <a:lnTo>
                    <a:pt x="569" y="358"/>
                  </a:lnTo>
                  <a:lnTo>
                    <a:pt x="568" y="376"/>
                  </a:lnTo>
                  <a:lnTo>
                    <a:pt x="564" y="395"/>
                  </a:lnTo>
                  <a:lnTo>
                    <a:pt x="558" y="414"/>
                  </a:lnTo>
                  <a:lnTo>
                    <a:pt x="550" y="432"/>
                  </a:lnTo>
                  <a:lnTo>
                    <a:pt x="541" y="451"/>
                  </a:lnTo>
                  <a:lnTo>
                    <a:pt x="530" y="469"/>
                  </a:lnTo>
                  <a:lnTo>
                    <a:pt x="517" y="487"/>
                  </a:lnTo>
                  <a:lnTo>
                    <a:pt x="502" y="504"/>
                  </a:lnTo>
                  <a:lnTo>
                    <a:pt x="487" y="521"/>
                  </a:lnTo>
                  <a:lnTo>
                    <a:pt x="470" y="536"/>
                  </a:lnTo>
                  <a:lnTo>
                    <a:pt x="452" y="550"/>
                  </a:lnTo>
                  <a:lnTo>
                    <a:pt x="434" y="563"/>
                  </a:lnTo>
                  <a:lnTo>
                    <a:pt x="414" y="575"/>
                  </a:lnTo>
                  <a:lnTo>
                    <a:pt x="394" y="585"/>
                  </a:lnTo>
                  <a:lnTo>
                    <a:pt x="373" y="593"/>
                  </a:lnTo>
                  <a:lnTo>
                    <a:pt x="353" y="600"/>
                  </a:lnTo>
                  <a:lnTo>
                    <a:pt x="331" y="604"/>
                  </a:lnTo>
                  <a:lnTo>
                    <a:pt x="310" y="607"/>
                  </a:lnTo>
                  <a:lnTo>
                    <a:pt x="297" y="607"/>
                  </a:lnTo>
                  <a:lnTo>
                    <a:pt x="264" y="604"/>
                  </a:lnTo>
                  <a:lnTo>
                    <a:pt x="233" y="598"/>
                  </a:lnTo>
                  <a:lnTo>
                    <a:pt x="205" y="589"/>
                  </a:lnTo>
                  <a:lnTo>
                    <a:pt x="178" y="578"/>
                  </a:lnTo>
                  <a:lnTo>
                    <a:pt x="154" y="564"/>
                  </a:lnTo>
                  <a:lnTo>
                    <a:pt x="131" y="549"/>
                  </a:lnTo>
                  <a:lnTo>
                    <a:pt x="111" y="532"/>
                  </a:lnTo>
                  <a:lnTo>
                    <a:pt x="92" y="514"/>
                  </a:lnTo>
                  <a:lnTo>
                    <a:pt x="76" y="495"/>
                  </a:lnTo>
                  <a:lnTo>
                    <a:pt x="61" y="477"/>
                  </a:lnTo>
                  <a:lnTo>
                    <a:pt x="47" y="458"/>
                  </a:lnTo>
                  <a:lnTo>
                    <a:pt x="36" y="440"/>
                  </a:lnTo>
                  <a:lnTo>
                    <a:pt x="26" y="424"/>
                  </a:lnTo>
                  <a:lnTo>
                    <a:pt x="18" y="408"/>
                  </a:lnTo>
                  <a:lnTo>
                    <a:pt x="11" y="395"/>
                  </a:lnTo>
                  <a:lnTo>
                    <a:pt x="6" y="383"/>
                  </a:lnTo>
                  <a:lnTo>
                    <a:pt x="2" y="375"/>
                  </a:lnTo>
                  <a:lnTo>
                    <a:pt x="0" y="369"/>
                  </a:lnTo>
                  <a:lnTo>
                    <a:pt x="0" y="367"/>
                  </a:lnTo>
                </a:path>
              </a:pathLst>
            </a:custGeom>
            <a:noFill/>
            <a:ln w="8382">
              <a:solidFill>
                <a:srgbClr val="36343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1043" y="1170"/>
              <a:ext cx="10" cy="8"/>
            </a:xfrm>
            <a:custGeom>
              <a:avLst/>
              <a:gdLst>
                <a:gd name="T0" fmla="*/ 5 w 10"/>
                <a:gd name="T1" fmla="*/ 0 h 8"/>
                <a:gd name="T2" fmla="*/ 0 w 10"/>
                <a:gd name="T3" fmla="*/ 3 h 8"/>
                <a:gd name="T4" fmla="*/ 6 w 10"/>
                <a:gd name="T5" fmla="*/ 7 h 8"/>
                <a:gd name="T6" fmla="*/ 10 w 10"/>
                <a:gd name="T7" fmla="*/ 1 h 8"/>
                <a:gd name="T8" fmla="*/ 5 w 10"/>
                <a:gd name="T9" fmla="*/ 0 h 8"/>
                <a:gd name="T10" fmla="*/ 5 w 10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8">
                  <a:moveTo>
                    <a:pt x="5" y="0"/>
                  </a:moveTo>
                  <a:lnTo>
                    <a:pt x="0" y="3"/>
                  </a:lnTo>
                  <a:lnTo>
                    <a:pt x="6" y="7"/>
                  </a:lnTo>
                  <a:lnTo>
                    <a:pt x="10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1043" y="1170"/>
              <a:ext cx="10" cy="9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3 h 9"/>
                <a:gd name="T4" fmla="*/ 0 w 10"/>
                <a:gd name="T5" fmla="*/ 3 h 9"/>
                <a:gd name="T6" fmla="*/ 3 w 10"/>
                <a:gd name="T7" fmla="*/ 5 h 9"/>
                <a:gd name="T8" fmla="*/ 6 w 10"/>
                <a:gd name="T9" fmla="*/ 7 h 9"/>
                <a:gd name="T10" fmla="*/ 8 w 10"/>
                <a:gd name="T11" fmla="*/ 8 h 9"/>
                <a:gd name="T12" fmla="*/ 9 w 10"/>
                <a:gd name="T13" fmla="*/ 4 h 9"/>
                <a:gd name="T14" fmla="*/ 10 w 10"/>
                <a:gd name="T15" fmla="*/ 1 h 9"/>
                <a:gd name="T16" fmla="*/ 5 w 10"/>
                <a:gd name="T17" fmla="*/ 0 h 9"/>
                <a:gd name="T18" fmla="*/ 5 w 10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3" y="5"/>
                  </a:lnTo>
                  <a:lnTo>
                    <a:pt x="6" y="7"/>
                  </a:lnTo>
                  <a:lnTo>
                    <a:pt x="8" y="8"/>
                  </a:lnTo>
                  <a:lnTo>
                    <a:pt x="9" y="4"/>
                  </a:lnTo>
                  <a:lnTo>
                    <a:pt x="10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noFill/>
            <a:ln w="19050">
              <a:solidFill>
                <a:srgbClr val="36343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0731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86" y="114775"/>
            <a:ext cx="1201683" cy="1201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8097" y="3768701"/>
            <a:ext cx="2558684" cy="16085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764275" y="1729233"/>
            <a:ext cx="8488907" cy="4644271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the system of protected areas in Bulgaria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Conservation of biodiversity in Bulgaria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l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Raising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 awareness about the values of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sustainable development, environment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nature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protection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bg-BG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423" y="114775"/>
            <a:ext cx="2538358" cy="17351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8097" y="1910940"/>
            <a:ext cx="2558684" cy="17383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8097" y="5496636"/>
            <a:ext cx="2558684" cy="1330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Rectangle 10"/>
          <p:cNvSpPr>
            <a:spLocks/>
          </p:cNvSpPr>
          <p:nvPr/>
        </p:nvSpPr>
        <p:spPr bwMode="auto">
          <a:xfrm>
            <a:off x="1672010" y="424901"/>
            <a:ext cx="7244340" cy="581429"/>
          </a:xfrm>
          <a:prstGeom prst="rect">
            <a:avLst/>
          </a:prstGeom>
          <a:solidFill>
            <a:srgbClr val="21B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APB`s target</a:t>
            </a:r>
            <a:endParaRPr lang="bg-BG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41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47" y="270115"/>
            <a:ext cx="1550506" cy="1550506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406770" y="1239078"/>
            <a:ext cx="10166532" cy="56189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Elaboration of above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Draft MPs for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Natura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2000 European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 and Draft MPs for PA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Bulgaria, designated according to the Protected Areas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2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MPs 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Lomovete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Rusenski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Lom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”;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Shumensko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plato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MP;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Mapping and assessing ecosystems and services. Adoption of payments for ecosystem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services in Bulgaria;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ordinance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ecosystem services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together with WWF and Forestry Executive Agency;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financial models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expenditures of revenues generated by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Bulgarian PAs;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Pro-biodiversity business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Bulgarian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0"/>
          <p:cNvSpPr>
            <a:spLocks/>
          </p:cNvSpPr>
          <p:nvPr/>
        </p:nvSpPr>
        <p:spPr bwMode="auto">
          <a:xfrm>
            <a:off x="2135836" y="551741"/>
            <a:ext cx="7244340" cy="490332"/>
          </a:xfrm>
          <a:prstGeom prst="rect">
            <a:avLst/>
          </a:prstGeom>
          <a:solidFill>
            <a:srgbClr val="21B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activities of the APB</a:t>
            </a:r>
            <a:endParaRPr lang="bg-BG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26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89714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Mapping and assessing ecosystems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services in forest ecosystems for the needs of preparation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1-2 Regional Plans for the Development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Forestry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Sector.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Adoption of payments for ecosystem services in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Bulgaria.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Sectorial policies for the systematic use of ecosystem services in Forestry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Payments for ecosystem services in Forestry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politics.</a:t>
            </a:r>
            <a:endParaRPr lang="bg-B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202" y="136073"/>
            <a:ext cx="1554615" cy="15546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843" y="5138383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5604" y="5138383"/>
            <a:ext cx="2333417" cy="1747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5899" y="5091879"/>
            <a:ext cx="3077397" cy="1745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7177" y="5104689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30433" y="5138383"/>
            <a:ext cx="2286000" cy="1698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10"/>
          <p:cNvSpPr>
            <a:spLocks/>
          </p:cNvSpPr>
          <p:nvPr/>
        </p:nvSpPr>
        <p:spPr bwMode="auto">
          <a:xfrm>
            <a:off x="2135836" y="551741"/>
            <a:ext cx="7244340" cy="495181"/>
          </a:xfrm>
          <a:prstGeom prst="rect">
            <a:avLst/>
          </a:prstGeom>
          <a:solidFill>
            <a:srgbClr val="21B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APB is interested in…</a:t>
            </a:r>
            <a:endParaRPr lang="bg-BG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71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Zornitsa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Stratieva</a:t>
            </a: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oordinator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Association of Parks in Bulgaria</a:t>
            </a:r>
            <a:endParaRPr lang="bg-BG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zoristata.stratieva@gmail.com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bg-BG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00359 884 073 761</a:t>
            </a:r>
          </a:p>
          <a:p>
            <a:pPr marL="0" indent="0">
              <a:buNone/>
            </a:pPr>
            <a:endParaRPr lang="bg-B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</a:t>
            </a: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Toma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Belev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Chairman of the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Board of Association of Parks in Bulgaria</a:t>
            </a:r>
            <a:endParaRPr lang="bg-BG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toma_belev@abv.bg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bg-BG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00359 88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bg-B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bg-B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373</a:t>
            </a:r>
            <a:endParaRPr lang="bg-B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03" y="136074"/>
            <a:ext cx="1321666" cy="1321666"/>
          </a:xfrm>
          <a:prstGeom prst="rect">
            <a:avLst/>
          </a:prstGeom>
        </p:spPr>
      </p:pic>
      <p:sp>
        <p:nvSpPr>
          <p:cNvPr id="5" name="Rectangle 10"/>
          <p:cNvSpPr>
            <a:spLocks/>
          </p:cNvSpPr>
          <p:nvPr/>
        </p:nvSpPr>
        <p:spPr bwMode="auto">
          <a:xfrm>
            <a:off x="2135836" y="551741"/>
            <a:ext cx="7244340" cy="490332"/>
          </a:xfrm>
          <a:prstGeom prst="rect">
            <a:avLst/>
          </a:prstGeom>
          <a:solidFill>
            <a:srgbClr val="21B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Contact details:</a:t>
            </a:r>
            <a:endParaRPr lang="bg-BG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76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1986" y="1560444"/>
            <a:ext cx="6780694" cy="508552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7729" y="271858"/>
            <a:ext cx="8209207" cy="10500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bg-BG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Kind Attention!</a:t>
            </a:r>
            <a:endParaRPr lang="bg-BG" altLang="bg-BG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bg-BG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203" y="271858"/>
            <a:ext cx="1321666" cy="132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4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268</Words>
  <Application>Microsoft Office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Office Theme</vt:lpstr>
      <vt:lpstr>Association of Parks in Bulgaria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Асоциация на парковете в България</dc:title>
  <dc:creator>Zory</dc:creator>
  <cp:lastModifiedBy>Zory</cp:lastModifiedBy>
  <cp:revision>49</cp:revision>
  <dcterms:created xsi:type="dcterms:W3CDTF">2014-06-25T06:47:36Z</dcterms:created>
  <dcterms:modified xsi:type="dcterms:W3CDTF">2014-06-26T07:04:47Z</dcterms:modified>
</cp:coreProperties>
</file>