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57" r:id="rId4"/>
    <p:sldId id="258" r:id="rId5"/>
    <p:sldId id="265" r:id="rId6"/>
    <p:sldId id="260" r:id="rId7"/>
    <p:sldId id="259" r:id="rId8"/>
    <p:sldId id="266" r:id="rId9"/>
    <p:sldId id="262" r:id="rId10"/>
    <p:sldId id="267" r:id="rId11"/>
    <p:sldId id="268" r:id="rId12"/>
    <p:sldId id="264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FB4A1-53CA-4627-BC21-337C0855633E}" type="datetime1">
              <a:rPr lang="bg-BG" smtClean="0"/>
              <a:pPr/>
              <a:t>25.6.2014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7871A-C4F2-41FD-A775-32F469D7655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D0D5C-7A04-42EF-A74B-0DD63B8F1C14}" type="datetime1">
              <a:rPr lang="bg-BG" smtClean="0"/>
              <a:pPr/>
              <a:t>25.6.2014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76AAB-5E95-4515-8AA0-B73D8AEA0C58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76AAB-5E95-4515-8AA0-B73D8AEA0C58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240-4D17-4633-9D41-FF3960C2C7F9}" type="datetimeFigureOut">
              <a:rPr lang="bg-BG" smtClean="0"/>
              <a:pPr/>
              <a:t>25.6.2014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1DF6-A18B-43AE-A944-F356F48979B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240-4D17-4633-9D41-FF3960C2C7F9}" type="datetimeFigureOut">
              <a:rPr lang="bg-BG" smtClean="0"/>
              <a:pPr/>
              <a:t>25.6.2014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1DF6-A18B-43AE-A944-F356F48979B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240-4D17-4633-9D41-FF3960C2C7F9}" type="datetimeFigureOut">
              <a:rPr lang="bg-BG" smtClean="0"/>
              <a:pPr/>
              <a:t>25.6.2014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1DF6-A18B-43AE-A944-F356F48979B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240-4D17-4633-9D41-FF3960C2C7F9}" type="datetimeFigureOut">
              <a:rPr lang="bg-BG" smtClean="0"/>
              <a:pPr/>
              <a:t>25.6.2014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1DF6-A18B-43AE-A944-F356F48979B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240-4D17-4633-9D41-FF3960C2C7F9}" type="datetimeFigureOut">
              <a:rPr lang="bg-BG" smtClean="0"/>
              <a:pPr/>
              <a:t>25.6.2014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1DF6-A18B-43AE-A944-F356F48979B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240-4D17-4633-9D41-FF3960C2C7F9}" type="datetimeFigureOut">
              <a:rPr lang="bg-BG" smtClean="0"/>
              <a:pPr/>
              <a:t>25.6.2014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1DF6-A18B-43AE-A944-F356F48979B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240-4D17-4633-9D41-FF3960C2C7F9}" type="datetimeFigureOut">
              <a:rPr lang="bg-BG" smtClean="0"/>
              <a:pPr/>
              <a:t>25.6.2014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1DF6-A18B-43AE-A944-F356F48979B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240-4D17-4633-9D41-FF3960C2C7F9}" type="datetimeFigureOut">
              <a:rPr lang="bg-BG" smtClean="0"/>
              <a:pPr/>
              <a:t>25.6.2014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1DF6-A18B-43AE-A944-F356F48979B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240-4D17-4633-9D41-FF3960C2C7F9}" type="datetimeFigureOut">
              <a:rPr lang="bg-BG" smtClean="0"/>
              <a:pPr/>
              <a:t>25.6.2014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1DF6-A18B-43AE-A944-F356F48979B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240-4D17-4633-9D41-FF3960C2C7F9}" type="datetimeFigureOut">
              <a:rPr lang="bg-BG" smtClean="0"/>
              <a:pPr/>
              <a:t>25.6.2014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1DF6-A18B-43AE-A944-F356F48979B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240-4D17-4633-9D41-FF3960C2C7F9}" type="datetimeFigureOut">
              <a:rPr lang="bg-BG" smtClean="0"/>
              <a:pPr/>
              <a:t>25.6.2014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451DF6-A18B-43AE-A944-F356F48979B8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A1C240-4D17-4633-9D41-FF3960C2C7F9}" type="datetimeFigureOut">
              <a:rPr lang="bg-BG" smtClean="0"/>
              <a:pPr/>
              <a:t>25.6.2014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451DF6-A18B-43AE-A944-F356F48979B8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uzunov@ecolab.bas.bg" TargetMode="External"/><Relationship Id="rId2" Type="http://schemas.openxmlformats.org/officeDocument/2006/relationships/hyperlink" Target="mailto:Yordan.Uzunov@iber.bas.b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lzp@abv.bg" TargetMode="External"/><Relationship Id="rId4" Type="http://schemas.openxmlformats.org/officeDocument/2006/relationships/hyperlink" Target="mailto:daskalov@yahoo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oleObject" Target="../embeddings/Microsoft_Office_Excel_97-2003_Worksheet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116632"/>
            <a:ext cx="6660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BULGARIAN ACADEMY OF SCIENCES: INSTITUTE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BIODIVERSITY &amp; ECOSYSTEM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 (IBER-BAS)</a:t>
            </a:r>
            <a:endParaRPr lang="bg-BG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IVOIHT~1\AppData\Local\Temp\Rar$DI00.914\logo_e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188640"/>
            <a:ext cx="2246376" cy="16062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323528" y="2492896"/>
            <a:ext cx="864096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Department of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AQUATIC ECOSYSTEMS</a:t>
            </a:r>
          </a:p>
          <a:p>
            <a:pPr algn="ctr"/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581128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Stuff (May 2014):</a:t>
            </a:r>
            <a:endParaRPr lang="bg-BG" b="1" u="sng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u="sng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Professors 		2</a:t>
            </a:r>
          </a:p>
          <a:p>
            <a:r>
              <a:rPr lang="en-US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Associate Professors 	2</a:t>
            </a:r>
          </a:p>
          <a:p>
            <a:r>
              <a:rPr lang="en-US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Chief Assistants 	12</a:t>
            </a:r>
          </a:p>
          <a:p>
            <a:r>
              <a:rPr lang="en-US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Assistants 		7</a:t>
            </a:r>
          </a:p>
          <a:p>
            <a:r>
              <a:rPr lang="en-US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PhD 			16+ 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4581128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Publications (2013/In press):</a:t>
            </a:r>
            <a:endParaRPr lang="bg-BG" b="1" u="sng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b="1" u="sng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Articles int’l journals referred	23/17</a:t>
            </a:r>
          </a:p>
          <a:p>
            <a:r>
              <a:rPr lang="en-US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Articles int’l IF journals	 	18/15</a:t>
            </a:r>
          </a:p>
          <a:p>
            <a:r>
              <a:rPr lang="en-US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Conference Reports		24/30</a:t>
            </a:r>
          </a:p>
          <a:p>
            <a:r>
              <a:rPr lang="en-US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Chapters in </a:t>
            </a:r>
            <a:r>
              <a:rPr lang="en-US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monographs		4/8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Textbooks for </a:t>
            </a:r>
            <a:r>
              <a:rPr lang="en-US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universities              2/-</a:t>
            </a:r>
            <a:endParaRPr lang="bg-BG" dirty="0">
              <a:solidFill>
                <a:srgbClr val="0070C0"/>
              </a:solidFill>
            </a:endParaRPr>
          </a:p>
        </p:txBody>
      </p:sp>
      <p:pic>
        <p:nvPicPr>
          <p:cNvPr id="8" name="Picture 2" descr="Environ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9644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Within the frames of EEA, we offer our partnership in the Programme BG02 «Integrated marine and inland water management»  the following R &amp; D projects/activities as follows:</a:t>
            </a:r>
          </a:p>
          <a:p>
            <a:endParaRPr lang="bg-BG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BG</a:t>
            </a:r>
            <a:r>
              <a:rPr lang="bg-BG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02.1</a:t>
            </a:r>
            <a:r>
              <a:rPr lang="bg-BG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Integrated management of marine and inland water management  -</a:t>
            </a:r>
            <a:b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Activity: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Further development of an integrated information system with biological/ ecological criteria, methods and metrics/descriptors, incl. functional parameters of marine biological quality elements, both species and communities…</a:t>
            </a:r>
            <a:endParaRPr lang="bg-B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bg-BG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BG</a:t>
            </a:r>
            <a:r>
              <a:rPr lang="bg-BG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02.2</a:t>
            </a:r>
            <a:r>
              <a:rPr lang="bg-BG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Improved monitoring of marine waters</a:t>
            </a:r>
            <a:r>
              <a:rPr lang="bg-BG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</a:p>
          <a:p>
            <a:r>
              <a:rPr 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Activity: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paralleling of the biological, hydrological and hydrochemical data/info streams, requiring institutional coordination</a:t>
            </a:r>
            <a:r>
              <a:rPr lang="bg-B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Activity: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high-resolution mapping and monitoring of the ecological status of benthic/ bottom habitats in coastal marine ecosystems, especially marine habitats </a:t>
            </a:r>
            <a:r>
              <a:rPr lang="bg-B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1110 ,1170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r>
              <a:rPr lang="bg-B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endParaRPr lang="bg-B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BG</a:t>
            </a:r>
            <a:r>
              <a:rPr lang="bg-BG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02.3</a:t>
            </a:r>
            <a:r>
              <a:rPr lang="bg-BG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Increased capacity for assessing and predicting ecological (environmental) status in marine and inland waters</a:t>
            </a:r>
            <a:r>
              <a:rPr lang="bg-BG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Activity: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development and introduction of methods for measuring/determination of priority substance in marine waters and sediments (such as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organo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-phosphate and/or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organo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-chlorine pesticides, polycyclic hydro-carbons, etc.</a:t>
            </a:r>
            <a:endParaRPr lang="bg-B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Activity: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development of assessment  tools and modeling for forecasting the ecological status of marine waters in the sector/segment </a:t>
            </a:r>
            <a:r>
              <a:rPr lang="bg-B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biota</a:t>
            </a:r>
            <a:r>
              <a:rPr lang="bg-B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incl. marine bio-resources…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717032"/>
            <a:ext cx="8712968" cy="2739211"/>
          </a:xfrm>
          <a:prstGeom prst="rect">
            <a:avLst/>
          </a:prstGeom>
          <a:noFill/>
          <a:ln w="158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Contacts:</a:t>
            </a:r>
          </a:p>
          <a:p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17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 Dr Yordan UZUNOV</a:t>
            </a: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Head of the DAE and of the Freshwater Section </a:t>
            </a:r>
            <a:endParaRPr lang="bg-BG" sz="17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Yordan.Uzunov@iber.bas.bg</a:t>
            </a: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</a:t>
            </a:r>
            <a:r>
              <a:rPr lang="bg-BG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uzunov@ecolab.bas.bg</a:t>
            </a:r>
            <a:endParaRPr lang="en-US" sz="17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17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17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 Dr Georgy DASKALOV</a:t>
            </a: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Head of the Marine Ecology Section</a:t>
            </a:r>
          </a:p>
          <a:p>
            <a:r>
              <a:rPr lang="en-US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daskalov@yahoo.com</a:t>
            </a:r>
            <a:endParaRPr lang="en-US" sz="1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17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Assoc. Prof Dr </a:t>
            </a:r>
            <a:r>
              <a:rPr lang="en-US" sz="17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Luchezar</a:t>
            </a: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PEHLIVANOV, IBER Deputy-Director, Head of the Fish Section</a:t>
            </a:r>
          </a:p>
          <a:p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5"/>
              </a:rPr>
              <a:t>lzp@abv.bg</a:t>
            </a:r>
            <a:endParaRPr lang="en-US" sz="17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Current priorities related to the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European Research Area (ERA)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 are offering </a:t>
            </a:r>
            <a:r>
              <a:rPr lang="en-US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partnership on following topics:</a:t>
            </a:r>
          </a:p>
          <a:p>
            <a:endParaRPr lang="en-US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Climate changes and problems of the ecological classification of surface waters, such as referent conditions/sites; changes in species and communities structure and their spatial distribution, etc.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bg-BG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Aegean/Southern rivers as corridors for invasion and spreading of invasive alien aquatic species</a:t>
            </a:r>
            <a:r>
              <a:rPr lang="bg-BG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bg-BG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Assessment of ecosystem services and ecosystem modeling of marine and inland water bodies and their biological diversity</a:t>
            </a:r>
            <a:r>
              <a:rPr lang="bg-BG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</a:t>
            </a:r>
            <a:endParaRPr lang="en-US" sz="17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bg-BG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Biodiversity protection/conservation and sustainable practices in </a:t>
            </a:r>
            <a:r>
              <a:rPr lang="en-US" sz="17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ecosystema</a:t>
            </a: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goods and services management in riparian and coastal wetlands, in temporary/drying small rivers and pools, etc.</a:t>
            </a:r>
            <a:endParaRPr lang="bg-BG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7093" y="908720"/>
            <a:ext cx="67020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</a:t>
            </a:r>
            <a:b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YOUR KIND ATTENTION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cuments\2012-08-05\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89644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Established in July 2010 as a successor of the three former scientific bodies/sectors:</a:t>
            </a:r>
          </a:p>
          <a:p>
            <a:pPr lvl="1"/>
            <a:endParaRPr lang="en-US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lvl="2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Department of Hydrobiology (former Institute of Zoology), </a:t>
            </a:r>
          </a:p>
          <a:p>
            <a:pPr marL="457200" lvl="2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Department of Bio-Indication &amp; Environmental Assessments, partly (former Central Lab of General Ecology), and </a:t>
            </a:r>
          </a:p>
          <a:p>
            <a:pPr marL="457200" lvl="2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Department of Functional Ecology + Lab of Marine Ecology, partly (former CLGE)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20888"/>
            <a:ext cx="9144000" cy="45550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	Research Priorities:</a:t>
            </a:r>
          </a:p>
          <a:p>
            <a:endParaRPr lang="en-US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3">
              <a:buClr>
                <a:srgbClr val="C00000"/>
              </a:buClr>
              <a:buFont typeface="Arial" pitchFamily="34" charset="0"/>
              <a:buChar char="θ"/>
            </a:pPr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Biology and ecology of surface water bodies;</a:t>
            </a:r>
          </a:p>
          <a:p>
            <a:pPr lvl="3">
              <a:buClr>
                <a:srgbClr val="C00000"/>
              </a:buClr>
              <a:buFont typeface="Arial" pitchFamily="34" charset="0"/>
              <a:buChar char="θ"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Biodiversity and aquatic ecosystems’ goods &amp; services;</a:t>
            </a:r>
          </a:p>
          <a:p>
            <a:pPr lvl="3">
              <a:buClr>
                <a:srgbClr val="C00000"/>
              </a:buClr>
              <a:buFont typeface="Arial" pitchFamily="34" charset="0"/>
              <a:buChar char="θ"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Bio-indication and biomonitoring of water bodies;</a:t>
            </a:r>
          </a:p>
          <a:p>
            <a:pPr lvl="3">
              <a:buClr>
                <a:srgbClr val="C00000"/>
              </a:buClr>
              <a:buFont typeface="Arial" pitchFamily="34" charset="0"/>
              <a:buChar char="θ"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Methodology &amp; practices of ecological classification and assessment of the human pressures/impacts on aquatic ecosystems/water bodies;</a:t>
            </a:r>
          </a:p>
          <a:p>
            <a:pPr lvl="3">
              <a:buClr>
                <a:srgbClr val="C00000"/>
              </a:buClr>
              <a:buFont typeface="Arial" pitchFamily="34" charset="0"/>
              <a:buChar char="θ"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Applied ecology &amp; environmental impact assessments (EIA); </a:t>
            </a:r>
          </a:p>
          <a:p>
            <a:pPr lvl="3">
              <a:buClr>
                <a:srgbClr val="C00000"/>
              </a:buClr>
              <a:buFont typeface="Arial" pitchFamily="34" charset="0"/>
              <a:buChar char="θ"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Biodiversity &amp;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protection of aquatic species and habitats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lvl="3">
              <a:buClr>
                <a:srgbClr val="C00000"/>
              </a:buClr>
              <a:buFont typeface="Arial" pitchFamily="34" charset="0"/>
              <a:buChar char="θ"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Scientific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methodological support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Integrated Water (Resources) Management</a:t>
            </a:r>
            <a:endParaRPr lang="bg-BG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6581001"/>
            <a:ext cx="183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Photo: Mila </a:t>
            </a:r>
            <a:r>
              <a:rPr lang="en-US" sz="1200" b="1" dirty="0" err="1" smtClean="0">
                <a:solidFill>
                  <a:schemeClr val="bg1"/>
                </a:solidFill>
                <a:latin typeface="+mj-lt"/>
              </a:rPr>
              <a:t>Alexandrova</a:t>
            </a:r>
            <a:endParaRPr lang="bg-BG" sz="1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48880"/>
            <a:ext cx="583264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 Priorities:</a:t>
            </a:r>
          </a:p>
          <a:p>
            <a:endParaRPr lang="en-US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Methodology of ecological classification and assessment of human pressures and impacts on fresh-water ecosystems, introducing multihabitat &amp; multi-metric approaches;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Biological indication and biomonitoring of freshwater bodies, incl. artificial and modified;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Biological productivity, trophic webs &amp; cascades; key organisms/communities in lotic and lentic ecosystems  within and along the Danube River;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Methods for assessment and risk management of aquatic invasive alien species;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Applied ecology and EIA of freshwater bodies;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Scientific and methodical support of Integrated Water Management with GIS applications.</a:t>
            </a:r>
            <a:endParaRPr lang="en-US" sz="17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56" y="0"/>
            <a:ext cx="3096344" cy="378904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59046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 of </a:t>
            </a: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Biological Diversity &amp; Processes</a:t>
            </a:r>
            <a:b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Freshwater Ecosystems</a:t>
            </a:r>
          </a:p>
          <a:p>
            <a:endParaRPr lang="en-US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 Groups</a:t>
            </a:r>
            <a:endParaRPr lang="en-US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Lotic Ecosystems (rivers, brooks, channels, canals)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Lentic Ecosystems (lakes, reservoirs, swamps, marshes, lagoons,)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Environmental Microbiology</a:t>
            </a:r>
            <a:endParaRPr lang="bg-BG" dirty="0"/>
          </a:p>
        </p:txBody>
      </p:sp>
      <p:pic>
        <p:nvPicPr>
          <p:cNvPr id="5" name="Picture 2" descr="http://www.iber.bas.bg/sites/default/files/images/Cover_Metsa_Riv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068960"/>
            <a:ext cx="3168352" cy="378904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3284985"/>
            <a:ext cx="5256584" cy="357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 Priorities</a:t>
            </a:r>
          </a:p>
          <a:p>
            <a:pPr algn="r"/>
            <a:endParaRPr lang="en-US" sz="10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Species content, structure and dynamics of fish communities;</a:t>
            </a:r>
          </a:p>
          <a:p>
            <a:pPr algn="r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Taxonomical problems of Bulgarian fish fauna; population structure of the model fish species;</a:t>
            </a:r>
          </a:p>
          <a:p>
            <a:pPr algn="r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Inventory and assessment of fish resources; space distribution and population behavior of fish species of economic/human interest;</a:t>
            </a:r>
          </a:p>
          <a:p>
            <a:pPr algn="r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Economic potential of fish in freshwater bodies, both native and artificial/modified;</a:t>
            </a:r>
          </a:p>
          <a:p>
            <a:pPr algn="r">
              <a:buClr>
                <a:srgbClr val="C0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Ecological classification of water bodies by means of ichthyological parameters.</a:t>
            </a:r>
            <a:endParaRPr lang="bg-B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iber.bas.bg/sites/default/files/images/Bulgarian_Gobies_Atla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3816424" cy="511256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 of </a:t>
            </a: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Ichthyology &amp; Fish Resources</a:t>
            </a:r>
          </a:p>
          <a:p>
            <a:endParaRPr lang="en-US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 Groups</a:t>
            </a:r>
            <a:endParaRPr lang="en-US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Ecology &amp; Dynamics of Fish Communities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Fish Biodiversity &amp; Resources</a:t>
            </a:r>
            <a:endParaRPr lang="bg-BG" dirty="0"/>
          </a:p>
        </p:txBody>
      </p:sp>
      <p:pic>
        <p:nvPicPr>
          <p:cNvPr id="5" name="Picture 2" descr="D:\Documents and Settings\Jordan Uzunov\My Documents\YORDAN\MY_PHOTOS\Rezvaya_2008\Rezvaya_2008 00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0032" y="116632"/>
            <a:ext cx="4175984" cy="30963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968552" cy="34559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292080" y="1484784"/>
          <a:ext cx="3672582" cy="5256337"/>
        </p:xfrm>
        <a:graphic>
          <a:graphicData uri="http://schemas.openxmlformats.org/presentationml/2006/ole">
            <p:oleObj spid="_x0000_s3074" name="Chart" r:id="rId4" imgW="2590800" imgH="3665078" progId="Excel.Sheet.8">
              <p:embed/>
            </p:oleObj>
          </a:graphicData>
        </a:graphic>
      </p:graphicFrame>
      <p:pic>
        <p:nvPicPr>
          <p:cNvPr id="4" name="Picture 2" descr="C:\Users\Admin\Documents\2012-08-05\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645024"/>
            <a:ext cx="4968552" cy="3212976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6581001"/>
            <a:ext cx="183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Photo: Mila </a:t>
            </a:r>
            <a:r>
              <a:rPr lang="en-US" sz="1200" b="1" dirty="0" err="1" smtClean="0">
                <a:solidFill>
                  <a:schemeClr val="bg1"/>
                </a:solidFill>
                <a:latin typeface="+mj-lt"/>
              </a:rPr>
              <a:t>Alexandrova</a:t>
            </a:r>
            <a:endParaRPr lang="bg-BG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5568" y="116632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Implementing WFD 2000/60/EEC: 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selection of metrics; reference sites &amp; conditions; water bodies’ ecological classification of both native &amp; artificial</a:t>
            </a:r>
            <a:r>
              <a:rPr lang="bg-BG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water bodies; bio(eco)-monitoring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endParaRPr lang="bg-B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8864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 of 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Ecology &amp; Bio-Resources of Marine and Coastal Ecosystems</a:t>
            </a:r>
          </a:p>
          <a:p>
            <a:endParaRPr lang="en-US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 Priorities</a:t>
            </a:r>
            <a:endParaRPr lang="en-US" sz="20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Research on fate and effects of pollutants in coastal marine ecosystems;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Assessment of ecological status of species and habitats within protected marine &amp; coastal water bodies and wetlands.</a:t>
            </a:r>
            <a:endParaRPr lang="bg-BG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C:\Documents and Settings\User\My Documents\My Pictures\LME_websit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Modelling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DAE</a:t>
            </a:r>
            <a:endParaRPr lang="bg-BG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766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Trivial numerical statistical modeling</a:t>
            </a:r>
            <a:endParaRPr lang="bg-BG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ca2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37158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4221088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Detrended Correspondence Analysis (DCA) ordination biplot </a:t>
            </a:r>
            <a:r>
              <a:rPr lang="en-GB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(λ</a:t>
            </a:r>
            <a:r>
              <a:rPr lang="en-GB" sz="16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GB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0.784; λ</a:t>
            </a:r>
            <a:r>
              <a:rPr lang="en-GB" sz="16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GB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0.378) of macrozoobenthos data from ten of the studied reservoirs.</a:t>
            </a:r>
            <a:endParaRPr lang="bg-BG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Pca2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42484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4008" y="4221088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Principal Component  Analysis  (PCA) correlation biplot diagram based on PCA</a:t>
            </a:r>
            <a:r>
              <a:rPr lang="en-GB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(λ1 = 0.591; λ2 = 0.231) of seven physic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</a:t>
            </a:r>
            <a:r>
              <a:rPr lang="en-GB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-chemical variables from 10 of the studied reservoirs.</a:t>
            </a:r>
            <a:endParaRPr lang="bg-BG" dirty="0"/>
          </a:p>
        </p:txBody>
      </p:sp>
      <p:pic>
        <p:nvPicPr>
          <p:cNvPr id="10" name="Picture 7" descr="P2270539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1208"/>
            <a:ext cx="9144000" cy="155679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ological%20oxygen%20fl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602128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QR-model fragment “</a:t>
            </a:r>
            <a:r>
              <a:rPr lang="en-GB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Biological oxygen flux</a:t>
            </a: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endParaRPr lang="bg-B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 and Settings\Jordan Uzunov\My Documents\YORDAN\MY_PHOTOS\Rezvaya_2008\Rezvaya_2008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81600" y="-3886200"/>
            <a:ext cx="3240000" cy="2430000"/>
          </a:xfrm>
          <a:prstGeom prst="rect">
            <a:avLst/>
          </a:prstGeom>
          <a:noFill/>
        </p:spPr>
      </p:pic>
      <p:pic>
        <p:nvPicPr>
          <p:cNvPr id="1028" name="Picture 4" descr="D:\Documents and Settings\Jordan Uzunov\My Documents\YORDAN\Z_archive\НЕГОВАН\Invazivni vidove\Dreissena polymorpha\zebra.muss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2627784" cy="43920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7"/>
            <a:ext cx="9144000" cy="227687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487816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 Photo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: Ivan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Yanchev</a:t>
            </a:r>
            <a:endParaRPr lang="bg-BG" sz="12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116632"/>
            <a:ext cx="626469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brief: 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DAE is currently a well organized scientific (R &amp; D) body in 3 sections + 2 field stations </a:t>
            </a:r>
            <a:r>
              <a:rPr lang="bg-B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Srebarna Lake/Danube River and Sozopol/Black Sea) with permanent staff; competence in studying and development of methods, techniques and metrics for ecological classification &amp; (bio)monitoring of </a:t>
            </a:r>
            <a:r>
              <a:rPr lang="bg-B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ecological status and ecosystems’ goods and services as well in water bodies in all categories and types of rivers, lakes/ reservoirs, transitional/brackish and coastal marine waters.</a:t>
            </a:r>
          </a:p>
          <a:p>
            <a:endParaRPr lang="en-US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Basic scientific partner of the MOEW, MRDW, MEET, MA, MH, etc. </a:t>
            </a:r>
          </a:p>
          <a:p>
            <a:endParaRPr lang="en-US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Implementing projects financed by 5</a:t>
            </a:r>
            <a:r>
              <a:rPr 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6</a:t>
            </a:r>
            <a:r>
              <a:rPr 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7</a:t>
            </a:r>
            <a:r>
              <a:rPr 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EC FPRD such as NATURNET_REDIME, DYNALEARN, WETLANET, CEBDER, COCCONET, PERSEUS,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583</TotalTime>
  <Words>758</Words>
  <Application>Microsoft Office PowerPoint</Application>
  <PresentationFormat>On-screen Show (4:3)</PresentationFormat>
  <Paragraphs>108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Flow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70</cp:revision>
  <dcterms:created xsi:type="dcterms:W3CDTF">2014-02-11T16:22:30Z</dcterms:created>
  <dcterms:modified xsi:type="dcterms:W3CDTF">2014-06-25T15:39:00Z</dcterms:modified>
</cp:coreProperties>
</file>