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5" r:id="rId3"/>
    <p:sldId id="302" r:id="rId4"/>
    <p:sldId id="298" r:id="rId5"/>
    <p:sldId id="303" r:id="rId6"/>
    <p:sldId id="296" r:id="rId7"/>
    <p:sldId id="299" r:id="rId8"/>
    <p:sldId id="297" r:id="rId9"/>
  </p:sldIdLst>
  <p:sldSz cx="9144000" cy="6858000" type="screen4x3"/>
  <p:notesSz cx="6858000" cy="91440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081" autoAdjust="0"/>
  </p:normalViewPr>
  <p:slideViewPr>
    <p:cSldViewPr>
      <p:cViewPr>
        <p:scale>
          <a:sx n="75" d="100"/>
          <a:sy n="75" d="100"/>
        </p:scale>
        <p:origin x="-101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DE9580-200B-4A0F-9429-3C96E23C8324}" type="datetimeFigureOut">
              <a:rPr lang="is-IS"/>
              <a:pPr>
                <a:defRPr/>
              </a:pPr>
              <a:t>26.6.2014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s-I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E382F3-178E-485B-8E7B-18F1F51FA774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s-I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name is Þorsteinn Narfason and I am a director for the Environmental and Public health office for </a:t>
            </a:r>
            <a:r>
              <a:rPr lang="en-US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Kjos</a:t>
            </a:r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region located</a:t>
            </a:r>
            <a:r>
              <a: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SW-Iceland. I made a short introduction about my lecture, which you have as printouts</a:t>
            </a:r>
            <a:r>
              <a: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some additional information </a:t>
            </a:r>
            <a:endPara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now I start directly on the topic. The title is a reference to the objective of maintaining the water quality of groundwater for the capital area for consumption in the future without a treatment. </a:t>
            </a:r>
          </a:p>
          <a:p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39DE87-6320-4D3A-A9D4-C0585CDA14D7}" type="slidenum">
              <a:rPr lang="is-I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s-I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382F3-178E-485B-8E7B-18F1F51FA774}" type="slidenum">
              <a:rPr lang="is-IS" smtClean="0"/>
              <a:pPr>
                <a:defRPr/>
              </a:pPr>
              <a:t>2</a:t>
            </a:fld>
            <a:endParaRPr lang="is-I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382F3-178E-485B-8E7B-18F1F51FA774}" type="slidenum">
              <a:rPr lang="is-IS" smtClean="0"/>
              <a:pPr>
                <a:defRPr/>
              </a:pPr>
              <a:t>6</a:t>
            </a:fld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139A1-070E-4E28-9C92-64DC888675D4}" type="datetimeFigureOut">
              <a:rPr lang="is-IS"/>
              <a:pPr>
                <a:defRPr/>
              </a:pPr>
              <a:t>26.6.2014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25D9-39A4-4235-AD4C-870CDF6C22C1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318A-68AA-438B-953A-305644674B8D}" type="datetimeFigureOut">
              <a:rPr lang="is-IS"/>
              <a:pPr>
                <a:defRPr/>
              </a:pPr>
              <a:t>26.6.2014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34D5-2120-466E-A89D-6646A79AF479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ABF0-67C4-46DD-9CBD-60AB2E74EEF9}" type="datetimeFigureOut">
              <a:rPr lang="is-IS"/>
              <a:pPr>
                <a:defRPr/>
              </a:pPr>
              <a:t>26.6.2014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8E7F-7078-4147-8DA8-CAC998E1BA07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A1A8-72F1-44A0-9079-58167545E135}" type="datetimeFigureOut">
              <a:rPr lang="is-IS"/>
              <a:pPr>
                <a:defRPr/>
              </a:pPr>
              <a:t>26.6.2014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2691A-FC76-4C32-9345-0BCD2138A555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1457-E703-4E18-A951-085E81093A4F}" type="datetimeFigureOut">
              <a:rPr lang="is-IS"/>
              <a:pPr>
                <a:defRPr/>
              </a:pPr>
              <a:t>26.6.2014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D8C61-5428-4A6E-A5D6-01B702FC5D39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B64C-A742-4C59-8A53-68DD2FB54E39}" type="datetimeFigureOut">
              <a:rPr lang="is-IS"/>
              <a:pPr>
                <a:defRPr/>
              </a:pPr>
              <a:t>26.6.2014</a:t>
            </a:fld>
            <a:endParaRPr 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F572-33B6-4E76-A341-1F7B464155DD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C60E-A8D2-4AAF-B670-B37A188BD7F3}" type="datetimeFigureOut">
              <a:rPr lang="is-IS"/>
              <a:pPr>
                <a:defRPr/>
              </a:pPr>
              <a:t>26.6.2014</a:t>
            </a:fld>
            <a:endParaRPr 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691B7-5DCF-48B1-8547-8A4344EAE35B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8DAA-1899-4E79-9FEC-4FB1DE6EC6E8}" type="datetimeFigureOut">
              <a:rPr lang="is-IS"/>
              <a:pPr>
                <a:defRPr/>
              </a:pPr>
              <a:t>26.6.2014</a:t>
            </a:fld>
            <a:endParaRPr 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9AFF2-DBC2-4E49-8B07-3FC35282CCE0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CD05-2DCE-4C35-81C0-8C6BBD0C8572}" type="datetimeFigureOut">
              <a:rPr lang="is-IS"/>
              <a:pPr>
                <a:defRPr/>
              </a:pPr>
              <a:t>26.6.2014</a:t>
            </a:fld>
            <a:endParaRPr lang="is-I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D0DE-D700-4807-B76A-8AE0C7A18852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188E5-98FD-4C8F-8CEC-A2BDEF20126E}" type="datetimeFigureOut">
              <a:rPr lang="is-IS"/>
              <a:pPr>
                <a:defRPr/>
              </a:pPr>
              <a:t>26.6.2014</a:t>
            </a:fld>
            <a:endParaRPr 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7961F-A05B-47B0-A370-5879C7E3D6C5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6BA9-1AFF-448F-824D-E903D53BC2A5}" type="datetimeFigureOut">
              <a:rPr lang="is-IS"/>
              <a:pPr>
                <a:defRPr/>
              </a:pPr>
              <a:t>26.6.2014</a:t>
            </a:fld>
            <a:endParaRPr 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FAEED-C114-41E4-89B1-D0A4B653B2A3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0E9220-BAFC-417C-B9C1-F63374473BC7}" type="datetimeFigureOut">
              <a:rPr lang="is-IS"/>
              <a:pPr>
                <a:defRPr/>
              </a:pPr>
              <a:t>26.6.2014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36CCD8-98BB-4B2F-A9EA-21A38C3A7388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s-IS" sz="4000" dirty="0" smtClean="0"/>
              <a:t>EPH structure, </a:t>
            </a:r>
            <a:br>
              <a:rPr lang="is-IS" sz="4000" dirty="0" smtClean="0"/>
            </a:br>
            <a:r>
              <a:rPr lang="is-IS" sz="4000" dirty="0" smtClean="0"/>
              <a:t>projects and project ideas</a:t>
            </a:r>
            <a:r>
              <a:rPr lang="is-IS" dirty="0"/>
              <a:t/>
            </a:r>
            <a:br>
              <a:rPr lang="is-IS" dirty="0"/>
            </a:b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6544816" cy="79208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s-IS" dirty="0" smtClean="0"/>
              <a:t>Thorsteinn Narfason, MSc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s-IS" dirty="0" smtClean="0"/>
              <a:t>Manager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403648" y="188640"/>
            <a:ext cx="52565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s-IS" i="1" dirty="0" smtClean="0">
                <a:solidFill>
                  <a:srgbClr val="0000CC"/>
                </a:solidFill>
                <a:latin typeface="Calibri" pitchFamily="34" charset="0"/>
              </a:rPr>
              <a:t>Environment </a:t>
            </a:r>
            <a:r>
              <a:rPr lang="is-IS" i="1" dirty="0">
                <a:solidFill>
                  <a:srgbClr val="0000CC"/>
                </a:solidFill>
                <a:latin typeface="Calibri" pitchFamily="34" charset="0"/>
              </a:rPr>
              <a:t>and Public Health </a:t>
            </a:r>
            <a:r>
              <a:rPr lang="is-IS" i="1" dirty="0" smtClean="0">
                <a:solidFill>
                  <a:srgbClr val="0000CC"/>
                </a:solidFill>
                <a:latin typeface="Calibri" pitchFamily="34" charset="0"/>
              </a:rPr>
              <a:t>Office </a:t>
            </a:r>
          </a:p>
          <a:p>
            <a:r>
              <a:rPr lang="is-IS" i="1" dirty="0" smtClean="0">
                <a:solidFill>
                  <a:srgbClr val="0000CC"/>
                </a:solidFill>
                <a:latin typeface="Calibri" pitchFamily="34" charset="0"/>
              </a:rPr>
              <a:t>Kjos region, SW-Iceland</a:t>
            </a:r>
          </a:p>
          <a:p>
            <a:r>
              <a:rPr lang="is-IS" i="1" dirty="0" smtClean="0">
                <a:solidFill>
                  <a:srgbClr val="0000CC"/>
                </a:solidFill>
                <a:latin typeface="Calibri" pitchFamily="34" charset="0"/>
              </a:rPr>
              <a:t>www.eftirlit.is/en</a:t>
            </a:r>
            <a:endParaRPr lang="is-IS" i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1027" name="Picture 3" descr="S:\Heilbrigðiseftirlit\Myndaskrá\Logo\Gamalt\logo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725810" cy="9454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3356992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s-IS" sz="28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is-IS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Sofia, June 26th. 2014</a:t>
            </a:r>
            <a:endParaRPr lang="is-IS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dirty="0" smtClean="0"/>
              <a:t>Location</a:t>
            </a:r>
            <a:endParaRPr lang="is-IS" sz="3600" dirty="0"/>
          </a:p>
        </p:txBody>
      </p:sp>
      <p:pic>
        <p:nvPicPr>
          <p:cNvPr id="4" name="Content Placeholder 3" descr="Evróp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3554072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0872" y="2636911"/>
            <a:ext cx="4857216" cy="329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hallurmagg.blog.is/img/tncache/500x500/28/hallurmagg/img/islenski_faninn_10378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052736"/>
            <a:ext cx="1533639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The rebublic of Iceland</a:t>
            </a:r>
            <a:br>
              <a:rPr lang="is-IS" dirty="0" smtClean="0"/>
            </a:b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s-IS" dirty="0" smtClean="0"/>
          </a:p>
          <a:p>
            <a:r>
              <a:rPr lang="is-IS" dirty="0" smtClean="0"/>
              <a:t>Population 325.671</a:t>
            </a:r>
          </a:p>
          <a:p>
            <a:r>
              <a:rPr lang="is-IS" dirty="0" smtClean="0"/>
              <a:t>103.000 km</a:t>
            </a:r>
            <a:r>
              <a:rPr lang="is-IS" baseline="30000" dirty="0" smtClean="0"/>
              <a:t>2</a:t>
            </a:r>
            <a:endParaRPr lang="is-IS" dirty="0" smtClean="0"/>
          </a:p>
          <a:p>
            <a:r>
              <a:rPr lang="is-IS" dirty="0" smtClean="0"/>
              <a:t>2/3 live in the capital area</a:t>
            </a:r>
          </a:p>
          <a:p>
            <a:r>
              <a:rPr lang="is-IS" dirty="0" smtClean="0"/>
              <a:t>74 communites</a:t>
            </a:r>
          </a:p>
          <a:p>
            <a:r>
              <a:rPr lang="is-IS" dirty="0" smtClean="0"/>
              <a:t>1 waterbody, 4 water districts (WFD)</a:t>
            </a:r>
          </a:p>
          <a:p>
            <a:endParaRPr lang="is-IS" baseline="30000" dirty="0" smtClean="0"/>
          </a:p>
          <a:p>
            <a:endParaRPr lang="is-I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030019"/>
          </a:xfrm>
        </p:spPr>
        <p:txBody>
          <a:bodyPr/>
          <a:lstStyle/>
          <a:p>
            <a:pPr lvl="2">
              <a:buNone/>
            </a:pPr>
            <a:endParaRPr lang="is-IS" dirty="0" smtClean="0"/>
          </a:p>
          <a:p>
            <a:r>
              <a:rPr lang="is-IS" dirty="0" smtClean="0"/>
              <a:t>Iceland is divided into 10 municipal control districts</a:t>
            </a:r>
          </a:p>
          <a:p>
            <a:r>
              <a:rPr lang="is-IS" dirty="0" smtClean="0"/>
              <a:t>Each supervised with a independent authority board of public health. </a:t>
            </a:r>
          </a:p>
          <a:p>
            <a:r>
              <a:rPr lang="en-US" dirty="0" smtClean="0"/>
              <a:t>Its role is to promote public welfare by helping to ensure a healthy environment, and safe consumer goods.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is brought on with regular control in operating companies, monitoring and education.</a:t>
            </a:r>
            <a:endParaRPr lang="is-I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s-IS" sz="3200" b="1" dirty="0" smtClean="0"/>
              <a:t>Structure of Environm. and Public Health office</a:t>
            </a:r>
            <a:endParaRPr lang="is-I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Structure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organization and structure of the EPH offices is based on provisions in the environmental legislation. </a:t>
            </a:r>
          </a:p>
          <a:p>
            <a:r>
              <a:rPr lang="en-US" dirty="0" smtClean="0"/>
              <a:t>Environment and food Agency of Iceland is responsible for coordination of EPH offices related to environmental protection</a:t>
            </a:r>
          </a:p>
          <a:p>
            <a:r>
              <a:rPr lang="en-US" dirty="0" smtClean="0"/>
              <a:t>Ministry for the Environment and natural resources is responsible for legislation on environmental protection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EPH office projects</a:t>
            </a:r>
            <a:endParaRPr lang="is-IS" dirty="0"/>
          </a:p>
        </p:txBody>
      </p:sp>
      <p:pic>
        <p:nvPicPr>
          <p:cNvPr id="4" name="Picture 1039" descr="Hafravatn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00807"/>
            <a:ext cx="2952328" cy="3933851"/>
          </a:xfr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75856" y="1556792"/>
            <a:ext cx="4906888" cy="4525963"/>
          </a:xfrm>
        </p:spPr>
        <p:txBody>
          <a:bodyPr/>
          <a:lstStyle/>
          <a:p>
            <a:r>
              <a:rPr lang="is-IS" sz="2400" dirty="0" smtClean="0"/>
              <a:t>Evaluating </a:t>
            </a:r>
            <a:r>
              <a:rPr lang="is-IS" sz="2400" dirty="0" smtClean="0"/>
              <a:t>water quality in rivers and lakes since 1999</a:t>
            </a:r>
          </a:p>
          <a:p>
            <a:r>
              <a:rPr lang="is-IS" sz="2400" dirty="0" smtClean="0"/>
              <a:t>Monitoring of the coastline since 2004</a:t>
            </a:r>
          </a:p>
          <a:p>
            <a:r>
              <a:rPr lang="is-IS" sz="2400" dirty="0" smtClean="0"/>
              <a:t>Biological monitoring of lakes</a:t>
            </a:r>
          </a:p>
          <a:p>
            <a:r>
              <a:rPr lang="is-IS" sz="2400" dirty="0" smtClean="0"/>
              <a:t>Monitoring changes</a:t>
            </a:r>
          </a:p>
          <a:p>
            <a:r>
              <a:rPr lang="is-IS" sz="2400" dirty="0" smtClean="0"/>
              <a:t>Tracking </a:t>
            </a:r>
            <a:r>
              <a:rPr lang="is-IS" sz="2400" dirty="0" smtClean="0"/>
              <a:t>soures</a:t>
            </a:r>
          </a:p>
          <a:p>
            <a:r>
              <a:rPr lang="is-IS" sz="2400" dirty="0" smtClean="0"/>
              <a:t>Monitoring </a:t>
            </a:r>
            <a:r>
              <a:rPr lang="is-IS" sz="2400" dirty="0" smtClean="0"/>
              <a:t>drinking water quality </a:t>
            </a:r>
          </a:p>
          <a:p>
            <a:r>
              <a:rPr lang="is-IS" sz="2400" dirty="0" smtClean="0"/>
              <a:t>Protection of drinking water protection area</a:t>
            </a:r>
          </a:p>
          <a:p>
            <a:endParaRPr lang="is-IS" sz="2400" dirty="0" smtClean="0"/>
          </a:p>
          <a:p>
            <a:endParaRPr lang="is-IS" sz="2400" dirty="0" smtClean="0"/>
          </a:p>
          <a:p>
            <a:endParaRPr lang="is-I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Project ideas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Meetings to exchange information on watershed issues</a:t>
            </a:r>
          </a:p>
          <a:p>
            <a:r>
              <a:rPr lang="is-IS" dirty="0" smtClean="0"/>
              <a:t>Make guidelines for analysis methods and decisionmaking </a:t>
            </a:r>
          </a:p>
          <a:p>
            <a:r>
              <a:rPr lang="is-IS" dirty="0" smtClean="0"/>
              <a:t>Improve watershed management plan methodology</a:t>
            </a:r>
          </a:p>
          <a:p>
            <a:r>
              <a:rPr lang="is-IS" dirty="0" smtClean="0"/>
              <a:t>Improving pollution prevention control</a:t>
            </a:r>
          </a:p>
          <a:p>
            <a:pPr>
              <a:buNone/>
            </a:pPr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ffffff</a:t>
            </a:r>
            <a:endParaRPr lang="is-IS" dirty="0"/>
          </a:p>
        </p:txBody>
      </p:sp>
      <p:pic>
        <p:nvPicPr>
          <p:cNvPr id="4" name="Content Placeholder 3" descr="3_138-3855_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3" y="310788"/>
            <a:ext cx="4910409" cy="6547212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948264" y="476672"/>
            <a:ext cx="19629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s-IS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s-IS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s-IS" sz="2400" dirty="0" smtClean="0">
                <a:latin typeface="+mj-lt"/>
                <a:ea typeface="+mj-ea"/>
                <a:cs typeface="+mj-cs"/>
              </a:rPr>
              <a:t>The nature does not protect it self for human acivities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s-IS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s-IS" sz="2400" dirty="0" smtClean="0">
                <a:latin typeface="+mj-lt"/>
                <a:ea typeface="+mj-ea"/>
                <a:cs typeface="+mj-cs"/>
              </a:rPr>
              <a:t>Action is needed to preserve the pristine sides and clean the polluted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s-IS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s-IS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s-IS" sz="2000" dirty="0" smtClean="0">
                <a:latin typeface="+mj-lt"/>
                <a:ea typeface="+mj-ea"/>
                <a:cs typeface="+mj-cs"/>
              </a:rPr>
              <a:t>The river Laxa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s-IS" sz="2000" dirty="0" smtClean="0">
                <a:latin typeface="+mj-lt"/>
                <a:ea typeface="+mj-ea"/>
                <a:cs typeface="+mj-cs"/>
              </a:rPr>
              <a:t>N-Iceland</a:t>
            </a:r>
            <a:r>
              <a:rPr kumimoji="0" lang="is-I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Ramsar side</a:t>
            </a:r>
            <a:endParaRPr kumimoji="0" lang="is-I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</TotalTime>
  <Words>294</Words>
  <Application>Microsoft Office PowerPoint</Application>
  <PresentationFormat>On-screen Show (4:3)</PresentationFormat>
  <Paragraphs>64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EPH structure,  projects and project ideas </vt:lpstr>
      <vt:lpstr>Location</vt:lpstr>
      <vt:lpstr> The rebublic of Iceland </vt:lpstr>
      <vt:lpstr>Structure of Environm. and Public Health office</vt:lpstr>
      <vt:lpstr>Structure</vt:lpstr>
      <vt:lpstr>EPH office projects</vt:lpstr>
      <vt:lpstr>Project ideas</vt:lpstr>
      <vt:lpstr>ffffff</vt:lpstr>
    </vt:vector>
  </TitlesOfParts>
  <Company>Mosfellsbær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pristine metropolitan groundwater resource for continued untreated water consumption</dc:title>
  <dc:creator>steinin</dc:creator>
  <cp:lastModifiedBy>steinin</cp:lastModifiedBy>
  <cp:revision>227</cp:revision>
  <dcterms:created xsi:type="dcterms:W3CDTF">2013-03-08T20:53:57Z</dcterms:created>
  <dcterms:modified xsi:type="dcterms:W3CDTF">2014-06-26T05:46:02Z</dcterms:modified>
</cp:coreProperties>
</file>