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6">
  <p:sldMasterIdLst>
    <p:sldMasterId id="2147483648" r:id="rId4"/>
  </p:sldMasterIdLst>
  <p:notesMasterIdLst>
    <p:notesMasterId r:id="rId16"/>
  </p:notesMasterIdLst>
  <p:handoutMasterIdLst>
    <p:handoutMasterId r:id="rId17"/>
  </p:handoutMasterIdLst>
  <p:sldIdLst>
    <p:sldId id="258" r:id="rId5"/>
    <p:sldId id="308" r:id="rId6"/>
    <p:sldId id="317" r:id="rId7"/>
    <p:sldId id="312" r:id="rId8"/>
    <p:sldId id="293" r:id="rId9"/>
    <p:sldId id="309" r:id="rId10"/>
    <p:sldId id="310" r:id="rId11"/>
    <p:sldId id="318" r:id="rId12"/>
    <p:sldId id="307" r:id="rId13"/>
    <p:sldId id="319" r:id="rId14"/>
    <p:sldId id="296" r:id="rId15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Verdana" charset="0"/>
        <a:ea typeface="ＭＳ Ｐゴシック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Verdana" charset="0"/>
        <a:ea typeface="ＭＳ Ｐゴシック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Verdana" charset="0"/>
        <a:ea typeface="ＭＳ Ｐゴシック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Verdana" charset="0"/>
        <a:ea typeface="ＭＳ Ｐゴシック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D480"/>
    <a:srgbClr val="F393A8"/>
    <a:srgbClr val="80C6ED"/>
    <a:srgbClr val="C1C1C1"/>
    <a:srgbClr val="ABD28B"/>
    <a:srgbClr val="8099BB"/>
    <a:srgbClr val="FFFFFF"/>
    <a:srgbClr val="E4E9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7986" autoAdjust="0"/>
  </p:normalViewPr>
  <p:slideViewPr>
    <p:cSldViewPr>
      <p:cViewPr>
        <p:scale>
          <a:sx n="87" d="100"/>
          <a:sy n="87" d="100"/>
        </p:scale>
        <p:origin x="-1380" y="-72"/>
      </p:cViewPr>
      <p:guideLst>
        <p:guide orient="horz" pos="4032"/>
        <p:guide orient="horz" pos="1008"/>
        <p:guide orient="horz" pos="2496"/>
        <p:guide orient="horz" pos="96"/>
        <p:guide pos="48"/>
        <p:guide pos="5232"/>
        <p:guide pos="5712"/>
        <p:guide pos="4800"/>
        <p:guide pos="480"/>
        <p:guide pos="475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6DC472A-9AC2-4FAE-95E8-F03A856DAB50}" type="doc">
      <dgm:prSet loTypeId="urn:microsoft.com/office/officeart/2005/8/layout/matrix1" loCatId="matrix" qsTypeId="urn:microsoft.com/office/officeart/2005/8/quickstyle/simple1" qsCatId="simple" csTypeId="urn:microsoft.com/office/officeart/2005/8/colors/accent2_4" csCatId="accent2" phldr="1"/>
      <dgm:spPr/>
      <dgm:t>
        <a:bodyPr/>
        <a:lstStyle/>
        <a:p>
          <a:endParaRPr lang="en-US"/>
        </a:p>
      </dgm:t>
    </dgm:pt>
    <dgm:pt modelId="{30AAFEFC-B56E-4CCE-B0B7-783CA96EFFD2}">
      <dgm:prSet phldrT="[Text]" custT="1"/>
      <dgm:spPr/>
      <dgm:t>
        <a:bodyPr/>
        <a:lstStyle/>
        <a:p>
          <a:r>
            <a:rPr lang="is-IS" sz="1600" dirty="0" smtClean="0">
              <a:solidFill>
                <a:schemeClr val="bg2">
                  <a:lumMod val="75000"/>
                </a:schemeClr>
              </a:solidFill>
            </a:rPr>
            <a:t>Tasks</a:t>
          </a:r>
          <a:endParaRPr lang="en-US" sz="1600" dirty="0">
            <a:solidFill>
              <a:schemeClr val="bg2">
                <a:lumMod val="75000"/>
              </a:schemeClr>
            </a:solidFill>
          </a:endParaRPr>
        </a:p>
      </dgm:t>
    </dgm:pt>
    <dgm:pt modelId="{43B19FA6-70E5-4AAF-832C-38A2F03D0F8E}" type="parTrans" cxnId="{1B5116AD-D691-40D3-B3FF-92E2D895E19C}">
      <dgm:prSet/>
      <dgm:spPr/>
      <dgm:t>
        <a:bodyPr/>
        <a:lstStyle/>
        <a:p>
          <a:endParaRPr lang="en-US" sz="1600"/>
        </a:p>
      </dgm:t>
    </dgm:pt>
    <dgm:pt modelId="{873B5DB0-4123-4E0C-96D0-B9A000022B15}" type="sibTrans" cxnId="{1B5116AD-D691-40D3-B3FF-92E2D895E19C}">
      <dgm:prSet/>
      <dgm:spPr/>
      <dgm:t>
        <a:bodyPr/>
        <a:lstStyle/>
        <a:p>
          <a:endParaRPr lang="en-US" sz="1600"/>
        </a:p>
      </dgm:t>
    </dgm:pt>
    <dgm:pt modelId="{74BF8F1E-994D-492D-88EB-9EE8D43D5E1F}">
      <dgm:prSet phldrT="[Text]" custT="1"/>
      <dgm:spPr/>
      <dgm:t>
        <a:bodyPr/>
        <a:lstStyle/>
        <a:p>
          <a:r>
            <a:rPr lang="is-IS" sz="1600" dirty="0" smtClean="0"/>
            <a:t>Atmosphere</a:t>
          </a:r>
          <a:endParaRPr lang="en-US" sz="1600" dirty="0"/>
        </a:p>
      </dgm:t>
    </dgm:pt>
    <dgm:pt modelId="{9724E4DD-15DC-4C37-A5CD-58D2927F7609}" type="parTrans" cxnId="{069C48C8-54D5-4D6A-B212-B6E4E26E41B2}">
      <dgm:prSet/>
      <dgm:spPr/>
      <dgm:t>
        <a:bodyPr/>
        <a:lstStyle/>
        <a:p>
          <a:endParaRPr lang="en-US" sz="1600"/>
        </a:p>
      </dgm:t>
    </dgm:pt>
    <dgm:pt modelId="{648945C8-79D7-4A37-8E6B-FE4536A63E9D}" type="sibTrans" cxnId="{069C48C8-54D5-4D6A-B212-B6E4E26E41B2}">
      <dgm:prSet/>
      <dgm:spPr/>
      <dgm:t>
        <a:bodyPr/>
        <a:lstStyle/>
        <a:p>
          <a:endParaRPr lang="en-US" sz="1600"/>
        </a:p>
      </dgm:t>
    </dgm:pt>
    <dgm:pt modelId="{EED5D437-7838-4C34-8D0B-5321C03943F4}">
      <dgm:prSet phldrT="[Text]" custT="1"/>
      <dgm:spPr/>
      <dgm:t>
        <a:bodyPr/>
        <a:lstStyle/>
        <a:p>
          <a:r>
            <a:rPr lang="is-IS" sz="1600" smtClean="0"/>
            <a:t>Water</a:t>
          </a:r>
          <a:endParaRPr lang="en-US" sz="1600" dirty="0"/>
        </a:p>
      </dgm:t>
    </dgm:pt>
    <dgm:pt modelId="{9A9956E8-C9BA-4745-B489-1776C5FED8F3}" type="parTrans" cxnId="{02E2F734-D968-41B9-9294-13D194852D13}">
      <dgm:prSet/>
      <dgm:spPr/>
      <dgm:t>
        <a:bodyPr/>
        <a:lstStyle/>
        <a:p>
          <a:endParaRPr lang="en-US" sz="1600"/>
        </a:p>
      </dgm:t>
    </dgm:pt>
    <dgm:pt modelId="{396ED2B2-ED95-465B-BF8E-4A34FC9FF498}" type="sibTrans" cxnId="{02E2F734-D968-41B9-9294-13D194852D13}">
      <dgm:prSet/>
      <dgm:spPr/>
      <dgm:t>
        <a:bodyPr/>
        <a:lstStyle/>
        <a:p>
          <a:endParaRPr lang="en-US" sz="1600"/>
        </a:p>
      </dgm:t>
    </dgm:pt>
    <dgm:pt modelId="{7CA79ABF-8C09-47B8-BD50-87C698EA3D7C}">
      <dgm:prSet phldrT="[Text]" custT="1"/>
      <dgm:spPr/>
      <dgm:t>
        <a:bodyPr/>
        <a:lstStyle/>
        <a:p>
          <a:r>
            <a:rPr lang="is-IS" sz="1600" dirty="0" smtClean="0"/>
            <a:t>Earth</a:t>
          </a:r>
          <a:endParaRPr lang="en-US" sz="1600" dirty="0"/>
        </a:p>
      </dgm:t>
    </dgm:pt>
    <dgm:pt modelId="{B3890793-98CD-4945-9F91-32AC0FBB1CC0}" type="parTrans" cxnId="{0C62377C-BBD8-40BE-8901-C3A46309B172}">
      <dgm:prSet/>
      <dgm:spPr/>
      <dgm:t>
        <a:bodyPr/>
        <a:lstStyle/>
        <a:p>
          <a:endParaRPr lang="en-US" sz="1600"/>
        </a:p>
      </dgm:t>
    </dgm:pt>
    <dgm:pt modelId="{5DF18FED-C883-4508-9EF0-A5255C2C91CC}" type="sibTrans" cxnId="{0C62377C-BBD8-40BE-8901-C3A46309B172}">
      <dgm:prSet/>
      <dgm:spPr/>
      <dgm:t>
        <a:bodyPr/>
        <a:lstStyle/>
        <a:p>
          <a:endParaRPr lang="en-US" sz="1600"/>
        </a:p>
      </dgm:t>
    </dgm:pt>
    <dgm:pt modelId="{FD56CF37-08CB-411F-8D46-407F3C8E1951}">
      <dgm:prSet phldrT="[Text]" custT="1"/>
      <dgm:spPr/>
      <dgm:t>
        <a:bodyPr/>
        <a:lstStyle/>
        <a:p>
          <a:r>
            <a:rPr lang="is-IS" sz="1600" dirty="0" smtClean="0"/>
            <a:t>Ocean</a:t>
          </a:r>
          <a:endParaRPr lang="en-US" sz="1600" dirty="0"/>
        </a:p>
      </dgm:t>
    </dgm:pt>
    <dgm:pt modelId="{548212EE-F00C-44DC-AE13-174F2EC3262C}" type="parTrans" cxnId="{7B1A11E8-554A-41C0-A6ED-1C66FB2C7395}">
      <dgm:prSet/>
      <dgm:spPr/>
      <dgm:t>
        <a:bodyPr/>
        <a:lstStyle/>
        <a:p>
          <a:endParaRPr lang="en-US" sz="1600"/>
        </a:p>
      </dgm:t>
    </dgm:pt>
    <dgm:pt modelId="{69BDE26D-BDF8-411D-BD13-8A159E1F1C0B}" type="sibTrans" cxnId="{7B1A11E8-554A-41C0-A6ED-1C66FB2C7395}">
      <dgm:prSet/>
      <dgm:spPr/>
      <dgm:t>
        <a:bodyPr/>
        <a:lstStyle/>
        <a:p>
          <a:endParaRPr lang="en-US" sz="1600"/>
        </a:p>
      </dgm:t>
    </dgm:pt>
    <dgm:pt modelId="{72B38347-69CA-4C00-8D81-6F74BD505E39}" type="pres">
      <dgm:prSet presAssocID="{86DC472A-9AC2-4FAE-95E8-F03A856DAB50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24FCFDB-A293-45BF-8E5A-4AE606CE4F0B}" type="pres">
      <dgm:prSet presAssocID="{86DC472A-9AC2-4FAE-95E8-F03A856DAB50}" presName="matrix" presStyleCnt="0"/>
      <dgm:spPr/>
      <dgm:t>
        <a:bodyPr/>
        <a:lstStyle/>
        <a:p>
          <a:endParaRPr lang="en-US"/>
        </a:p>
      </dgm:t>
    </dgm:pt>
    <dgm:pt modelId="{B17FFB44-8F29-446D-BFB9-6AC1451688F6}" type="pres">
      <dgm:prSet presAssocID="{86DC472A-9AC2-4FAE-95E8-F03A856DAB50}" presName="tile1" presStyleLbl="node1" presStyleIdx="0" presStyleCnt="4" custScaleY="57692" custLinFactNeighborX="6250" custLinFactNeighborY="47289"/>
      <dgm:spPr/>
      <dgm:t>
        <a:bodyPr/>
        <a:lstStyle/>
        <a:p>
          <a:endParaRPr lang="en-US"/>
        </a:p>
      </dgm:t>
    </dgm:pt>
    <dgm:pt modelId="{2A29C4EF-C51B-44C5-B0D6-CA83DDCDBA54}" type="pres">
      <dgm:prSet presAssocID="{86DC472A-9AC2-4FAE-95E8-F03A856DAB50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5ABD6A6-2712-4BE3-8425-82BEE0499C70}" type="pres">
      <dgm:prSet presAssocID="{86DC472A-9AC2-4FAE-95E8-F03A856DAB50}" presName="tile2" presStyleLbl="node1" presStyleIdx="1" presStyleCnt="4" custScaleY="58656" custLinFactNeighborX="-3125" custLinFactNeighborY="47289"/>
      <dgm:spPr/>
      <dgm:t>
        <a:bodyPr/>
        <a:lstStyle/>
        <a:p>
          <a:endParaRPr lang="en-US"/>
        </a:p>
      </dgm:t>
    </dgm:pt>
    <dgm:pt modelId="{D1D06A1A-B52E-4B70-B76A-BCD8C8EC3CD7}" type="pres">
      <dgm:prSet presAssocID="{86DC472A-9AC2-4FAE-95E8-F03A856DAB50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034EBF0-A2E3-48A3-A14F-18C8217E3200}" type="pres">
      <dgm:prSet presAssocID="{86DC472A-9AC2-4FAE-95E8-F03A856DAB50}" presName="tile3" presStyleLbl="node1" presStyleIdx="2" presStyleCnt="4" custScaleY="55297" custLinFactNeighborX="6250" custLinFactNeighborY="4265"/>
      <dgm:spPr/>
      <dgm:t>
        <a:bodyPr/>
        <a:lstStyle/>
        <a:p>
          <a:endParaRPr lang="en-US"/>
        </a:p>
      </dgm:t>
    </dgm:pt>
    <dgm:pt modelId="{B271B529-E59C-4258-83BA-4B8E785F2366}" type="pres">
      <dgm:prSet presAssocID="{86DC472A-9AC2-4FAE-95E8-F03A856DAB50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8AFEE4-7536-4207-AAD4-72CA16ACE909}" type="pres">
      <dgm:prSet presAssocID="{86DC472A-9AC2-4FAE-95E8-F03A856DAB50}" presName="tile4" presStyleLbl="node1" presStyleIdx="3" presStyleCnt="4" custScaleY="58424" custLinFactNeighborX="-3125" custLinFactNeighborY="5829"/>
      <dgm:spPr/>
      <dgm:t>
        <a:bodyPr/>
        <a:lstStyle/>
        <a:p>
          <a:endParaRPr lang="en-US"/>
        </a:p>
      </dgm:t>
    </dgm:pt>
    <dgm:pt modelId="{771135D7-DDBF-4FEC-B5DA-D5AFAE0528E1}" type="pres">
      <dgm:prSet presAssocID="{86DC472A-9AC2-4FAE-95E8-F03A856DAB50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FC0881C-01FE-418C-9434-AD54236D6141}" type="pres">
      <dgm:prSet presAssocID="{86DC472A-9AC2-4FAE-95E8-F03A856DAB50}" presName="centerTile" presStyleLbl="fgShp" presStyleIdx="0" presStyleCnt="1" custLinFactNeighborX="10416" custLinFactNeighborY="62480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</dgm:ptLst>
  <dgm:cxnLst>
    <dgm:cxn modelId="{D2C04741-32FF-4747-A1C6-C05909627018}" type="presOf" srcId="{FD56CF37-08CB-411F-8D46-407F3C8E1951}" destId="{A08AFEE4-7536-4207-AAD4-72CA16ACE909}" srcOrd="0" destOrd="0" presId="urn:microsoft.com/office/officeart/2005/8/layout/matrix1"/>
    <dgm:cxn modelId="{7B1A11E8-554A-41C0-A6ED-1C66FB2C7395}" srcId="{30AAFEFC-B56E-4CCE-B0B7-783CA96EFFD2}" destId="{FD56CF37-08CB-411F-8D46-407F3C8E1951}" srcOrd="3" destOrd="0" parTransId="{548212EE-F00C-44DC-AE13-174F2EC3262C}" sibTransId="{69BDE26D-BDF8-411D-BD13-8A159E1F1C0B}"/>
    <dgm:cxn modelId="{0C62377C-BBD8-40BE-8901-C3A46309B172}" srcId="{30AAFEFC-B56E-4CCE-B0B7-783CA96EFFD2}" destId="{7CA79ABF-8C09-47B8-BD50-87C698EA3D7C}" srcOrd="2" destOrd="0" parTransId="{B3890793-98CD-4945-9F91-32AC0FBB1CC0}" sibTransId="{5DF18FED-C883-4508-9EF0-A5255C2C91CC}"/>
    <dgm:cxn modelId="{02E2F734-D968-41B9-9294-13D194852D13}" srcId="{30AAFEFC-B56E-4CCE-B0B7-783CA96EFFD2}" destId="{EED5D437-7838-4C34-8D0B-5321C03943F4}" srcOrd="1" destOrd="0" parTransId="{9A9956E8-C9BA-4745-B489-1776C5FED8F3}" sibTransId="{396ED2B2-ED95-465B-BF8E-4A34FC9FF498}"/>
    <dgm:cxn modelId="{70FCFD17-FCC8-4FFD-972A-EA14E3D57C96}" type="presOf" srcId="{30AAFEFC-B56E-4CCE-B0B7-783CA96EFFD2}" destId="{AFC0881C-01FE-418C-9434-AD54236D6141}" srcOrd="0" destOrd="0" presId="urn:microsoft.com/office/officeart/2005/8/layout/matrix1"/>
    <dgm:cxn modelId="{A151F910-9918-41FA-904D-457D8F044B74}" type="presOf" srcId="{EED5D437-7838-4C34-8D0B-5321C03943F4}" destId="{D1D06A1A-B52E-4B70-B76A-BCD8C8EC3CD7}" srcOrd="1" destOrd="0" presId="urn:microsoft.com/office/officeart/2005/8/layout/matrix1"/>
    <dgm:cxn modelId="{473DC9BB-1850-4B3B-A491-6F3123EA7DA9}" type="presOf" srcId="{86DC472A-9AC2-4FAE-95E8-F03A856DAB50}" destId="{72B38347-69CA-4C00-8D81-6F74BD505E39}" srcOrd="0" destOrd="0" presId="urn:microsoft.com/office/officeart/2005/8/layout/matrix1"/>
    <dgm:cxn modelId="{C12FFBF4-4979-4D0C-AAC1-4C04BBAA145A}" type="presOf" srcId="{EED5D437-7838-4C34-8D0B-5321C03943F4}" destId="{D5ABD6A6-2712-4BE3-8425-82BEE0499C70}" srcOrd="0" destOrd="0" presId="urn:microsoft.com/office/officeart/2005/8/layout/matrix1"/>
    <dgm:cxn modelId="{1B5116AD-D691-40D3-B3FF-92E2D895E19C}" srcId="{86DC472A-9AC2-4FAE-95E8-F03A856DAB50}" destId="{30AAFEFC-B56E-4CCE-B0B7-783CA96EFFD2}" srcOrd="0" destOrd="0" parTransId="{43B19FA6-70E5-4AAF-832C-38A2F03D0F8E}" sibTransId="{873B5DB0-4123-4E0C-96D0-B9A000022B15}"/>
    <dgm:cxn modelId="{51E4B3A2-0D00-46F9-AFFD-E41ED415CD51}" type="presOf" srcId="{7CA79ABF-8C09-47B8-BD50-87C698EA3D7C}" destId="{B271B529-E59C-4258-83BA-4B8E785F2366}" srcOrd="1" destOrd="0" presId="urn:microsoft.com/office/officeart/2005/8/layout/matrix1"/>
    <dgm:cxn modelId="{BCAFB19A-DCDE-4E72-B8F3-3B8E3B929393}" type="presOf" srcId="{7CA79ABF-8C09-47B8-BD50-87C698EA3D7C}" destId="{C034EBF0-A2E3-48A3-A14F-18C8217E3200}" srcOrd="0" destOrd="0" presId="urn:microsoft.com/office/officeart/2005/8/layout/matrix1"/>
    <dgm:cxn modelId="{069C48C8-54D5-4D6A-B212-B6E4E26E41B2}" srcId="{30AAFEFC-B56E-4CCE-B0B7-783CA96EFFD2}" destId="{74BF8F1E-994D-492D-88EB-9EE8D43D5E1F}" srcOrd="0" destOrd="0" parTransId="{9724E4DD-15DC-4C37-A5CD-58D2927F7609}" sibTransId="{648945C8-79D7-4A37-8E6B-FE4536A63E9D}"/>
    <dgm:cxn modelId="{08D59945-6648-4326-8AE5-79A117D573DF}" type="presOf" srcId="{74BF8F1E-994D-492D-88EB-9EE8D43D5E1F}" destId="{2A29C4EF-C51B-44C5-B0D6-CA83DDCDBA54}" srcOrd="1" destOrd="0" presId="urn:microsoft.com/office/officeart/2005/8/layout/matrix1"/>
    <dgm:cxn modelId="{5E75A3D8-6FAA-40F0-B665-DAC62F468D62}" type="presOf" srcId="{74BF8F1E-994D-492D-88EB-9EE8D43D5E1F}" destId="{B17FFB44-8F29-446D-BFB9-6AC1451688F6}" srcOrd="0" destOrd="0" presId="urn:microsoft.com/office/officeart/2005/8/layout/matrix1"/>
    <dgm:cxn modelId="{6E3C6412-8D7F-4396-BF64-7AAF4A4C7DDC}" type="presOf" srcId="{FD56CF37-08CB-411F-8D46-407F3C8E1951}" destId="{771135D7-DDBF-4FEC-B5DA-D5AFAE0528E1}" srcOrd="1" destOrd="0" presId="urn:microsoft.com/office/officeart/2005/8/layout/matrix1"/>
    <dgm:cxn modelId="{8BE24D2E-D992-40D0-89FA-E94DA0CF36CA}" type="presParOf" srcId="{72B38347-69CA-4C00-8D81-6F74BD505E39}" destId="{E24FCFDB-A293-45BF-8E5A-4AE606CE4F0B}" srcOrd="0" destOrd="0" presId="urn:microsoft.com/office/officeart/2005/8/layout/matrix1"/>
    <dgm:cxn modelId="{3A1C4304-22CE-4770-A587-D5BA05652994}" type="presParOf" srcId="{E24FCFDB-A293-45BF-8E5A-4AE606CE4F0B}" destId="{B17FFB44-8F29-446D-BFB9-6AC1451688F6}" srcOrd="0" destOrd="0" presId="urn:microsoft.com/office/officeart/2005/8/layout/matrix1"/>
    <dgm:cxn modelId="{AD00987C-8F0E-4B07-A184-D24492CD3BD3}" type="presParOf" srcId="{E24FCFDB-A293-45BF-8E5A-4AE606CE4F0B}" destId="{2A29C4EF-C51B-44C5-B0D6-CA83DDCDBA54}" srcOrd="1" destOrd="0" presId="urn:microsoft.com/office/officeart/2005/8/layout/matrix1"/>
    <dgm:cxn modelId="{627361CD-C541-40C2-AF7A-0CBC2D2DEBD8}" type="presParOf" srcId="{E24FCFDB-A293-45BF-8E5A-4AE606CE4F0B}" destId="{D5ABD6A6-2712-4BE3-8425-82BEE0499C70}" srcOrd="2" destOrd="0" presId="urn:microsoft.com/office/officeart/2005/8/layout/matrix1"/>
    <dgm:cxn modelId="{7BAD9679-73DA-450D-99EC-D58FD14866F3}" type="presParOf" srcId="{E24FCFDB-A293-45BF-8E5A-4AE606CE4F0B}" destId="{D1D06A1A-B52E-4B70-B76A-BCD8C8EC3CD7}" srcOrd="3" destOrd="0" presId="urn:microsoft.com/office/officeart/2005/8/layout/matrix1"/>
    <dgm:cxn modelId="{8B879BCB-84EB-4C4C-890E-BE07856B3450}" type="presParOf" srcId="{E24FCFDB-A293-45BF-8E5A-4AE606CE4F0B}" destId="{C034EBF0-A2E3-48A3-A14F-18C8217E3200}" srcOrd="4" destOrd="0" presId="urn:microsoft.com/office/officeart/2005/8/layout/matrix1"/>
    <dgm:cxn modelId="{DA49695B-D13A-4554-904B-EC62A54EFA7A}" type="presParOf" srcId="{E24FCFDB-A293-45BF-8E5A-4AE606CE4F0B}" destId="{B271B529-E59C-4258-83BA-4B8E785F2366}" srcOrd="5" destOrd="0" presId="urn:microsoft.com/office/officeart/2005/8/layout/matrix1"/>
    <dgm:cxn modelId="{83341308-0AAB-4AD2-81EA-DFE005E9ABB2}" type="presParOf" srcId="{E24FCFDB-A293-45BF-8E5A-4AE606CE4F0B}" destId="{A08AFEE4-7536-4207-AAD4-72CA16ACE909}" srcOrd="6" destOrd="0" presId="urn:microsoft.com/office/officeart/2005/8/layout/matrix1"/>
    <dgm:cxn modelId="{8265EA91-FD05-4750-986A-DAE4BA5243B7}" type="presParOf" srcId="{E24FCFDB-A293-45BF-8E5A-4AE606CE4F0B}" destId="{771135D7-DDBF-4FEC-B5DA-D5AFAE0528E1}" srcOrd="7" destOrd="0" presId="urn:microsoft.com/office/officeart/2005/8/layout/matrix1"/>
    <dgm:cxn modelId="{D58AB023-FBCE-4C95-BE68-ED913A3632B5}" type="presParOf" srcId="{72B38347-69CA-4C00-8D81-6F74BD505E39}" destId="{AFC0881C-01FE-418C-9434-AD54236D6141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7FFB44-8F29-446D-BFB9-6AC1451688F6}">
      <dsp:nvSpPr>
        <dsp:cNvPr id="0" name=""/>
        <dsp:cNvSpPr/>
      </dsp:nvSpPr>
      <dsp:spPr>
        <a:xfrm rot="16200000">
          <a:off x="955972" y="183423"/>
          <a:ext cx="831254" cy="2438400"/>
        </a:xfrm>
        <a:prstGeom prst="round1Rect">
          <a:avLst/>
        </a:prstGeom>
        <a:solidFill>
          <a:schemeClr val="accent2">
            <a:shade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s-IS" sz="1600" kern="1200" dirty="0" smtClean="0"/>
            <a:t>Atmosphere</a:t>
          </a:r>
          <a:endParaRPr lang="en-US" sz="1600" kern="1200" dirty="0"/>
        </a:p>
      </dsp:txBody>
      <dsp:txXfrm rot="5400000">
        <a:off x="152400" y="986995"/>
        <a:ext cx="2438400" cy="623441"/>
      </dsp:txXfrm>
    </dsp:sp>
    <dsp:sp modelId="{D5ABD6A6-2712-4BE3-8425-82BEE0499C70}">
      <dsp:nvSpPr>
        <dsp:cNvPr id="0" name=""/>
        <dsp:cNvSpPr/>
      </dsp:nvSpPr>
      <dsp:spPr>
        <a:xfrm>
          <a:off x="2362200" y="980051"/>
          <a:ext cx="2438400" cy="845144"/>
        </a:xfrm>
        <a:prstGeom prst="round1Rect">
          <a:avLst/>
        </a:prstGeom>
        <a:solidFill>
          <a:schemeClr val="accent2">
            <a:shade val="50000"/>
            <a:hueOff val="414018"/>
            <a:satOff val="-20092"/>
            <a:lumOff val="2690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s-IS" sz="1600" kern="1200" smtClean="0"/>
            <a:t>Water</a:t>
          </a:r>
          <a:endParaRPr lang="en-US" sz="1600" kern="1200" dirty="0"/>
        </a:p>
      </dsp:txBody>
      <dsp:txXfrm>
        <a:off x="2362200" y="980051"/>
        <a:ext cx="2438400" cy="633858"/>
      </dsp:txXfrm>
    </dsp:sp>
    <dsp:sp modelId="{C034EBF0-A2E3-48A3-A14F-18C8217E3200}">
      <dsp:nvSpPr>
        <dsp:cNvPr id="0" name=""/>
        <dsp:cNvSpPr/>
      </dsp:nvSpPr>
      <dsp:spPr>
        <a:xfrm rot="10800000">
          <a:off x="152400" y="1825188"/>
          <a:ext cx="2438400" cy="796746"/>
        </a:xfrm>
        <a:prstGeom prst="round1Rect">
          <a:avLst/>
        </a:prstGeom>
        <a:solidFill>
          <a:schemeClr val="accent2">
            <a:shade val="50000"/>
            <a:hueOff val="828036"/>
            <a:satOff val="-40185"/>
            <a:lumOff val="5381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s-IS" sz="1600" kern="1200" dirty="0" smtClean="0"/>
            <a:t>Earth</a:t>
          </a:r>
          <a:endParaRPr lang="en-US" sz="1600" kern="1200" dirty="0"/>
        </a:p>
      </dsp:txBody>
      <dsp:txXfrm rot="10800000">
        <a:off x="152400" y="2024375"/>
        <a:ext cx="2438400" cy="597559"/>
      </dsp:txXfrm>
    </dsp:sp>
    <dsp:sp modelId="{A08AFEE4-7536-4207-AAD4-72CA16ACE909}">
      <dsp:nvSpPr>
        <dsp:cNvPr id="0" name=""/>
        <dsp:cNvSpPr/>
      </dsp:nvSpPr>
      <dsp:spPr>
        <a:xfrm rot="5400000">
          <a:off x="3160499" y="1026897"/>
          <a:ext cx="841801" cy="2438400"/>
        </a:xfrm>
        <a:prstGeom prst="round1Rect">
          <a:avLst/>
        </a:prstGeom>
        <a:solidFill>
          <a:schemeClr val="accent2">
            <a:shade val="50000"/>
            <a:hueOff val="414018"/>
            <a:satOff val="-20092"/>
            <a:lumOff val="2690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s-IS" sz="1600" kern="1200" dirty="0" smtClean="0"/>
            <a:t>Ocean</a:t>
          </a:r>
          <a:endParaRPr lang="en-US" sz="1600" kern="1200" dirty="0"/>
        </a:p>
      </dsp:txBody>
      <dsp:txXfrm rot="-5400000">
        <a:off x="2362200" y="2035646"/>
        <a:ext cx="2438400" cy="631351"/>
      </dsp:txXfrm>
    </dsp:sp>
    <dsp:sp modelId="{AFC0881C-01FE-418C-9434-AD54236D6141}">
      <dsp:nvSpPr>
        <dsp:cNvPr id="0" name=""/>
        <dsp:cNvSpPr/>
      </dsp:nvSpPr>
      <dsp:spPr>
        <a:xfrm>
          <a:off x="1859270" y="1530758"/>
          <a:ext cx="1463040" cy="720424"/>
        </a:xfrm>
        <a:prstGeom prst="roundRect">
          <a:avLst/>
        </a:prstGeom>
        <a:solidFill>
          <a:schemeClr val="accent2">
            <a:tint val="55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s-IS" sz="1600" kern="1200" dirty="0" smtClean="0">
              <a:solidFill>
                <a:schemeClr val="bg2">
                  <a:lumMod val="75000"/>
                </a:schemeClr>
              </a:solidFill>
            </a:rPr>
            <a:t>Tasks</a:t>
          </a:r>
          <a:endParaRPr lang="en-US" sz="1600" kern="1200" dirty="0">
            <a:solidFill>
              <a:schemeClr val="bg2">
                <a:lumMod val="75000"/>
              </a:schemeClr>
            </a:solidFill>
          </a:endParaRPr>
        </a:p>
      </dsp:txBody>
      <dsp:txXfrm>
        <a:off x="1894438" y="1565926"/>
        <a:ext cx="1392704" cy="6500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01ABA84-6D1F-4AA1-8129-4E4C5ABBB419}" type="datetime1">
              <a:rPr lang="en-US"/>
              <a:pPr/>
              <a:t>6/26/2014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ACC039E-D1F3-4C96-B849-1403F2F7AC5C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311470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dirty="0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225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D9C9375-3755-4442-97A7-B4EAF0DDDEEF}" type="slidenum">
              <a:rPr lang="de-DE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819096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-112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-112" charset="0"/>
        <a:ea typeface="ＭＳ Ｐゴシック" pitchFamily="-112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-112" charset="0"/>
        <a:ea typeface="ＭＳ Ｐゴシック" pitchFamily="-112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-112" charset="0"/>
        <a:ea typeface="ＭＳ Ｐゴシック" pitchFamily="-112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-112" charset="0"/>
        <a:ea typeface="ＭＳ Ｐゴシック" pitchFamily="-112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s-IS" dirty="0" smtClean="0"/>
              <a:t>IMO</a:t>
            </a:r>
            <a:r>
              <a:rPr lang="is-IS" baseline="0" dirty="0" smtClean="0"/>
              <a:t> </a:t>
            </a:r>
            <a:r>
              <a:rPr lang="en-US" dirty="0" smtClean="0"/>
              <a:t>Fields: </a:t>
            </a:r>
          </a:p>
          <a:p>
            <a:r>
              <a:rPr lang="en-US" dirty="0" smtClean="0"/>
              <a:t>IMO main fields</a:t>
            </a:r>
            <a:r>
              <a:rPr lang="en-US" baseline="0" dirty="0" smtClean="0"/>
              <a:t> concern the atmosphere </a:t>
            </a:r>
            <a:r>
              <a:rPr lang="en-US" dirty="0" smtClean="0"/>
              <a:t>meteorology, climatology, and background concentration</a:t>
            </a:r>
            <a:r>
              <a:rPr lang="en-US" baseline="0" dirty="0" smtClean="0"/>
              <a:t> of </a:t>
            </a:r>
            <a:r>
              <a:rPr lang="en-US" baseline="0" dirty="0" err="1" smtClean="0"/>
              <a:t>lrtp</a:t>
            </a:r>
            <a:r>
              <a:rPr lang="en-US" baseline="0" dirty="0" smtClean="0"/>
              <a:t>, </a:t>
            </a:r>
          </a:p>
          <a:p>
            <a:r>
              <a:rPr lang="en-US" dirty="0" smtClean="0"/>
              <a:t>seismology and volcanology, </a:t>
            </a:r>
            <a:r>
              <a:rPr lang="en-US" dirty="0" err="1" smtClean="0"/>
              <a:t>sil</a:t>
            </a:r>
            <a:r>
              <a:rPr lang="en-US" dirty="0" smtClean="0"/>
              <a:t> system, </a:t>
            </a:r>
          </a:p>
          <a:p>
            <a:r>
              <a:rPr lang="en-US" baseline="0" dirty="0" smtClean="0"/>
              <a:t>,H</a:t>
            </a:r>
            <a:r>
              <a:rPr lang="en-US" dirty="0" smtClean="0"/>
              <a:t>ydrology, glaciology,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9C9375-3755-4442-97A7-B4EAF0DDDEEF}" type="slidenum">
              <a:rPr lang="de-DE" smtClean="0"/>
              <a:pPr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652167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2"/>
            <a:r>
              <a:rPr lang="is-IS" dirty="0" smtClean="0"/>
              <a:t>78 </a:t>
            </a:r>
            <a:r>
              <a:rPr lang="is-IS" dirty="0" err="1" smtClean="0"/>
              <a:t>water</a:t>
            </a:r>
            <a:r>
              <a:rPr lang="is-IS" dirty="0" smtClean="0"/>
              <a:t> </a:t>
            </a:r>
            <a:r>
              <a:rPr lang="is-IS" dirty="0" err="1" smtClean="0"/>
              <a:t>level</a:t>
            </a:r>
            <a:r>
              <a:rPr lang="is-IS" dirty="0" smtClean="0"/>
              <a:t> </a:t>
            </a:r>
            <a:r>
              <a:rPr lang="is-IS" dirty="0" err="1" smtClean="0"/>
              <a:t>gauges</a:t>
            </a:r>
            <a:r>
              <a:rPr lang="is-IS" dirty="0" smtClean="0"/>
              <a:t> </a:t>
            </a:r>
            <a:r>
              <a:rPr lang="is-IS" dirty="0" err="1" smtClean="0"/>
              <a:t>in</a:t>
            </a:r>
            <a:r>
              <a:rPr lang="is-IS" dirty="0" smtClean="0"/>
              <a:t> </a:t>
            </a:r>
            <a:r>
              <a:rPr lang="is-IS" dirty="0" err="1" smtClean="0"/>
              <a:t>rivers</a:t>
            </a:r>
            <a:r>
              <a:rPr lang="is-IS" dirty="0" smtClean="0"/>
              <a:t> </a:t>
            </a:r>
            <a:r>
              <a:rPr lang="is-IS" dirty="0" err="1" smtClean="0"/>
              <a:t>with</a:t>
            </a:r>
            <a:r>
              <a:rPr lang="is-IS" dirty="0" smtClean="0"/>
              <a:t> </a:t>
            </a:r>
            <a:r>
              <a:rPr lang="is-IS" dirty="0" err="1" smtClean="0"/>
              <a:t>discharge</a:t>
            </a:r>
            <a:r>
              <a:rPr lang="is-IS" dirty="0" smtClean="0"/>
              <a:t> </a:t>
            </a:r>
            <a:r>
              <a:rPr lang="is-IS" dirty="0" err="1" smtClean="0"/>
              <a:t>measurements</a:t>
            </a:r>
            <a:endParaRPr lang="is-IS" dirty="0" smtClean="0"/>
          </a:p>
          <a:p>
            <a:pPr lvl="2"/>
            <a:r>
              <a:rPr lang="is-IS" dirty="0" smtClean="0"/>
              <a:t>7 </a:t>
            </a:r>
            <a:r>
              <a:rPr lang="is-IS" dirty="0" err="1" smtClean="0"/>
              <a:t>water</a:t>
            </a:r>
            <a:r>
              <a:rPr lang="is-IS" dirty="0" smtClean="0"/>
              <a:t> </a:t>
            </a:r>
            <a:r>
              <a:rPr lang="is-IS" dirty="0" err="1" smtClean="0"/>
              <a:t>level</a:t>
            </a:r>
            <a:r>
              <a:rPr lang="is-IS" dirty="0" smtClean="0"/>
              <a:t> </a:t>
            </a:r>
            <a:r>
              <a:rPr lang="is-IS" dirty="0" err="1" smtClean="0"/>
              <a:t>gauges</a:t>
            </a:r>
            <a:r>
              <a:rPr lang="is-IS" dirty="0" smtClean="0"/>
              <a:t> </a:t>
            </a:r>
            <a:r>
              <a:rPr lang="is-IS" dirty="0" err="1" smtClean="0"/>
              <a:t>in</a:t>
            </a:r>
            <a:r>
              <a:rPr lang="is-IS" dirty="0" smtClean="0"/>
              <a:t> </a:t>
            </a:r>
            <a:r>
              <a:rPr lang="is-IS" dirty="0" err="1" smtClean="0"/>
              <a:t>lakes</a:t>
            </a:r>
            <a:r>
              <a:rPr lang="is-IS" dirty="0" smtClean="0"/>
              <a:t>/</a:t>
            </a:r>
            <a:r>
              <a:rPr lang="is-IS" dirty="0" err="1" smtClean="0"/>
              <a:t>reservoirs</a:t>
            </a:r>
            <a:endParaRPr lang="is-IS" dirty="0" smtClean="0"/>
          </a:p>
          <a:p>
            <a:pPr lvl="2"/>
            <a:r>
              <a:rPr lang="is-IS" dirty="0" smtClean="0"/>
              <a:t>9 </a:t>
            </a:r>
            <a:r>
              <a:rPr lang="is-IS" dirty="0" err="1" smtClean="0"/>
              <a:t>flood</a:t>
            </a:r>
            <a:r>
              <a:rPr lang="is-IS" dirty="0" smtClean="0"/>
              <a:t> </a:t>
            </a:r>
            <a:r>
              <a:rPr lang="is-IS" dirty="0" err="1" smtClean="0"/>
              <a:t>warning</a:t>
            </a:r>
            <a:r>
              <a:rPr lang="is-IS" dirty="0" smtClean="0"/>
              <a:t> </a:t>
            </a:r>
            <a:r>
              <a:rPr lang="is-IS" dirty="0" err="1" smtClean="0"/>
              <a:t>discharge</a:t>
            </a:r>
            <a:r>
              <a:rPr lang="is-IS" dirty="0" smtClean="0"/>
              <a:t> </a:t>
            </a:r>
            <a:r>
              <a:rPr lang="is-IS" dirty="0" err="1" smtClean="0"/>
              <a:t>stations</a:t>
            </a:r>
            <a:r>
              <a:rPr lang="is-IS" dirty="0" smtClean="0"/>
              <a:t> </a:t>
            </a:r>
          </a:p>
          <a:p>
            <a:pPr lvl="2"/>
            <a:r>
              <a:rPr lang="is-IS" dirty="0" smtClean="0"/>
              <a:t>17flood </a:t>
            </a:r>
            <a:r>
              <a:rPr lang="is-IS" dirty="0" err="1" smtClean="0"/>
              <a:t>warning</a:t>
            </a:r>
            <a:r>
              <a:rPr lang="is-IS" dirty="0" smtClean="0"/>
              <a:t> </a:t>
            </a:r>
            <a:r>
              <a:rPr lang="is-IS" dirty="0" err="1" smtClean="0"/>
              <a:t>water</a:t>
            </a:r>
            <a:r>
              <a:rPr lang="is-IS" dirty="0" smtClean="0"/>
              <a:t> </a:t>
            </a:r>
            <a:r>
              <a:rPr lang="is-IS" dirty="0" err="1" smtClean="0"/>
              <a:t>level</a:t>
            </a:r>
            <a:r>
              <a:rPr lang="is-IS" dirty="0" smtClean="0"/>
              <a:t> </a:t>
            </a:r>
            <a:r>
              <a:rPr lang="is-IS" dirty="0" err="1" smtClean="0"/>
              <a:t>stations</a:t>
            </a:r>
            <a:r>
              <a:rPr lang="is-IS" dirty="0" smtClean="0"/>
              <a:t> </a:t>
            </a:r>
          </a:p>
          <a:p>
            <a:pPr lvl="2"/>
            <a:r>
              <a:rPr lang="is-IS" dirty="0" err="1" smtClean="0"/>
              <a:t>discharge</a:t>
            </a:r>
            <a:r>
              <a:rPr lang="is-IS" dirty="0" smtClean="0"/>
              <a:t> </a:t>
            </a:r>
            <a:r>
              <a:rPr lang="is-IS" dirty="0" err="1" smtClean="0"/>
              <a:t>measurements</a:t>
            </a:r>
            <a:r>
              <a:rPr lang="is-IS" dirty="0" smtClean="0"/>
              <a:t> </a:t>
            </a:r>
            <a:r>
              <a:rPr lang="is-IS" dirty="0" err="1" smtClean="0"/>
              <a:t>usually</a:t>
            </a:r>
            <a:r>
              <a:rPr lang="is-IS" dirty="0" smtClean="0"/>
              <a:t> not </a:t>
            </a:r>
            <a:r>
              <a:rPr lang="is-IS" dirty="0" err="1" smtClean="0"/>
              <a:t>possible</a:t>
            </a:r>
            <a:r>
              <a:rPr lang="is-IS" dirty="0" smtClean="0"/>
              <a:t> </a:t>
            </a:r>
            <a:r>
              <a:rPr lang="is-IS" dirty="0" err="1" smtClean="0"/>
              <a:t>in</a:t>
            </a:r>
            <a:r>
              <a:rPr lang="is-IS" dirty="0" smtClean="0"/>
              <a:t> </a:t>
            </a:r>
            <a:r>
              <a:rPr lang="is-IS" dirty="0" err="1" smtClean="0"/>
              <a:t>glacial</a:t>
            </a:r>
            <a:r>
              <a:rPr lang="is-IS" dirty="0" smtClean="0"/>
              <a:t> </a:t>
            </a:r>
            <a:r>
              <a:rPr lang="is-IS" dirty="0" err="1" smtClean="0"/>
              <a:t>braided</a:t>
            </a:r>
            <a:r>
              <a:rPr lang="is-IS" dirty="0" smtClean="0"/>
              <a:t> </a:t>
            </a:r>
            <a:r>
              <a:rPr lang="is-IS" dirty="0" err="1" smtClean="0"/>
              <a:t>rivers</a:t>
            </a:r>
            <a:r>
              <a:rPr lang="is-IS" dirty="0" smtClean="0"/>
              <a:t> </a:t>
            </a:r>
          </a:p>
          <a:p>
            <a:pPr lvl="2"/>
            <a:r>
              <a:rPr lang="is-IS" dirty="0" smtClean="0"/>
              <a:t>9 </a:t>
            </a:r>
            <a:r>
              <a:rPr lang="is-IS" dirty="0" err="1" smtClean="0"/>
              <a:t>groundwater</a:t>
            </a:r>
            <a:r>
              <a:rPr lang="is-IS" dirty="0" smtClean="0"/>
              <a:t> </a:t>
            </a:r>
            <a:r>
              <a:rPr lang="is-IS" dirty="0" err="1" smtClean="0"/>
              <a:t>stations</a:t>
            </a:r>
            <a:endParaRPr lang="is-IS" dirty="0" smtClean="0"/>
          </a:p>
          <a:p>
            <a:pPr lvl="2"/>
            <a:r>
              <a:rPr lang="is-IS" dirty="0" smtClean="0"/>
              <a:t>7 </a:t>
            </a:r>
            <a:r>
              <a:rPr lang="is-IS" dirty="0" err="1" smtClean="0"/>
              <a:t>discharge</a:t>
            </a:r>
            <a:r>
              <a:rPr lang="is-IS" dirty="0" smtClean="0"/>
              <a:t> </a:t>
            </a:r>
            <a:r>
              <a:rPr lang="is-IS" dirty="0" err="1" smtClean="0"/>
              <a:t>measured</a:t>
            </a:r>
            <a:r>
              <a:rPr lang="is-IS" dirty="0" smtClean="0"/>
              <a:t> </a:t>
            </a:r>
            <a:r>
              <a:rPr lang="is-IS" dirty="0" err="1" smtClean="0"/>
              <a:t>through</a:t>
            </a:r>
            <a:r>
              <a:rPr lang="is-IS" dirty="0" smtClean="0"/>
              <a:t> </a:t>
            </a:r>
            <a:r>
              <a:rPr lang="is-IS" dirty="0" err="1" smtClean="0"/>
              <a:t>hydropower</a:t>
            </a:r>
            <a:r>
              <a:rPr lang="is-IS" dirty="0" smtClean="0"/>
              <a:t> </a:t>
            </a:r>
            <a:r>
              <a:rPr lang="is-IS" dirty="0" err="1" smtClean="0"/>
              <a:t>stations</a:t>
            </a:r>
            <a:endParaRPr lang="is-IS" dirty="0" smtClean="0"/>
          </a:p>
          <a:p>
            <a:pPr lvl="2"/>
            <a:r>
              <a:rPr lang="is-IS" dirty="0" err="1" smtClean="0"/>
              <a:t>Suspended</a:t>
            </a:r>
            <a:r>
              <a:rPr lang="is-IS" baseline="0" dirty="0" smtClean="0"/>
              <a:t> </a:t>
            </a:r>
            <a:r>
              <a:rPr lang="is-IS" baseline="0" dirty="0" err="1" smtClean="0"/>
              <a:t>sediment</a:t>
            </a:r>
            <a:r>
              <a:rPr lang="is-IS" baseline="0" dirty="0" smtClean="0"/>
              <a:t> </a:t>
            </a:r>
            <a:r>
              <a:rPr lang="is-IS" baseline="0" dirty="0" err="1" smtClean="0"/>
              <a:t>and</a:t>
            </a:r>
            <a:r>
              <a:rPr lang="is-IS" baseline="0" dirty="0" smtClean="0"/>
              <a:t> </a:t>
            </a:r>
            <a:r>
              <a:rPr lang="is-IS" baseline="0" dirty="0" err="1" smtClean="0"/>
              <a:t>chemical</a:t>
            </a:r>
            <a:r>
              <a:rPr lang="is-IS" baseline="0" dirty="0" smtClean="0"/>
              <a:t> </a:t>
            </a:r>
            <a:r>
              <a:rPr lang="is-IS" baseline="0" dirty="0" err="1" smtClean="0"/>
              <a:t>monitoring</a:t>
            </a:r>
            <a:endParaRPr lang="is-I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9C9375-3755-4442-97A7-B4EAF0DDDEEF}" type="slidenum">
              <a:rPr lang="de-DE" smtClean="0"/>
              <a:pPr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26705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9C9375-3755-4442-97A7-B4EAF0DDDEEF}" type="slidenum">
              <a:rPr lang="de-DE" smtClean="0"/>
              <a:pPr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13985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s-IS" dirty="0" err="1" smtClean="0"/>
              <a:t>ArcGIS</a:t>
            </a:r>
            <a:r>
              <a:rPr lang="is-IS" dirty="0" smtClean="0"/>
              <a:t> </a:t>
            </a:r>
            <a:r>
              <a:rPr lang="is-IS" dirty="0" err="1" smtClean="0"/>
              <a:t>based</a:t>
            </a:r>
            <a:r>
              <a:rPr lang="is-IS" dirty="0" smtClean="0"/>
              <a:t> </a:t>
            </a:r>
            <a:r>
              <a:rPr lang="is-IS" dirty="0" err="1" smtClean="0"/>
              <a:t>watershed</a:t>
            </a:r>
            <a:r>
              <a:rPr lang="is-IS" dirty="0" smtClean="0"/>
              <a:t> </a:t>
            </a:r>
            <a:r>
              <a:rPr lang="is-IS" dirty="0" err="1" smtClean="0"/>
              <a:t>tool</a:t>
            </a:r>
            <a:r>
              <a:rPr lang="is-IS" dirty="0" smtClean="0"/>
              <a:t> </a:t>
            </a:r>
          </a:p>
          <a:p>
            <a:r>
              <a:rPr lang="is-IS" dirty="0" err="1" smtClean="0"/>
              <a:t>Integrated</a:t>
            </a:r>
            <a:r>
              <a:rPr lang="is-IS" dirty="0" smtClean="0"/>
              <a:t> </a:t>
            </a:r>
            <a:r>
              <a:rPr lang="is-IS" dirty="0" err="1" smtClean="0"/>
              <a:t>processes</a:t>
            </a:r>
            <a:r>
              <a:rPr lang="is-IS" dirty="0" smtClean="0"/>
              <a:t> =&gt;</a:t>
            </a:r>
            <a:r>
              <a:rPr lang="is-IS" baseline="0" dirty="0" smtClean="0"/>
              <a:t> </a:t>
            </a:r>
            <a:r>
              <a:rPr lang="is-IS" baseline="0" dirty="0" err="1" smtClean="0"/>
              <a:t>Supporting</a:t>
            </a:r>
            <a:r>
              <a:rPr lang="is-IS" baseline="0" dirty="0" smtClean="0"/>
              <a:t> </a:t>
            </a:r>
            <a:r>
              <a:rPr lang="is-IS" baseline="0" dirty="0" err="1" smtClean="0"/>
              <a:t>knowledge</a:t>
            </a:r>
            <a:r>
              <a:rPr lang="is-IS" baseline="0" dirty="0" smtClean="0"/>
              <a:t> =&gt; </a:t>
            </a:r>
            <a:r>
              <a:rPr lang="is-IS" baseline="0" dirty="0" err="1" smtClean="0"/>
              <a:t>Stronger</a:t>
            </a:r>
            <a:r>
              <a:rPr lang="is-IS" baseline="0" dirty="0" smtClean="0"/>
              <a:t> </a:t>
            </a:r>
            <a:r>
              <a:rPr lang="is-IS" baseline="0" dirty="0" err="1" smtClean="0"/>
              <a:t>over</a:t>
            </a:r>
            <a:r>
              <a:rPr lang="is-IS" baseline="0" dirty="0" smtClean="0"/>
              <a:t> </a:t>
            </a:r>
            <a:r>
              <a:rPr lang="is-IS" baseline="0" dirty="0" err="1" smtClean="0"/>
              <a:t>all</a:t>
            </a:r>
            <a:r>
              <a:rPr lang="is-IS" baseline="0" dirty="0" smtClean="0"/>
              <a:t> </a:t>
            </a:r>
            <a:r>
              <a:rPr lang="is-IS" baseline="0" dirty="0" err="1" smtClean="0"/>
              <a:t>picture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9C9375-3755-4442-97A7-B4EAF0DDDEEF}" type="slidenum">
              <a:rPr lang="de-DE" smtClean="0"/>
              <a:pPr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612507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s-IS" dirty="0" err="1" smtClean="0"/>
              <a:t>Rivers</a:t>
            </a:r>
            <a:r>
              <a:rPr lang="is-IS" dirty="0" smtClean="0"/>
              <a:t> </a:t>
            </a:r>
            <a:r>
              <a:rPr lang="is-IS" dirty="0" err="1" smtClean="0"/>
              <a:t>in</a:t>
            </a:r>
            <a:r>
              <a:rPr lang="is-IS" dirty="0" smtClean="0"/>
              <a:t> </a:t>
            </a:r>
            <a:r>
              <a:rPr lang="is-IS" dirty="0" err="1" smtClean="0"/>
              <a:t>Iceland</a:t>
            </a:r>
            <a:r>
              <a:rPr lang="is-IS" dirty="0" smtClean="0"/>
              <a:t> </a:t>
            </a:r>
            <a:r>
              <a:rPr lang="is-IS" dirty="0" err="1" smtClean="0"/>
              <a:t>have</a:t>
            </a:r>
            <a:r>
              <a:rPr lang="is-IS" dirty="0" smtClean="0"/>
              <a:t> </a:t>
            </a:r>
            <a:r>
              <a:rPr lang="is-IS" dirty="0" err="1" smtClean="0"/>
              <a:t>been</a:t>
            </a:r>
            <a:r>
              <a:rPr lang="is-IS" dirty="0" smtClean="0"/>
              <a:t> </a:t>
            </a:r>
            <a:r>
              <a:rPr lang="is-IS" dirty="0" err="1" smtClean="0"/>
              <a:t>classifed</a:t>
            </a:r>
            <a:r>
              <a:rPr lang="is-IS" dirty="0" smtClean="0"/>
              <a:t> </a:t>
            </a:r>
            <a:r>
              <a:rPr lang="is-IS" dirty="0" err="1" smtClean="0"/>
              <a:t>into</a:t>
            </a:r>
            <a:r>
              <a:rPr lang="is-IS" dirty="0" smtClean="0"/>
              <a:t> </a:t>
            </a:r>
            <a:r>
              <a:rPr lang="is-IS" dirty="0" err="1" smtClean="0"/>
              <a:t>three</a:t>
            </a:r>
            <a:r>
              <a:rPr lang="is-IS" dirty="0" smtClean="0"/>
              <a:t> </a:t>
            </a:r>
            <a:r>
              <a:rPr lang="is-IS" dirty="0" err="1" smtClean="0"/>
              <a:t>types</a:t>
            </a:r>
            <a:r>
              <a:rPr lang="is-IS" dirty="0" smtClean="0"/>
              <a:t> </a:t>
            </a:r>
            <a:r>
              <a:rPr lang="is-IS" dirty="0" err="1" smtClean="0"/>
              <a:t>according</a:t>
            </a:r>
            <a:r>
              <a:rPr lang="is-IS" dirty="0" smtClean="0"/>
              <a:t> </a:t>
            </a:r>
            <a:r>
              <a:rPr lang="is-IS" dirty="0" err="1" smtClean="0"/>
              <a:t>to</a:t>
            </a:r>
            <a:r>
              <a:rPr lang="is-IS" dirty="0" smtClean="0"/>
              <a:t> </a:t>
            </a:r>
            <a:r>
              <a:rPr lang="is-IS" dirty="0" err="1" smtClean="0"/>
              <a:t>their</a:t>
            </a:r>
            <a:r>
              <a:rPr lang="is-IS" dirty="0" smtClean="0"/>
              <a:t> </a:t>
            </a:r>
            <a:r>
              <a:rPr lang="is-IS" dirty="0" err="1" smtClean="0"/>
              <a:t>physical</a:t>
            </a:r>
            <a:r>
              <a:rPr lang="is-IS" baseline="0" dirty="0" smtClean="0"/>
              <a:t> </a:t>
            </a:r>
            <a:r>
              <a:rPr lang="is-IS" baseline="0" dirty="0" err="1" smtClean="0"/>
              <a:t>origin</a:t>
            </a:r>
            <a:r>
              <a:rPr lang="is-IS" baseline="0" dirty="0" smtClean="0"/>
              <a:t>/</a:t>
            </a:r>
            <a:r>
              <a:rPr lang="is-IS" dirty="0" smtClean="0"/>
              <a:t> </a:t>
            </a:r>
            <a:r>
              <a:rPr lang="is-IS" dirty="0" err="1" smtClean="0"/>
              <a:t>depending</a:t>
            </a:r>
            <a:r>
              <a:rPr lang="is-IS" dirty="0" smtClean="0"/>
              <a:t> </a:t>
            </a:r>
            <a:r>
              <a:rPr lang="is-IS" dirty="0" err="1" smtClean="0"/>
              <a:t>on</a:t>
            </a:r>
            <a:r>
              <a:rPr lang="is-IS" dirty="0" smtClean="0"/>
              <a:t> </a:t>
            </a:r>
            <a:r>
              <a:rPr lang="is-IS" dirty="0" err="1" smtClean="0"/>
              <a:t>their</a:t>
            </a:r>
            <a:r>
              <a:rPr lang="is-IS" dirty="0" smtClean="0"/>
              <a:t> </a:t>
            </a:r>
            <a:r>
              <a:rPr lang="is-IS" dirty="0" err="1" smtClean="0"/>
              <a:t>measured</a:t>
            </a:r>
            <a:r>
              <a:rPr lang="is-IS" baseline="0" dirty="0" smtClean="0"/>
              <a:t> </a:t>
            </a:r>
            <a:r>
              <a:rPr lang="is-IS" baseline="0" dirty="0" err="1" smtClean="0"/>
              <a:t>runoff</a:t>
            </a:r>
            <a:r>
              <a:rPr lang="is-IS" baseline="0" dirty="0" smtClean="0"/>
              <a:t> </a:t>
            </a:r>
            <a:r>
              <a:rPr lang="is-IS" baseline="0" dirty="0" err="1" smtClean="0"/>
              <a:t>seasonality</a:t>
            </a:r>
            <a:r>
              <a:rPr lang="is-IS" baseline="0" dirty="0" smtClean="0"/>
              <a:t>. </a:t>
            </a:r>
            <a:r>
              <a:rPr lang="is-IS" baseline="0" dirty="0" err="1" smtClean="0"/>
              <a:t>About</a:t>
            </a:r>
            <a:r>
              <a:rPr lang="is-IS" baseline="0" dirty="0" smtClean="0"/>
              <a:t> </a:t>
            </a:r>
            <a:r>
              <a:rPr lang="is-IS" baseline="0" dirty="0" err="1" smtClean="0"/>
              <a:t>half</a:t>
            </a:r>
            <a:r>
              <a:rPr lang="is-IS" baseline="0" dirty="0" smtClean="0"/>
              <a:t> of </a:t>
            </a:r>
            <a:r>
              <a:rPr lang="is-IS" baseline="0" dirty="0" err="1" smtClean="0"/>
              <a:t>the</a:t>
            </a:r>
            <a:r>
              <a:rPr lang="is-IS" baseline="0" dirty="0" smtClean="0"/>
              <a:t> </a:t>
            </a:r>
            <a:r>
              <a:rPr lang="is-IS" baseline="0" dirty="0" err="1" smtClean="0"/>
              <a:t>rivers</a:t>
            </a:r>
            <a:r>
              <a:rPr lang="is-IS" baseline="0" dirty="0" smtClean="0"/>
              <a:t> </a:t>
            </a:r>
            <a:r>
              <a:rPr lang="is-IS" baseline="0" dirty="0" err="1" smtClean="0"/>
              <a:t>are</a:t>
            </a:r>
            <a:r>
              <a:rPr lang="is-IS" baseline="0" dirty="0" smtClean="0"/>
              <a:t> </a:t>
            </a:r>
            <a:r>
              <a:rPr lang="is-IS" baseline="0" dirty="0" err="1" smtClean="0"/>
              <a:t>in</a:t>
            </a:r>
            <a:r>
              <a:rPr lang="is-IS" baseline="0" dirty="0" smtClean="0"/>
              <a:t> </a:t>
            </a:r>
            <a:r>
              <a:rPr lang="is-IS" baseline="0" dirty="0" err="1" smtClean="0"/>
              <a:t>the</a:t>
            </a:r>
            <a:r>
              <a:rPr lang="is-IS" baseline="0" dirty="0" smtClean="0"/>
              <a:t> </a:t>
            </a:r>
            <a:r>
              <a:rPr lang="is-IS" baseline="0" dirty="0" err="1" smtClean="0"/>
              <a:t>older</a:t>
            </a:r>
            <a:r>
              <a:rPr lang="is-IS" baseline="0" dirty="0" smtClean="0"/>
              <a:t> </a:t>
            </a:r>
            <a:r>
              <a:rPr lang="is-IS" baseline="0" dirty="0" err="1" smtClean="0"/>
              <a:t>low</a:t>
            </a:r>
            <a:r>
              <a:rPr lang="is-IS" baseline="0" dirty="0" smtClean="0"/>
              <a:t> </a:t>
            </a:r>
            <a:r>
              <a:rPr lang="is-IS" baseline="0" dirty="0" err="1" smtClean="0"/>
              <a:t>permiable</a:t>
            </a:r>
            <a:r>
              <a:rPr lang="is-IS" baseline="0" dirty="0" smtClean="0"/>
              <a:t> </a:t>
            </a:r>
            <a:r>
              <a:rPr lang="is-IS" baseline="0" dirty="0" err="1" smtClean="0"/>
              <a:t>areas</a:t>
            </a:r>
            <a:r>
              <a:rPr lang="is-IS" baseline="0" dirty="0" smtClean="0"/>
              <a:t> </a:t>
            </a:r>
            <a:r>
              <a:rPr lang="is-IS" baseline="0" dirty="0" err="1" smtClean="0"/>
              <a:t>and</a:t>
            </a:r>
            <a:r>
              <a:rPr lang="is-IS" baseline="0" dirty="0" smtClean="0"/>
              <a:t> </a:t>
            </a:r>
            <a:r>
              <a:rPr lang="is-IS" baseline="0" dirty="0" err="1" smtClean="0"/>
              <a:t>are</a:t>
            </a:r>
            <a:r>
              <a:rPr lang="is-IS" baseline="0" dirty="0" smtClean="0"/>
              <a:t> </a:t>
            </a:r>
            <a:r>
              <a:rPr lang="is-IS" baseline="0" dirty="0" err="1" smtClean="0"/>
              <a:t>classified</a:t>
            </a:r>
            <a:r>
              <a:rPr lang="is-IS" baseline="0" dirty="0" smtClean="0"/>
              <a:t> </a:t>
            </a:r>
            <a:r>
              <a:rPr lang="is-IS" baseline="0" dirty="0" err="1" smtClean="0"/>
              <a:t>as</a:t>
            </a:r>
            <a:r>
              <a:rPr lang="is-IS" baseline="0" dirty="0" smtClean="0"/>
              <a:t> </a:t>
            </a:r>
            <a:r>
              <a:rPr lang="is-IS" baseline="0" dirty="0" err="1" smtClean="0"/>
              <a:t>direct</a:t>
            </a:r>
            <a:r>
              <a:rPr lang="is-IS" baseline="0" dirty="0" smtClean="0"/>
              <a:t> </a:t>
            </a:r>
            <a:r>
              <a:rPr lang="is-IS" baseline="0" dirty="0" err="1" smtClean="0"/>
              <a:t>runoff</a:t>
            </a:r>
            <a:r>
              <a:rPr lang="is-IS" baseline="0" dirty="0" smtClean="0"/>
              <a:t> </a:t>
            </a:r>
            <a:r>
              <a:rPr lang="is-IS" baseline="0" dirty="0" err="1" smtClean="0"/>
              <a:t>rivers</a:t>
            </a:r>
            <a:r>
              <a:rPr lang="is-IS" baseline="0" dirty="0" smtClean="0"/>
              <a:t> </a:t>
            </a:r>
            <a:r>
              <a:rPr lang="is-IS" baseline="0" dirty="0" err="1" smtClean="0"/>
              <a:t>where</a:t>
            </a:r>
            <a:r>
              <a:rPr lang="is-IS" baseline="0" dirty="0" smtClean="0"/>
              <a:t> </a:t>
            </a:r>
            <a:r>
              <a:rPr lang="is-IS" baseline="0" dirty="0" err="1" smtClean="0"/>
              <a:t>the</a:t>
            </a:r>
            <a:r>
              <a:rPr lang="is-IS" baseline="0" dirty="0" smtClean="0"/>
              <a:t> </a:t>
            </a:r>
            <a:r>
              <a:rPr lang="is-IS" baseline="0" dirty="0" err="1" smtClean="0"/>
              <a:t>snow</a:t>
            </a:r>
            <a:r>
              <a:rPr lang="is-IS" baseline="0" dirty="0" smtClean="0"/>
              <a:t> melt </a:t>
            </a:r>
            <a:r>
              <a:rPr lang="is-IS" baseline="0" dirty="0" err="1" smtClean="0"/>
              <a:t>flood</a:t>
            </a:r>
            <a:r>
              <a:rPr lang="is-IS" baseline="0" dirty="0" smtClean="0"/>
              <a:t> </a:t>
            </a:r>
            <a:r>
              <a:rPr lang="is-IS" baseline="0" dirty="0" err="1" smtClean="0"/>
              <a:t>in</a:t>
            </a:r>
            <a:r>
              <a:rPr lang="is-IS" baseline="0" dirty="0" smtClean="0"/>
              <a:t> spring </a:t>
            </a:r>
            <a:r>
              <a:rPr lang="is-IS" baseline="0" dirty="0" err="1" smtClean="0"/>
              <a:t>time</a:t>
            </a:r>
            <a:r>
              <a:rPr lang="is-IS" baseline="0" dirty="0" smtClean="0"/>
              <a:t> is </a:t>
            </a:r>
            <a:r>
              <a:rPr lang="is-IS" baseline="0" dirty="0" err="1" smtClean="0"/>
              <a:t>the</a:t>
            </a:r>
            <a:r>
              <a:rPr lang="is-IS" baseline="0" dirty="0" smtClean="0"/>
              <a:t> </a:t>
            </a:r>
            <a:r>
              <a:rPr lang="is-IS" baseline="0" dirty="0" err="1" smtClean="0"/>
              <a:t>main</a:t>
            </a:r>
            <a:r>
              <a:rPr lang="is-IS" baseline="0" dirty="0" smtClean="0"/>
              <a:t> </a:t>
            </a:r>
            <a:r>
              <a:rPr lang="is-IS" baseline="0" dirty="0" err="1" smtClean="0"/>
              <a:t>event</a:t>
            </a:r>
            <a:r>
              <a:rPr lang="is-IS" baseline="0" dirty="0" smtClean="0"/>
              <a:t> of </a:t>
            </a:r>
            <a:r>
              <a:rPr lang="is-IS" baseline="0" dirty="0" err="1" smtClean="0"/>
              <a:t>the</a:t>
            </a:r>
            <a:r>
              <a:rPr lang="is-IS" baseline="0" dirty="0" smtClean="0"/>
              <a:t> </a:t>
            </a:r>
            <a:r>
              <a:rPr lang="is-IS" baseline="0" dirty="0" err="1" smtClean="0"/>
              <a:t>hydrologcial</a:t>
            </a:r>
            <a:r>
              <a:rPr lang="is-IS" baseline="0" dirty="0" smtClean="0"/>
              <a:t> </a:t>
            </a:r>
            <a:r>
              <a:rPr lang="is-IS" baseline="0" dirty="0" err="1" smtClean="0"/>
              <a:t>year</a:t>
            </a:r>
            <a:r>
              <a:rPr lang="is-IS" baseline="0" dirty="0" smtClean="0"/>
              <a:t>, 20% is </a:t>
            </a:r>
            <a:r>
              <a:rPr lang="is-IS" baseline="0" dirty="0" err="1" smtClean="0"/>
              <a:t>the</a:t>
            </a:r>
            <a:r>
              <a:rPr lang="is-IS" baseline="0" dirty="0" smtClean="0"/>
              <a:t> </a:t>
            </a:r>
            <a:r>
              <a:rPr lang="is-IS" baseline="0" dirty="0" err="1" smtClean="0"/>
              <a:t>fed</a:t>
            </a:r>
            <a:r>
              <a:rPr lang="is-IS" baseline="0" dirty="0" smtClean="0"/>
              <a:t> </a:t>
            </a:r>
            <a:r>
              <a:rPr lang="is-IS" baseline="0" dirty="0" err="1" smtClean="0"/>
              <a:t>from</a:t>
            </a:r>
            <a:r>
              <a:rPr lang="is-IS" baseline="0" dirty="0" smtClean="0"/>
              <a:t> </a:t>
            </a:r>
            <a:r>
              <a:rPr lang="is-IS" baseline="0" dirty="0" err="1" smtClean="0"/>
              <a:t>groundwater</a:t>
            </a:r>
            <a:r>
              <a:rPr lang="is-IS" baseline="0" dirty="0" smtClean="0"/>
              <a:t> </a:t>
            </a:r>
            <a:r>
              <a:rPr lang="is-IS" baseline="0" dirty="0" err="1" smtClean="0"/>
              <a:t>from</a:t>
            </a:r>
            <a:r>
              <a:rPr lang="is-IS" baseline="0" dirty="0" smtClean="0"/>
              <a:t> </a:t>
            </a:r>
            <a:r>
              <a:rPr lang="is-IS" baseline="0" dirty="0" err="1" smtClean="0"/>
              <a:t>the</a:t>
            </a:r>
            <a:r>
              <a:rPr lang="is-IS" baseline="0" dirty="0" smtClean="0"/>
              <a:t> </a:t>
            </a:r>
            <a:r>
              <a:rPr lang="is-IS" baseline="0" dirty="0" err="1" smtClean="0"/>
              <a:t>younger</a:t>
            </a:r>
            <a:r>
              <a:rPr lang="is-IS" baseline="0" dirty="0" smtClean="0"/>
              <a:t> </a:t>
            </a:r>
            <a:r>
              <a:rPr lang="is-IS" baseline="0" dirty="0" err="1" smtClean="0"/>
              <a:t>permeablea</a:t>
            </a:r>
            <a:r>
              <a:rPr lang="is-IS" baseline="0" dirty="0" smtClean="0"/>
              <a:t> </a:t>
            </a:r>
            <a:r>
              <a:rPr lang="is-IS" baseline="0" dirty="0" err="1" smtClean="0"/>
              <a:t>ares</a:t>
            </a:r>
            <a:r>
              <a:rPr lang="is-IS" baseline="0" dirty="0" smtClean="0"/>
              <a:t> </a:t>
            </a:r>
            <a:r>
              <a:rPr lang="is-IS" baseline="0" dirty="0" err="1" smtClean="0"/>
              <a:t>and</a:t>
            </a:r>
            <a:r>
              <a:rPr lang="is-IS" baseline="0" dirty="0" smtClean="0"/>
              <a:t> </a:t>
            </a:r>
            <a:r>
              <a:rPr lang="is-IS" baseline="0" dirty="0" err="1" smtClean="0"/>
              <a:t>their</a:t>
            </a:r>
            <a:r>
              <a:rPr lang="is-IS" baseline="0" dirty="0" smtClean="0"/>
              <a:t> </a:t>
            </a:r>
            <a:r>
              <a:rPr lang="is-IS" baseline="0" dirty="0" err="1" smtClean="0"/>
              <a:t>discharge</a:t>
            </a:r>
            <a:r>
              <a:rPr lang="is-IS" baseline="0" dirty="0" smtClean="0"/>
              <a:t> </a:t>
            </a:r>
            <a:r>
              <a:rPr lang="is-IS" baseline="0" dirty="0" err="1" smtClean="0"/>
              <a:t>seasonality</a:t>
            </a:r>
            <a:r>
              <a:rPr lang="is-IS" baseline="0" dirty="0" smtClean="0"/>
              <a:t> is </a:t>
            </a:r>
            <a:r>
              <a:rPr lang="is-IS" baseline="0" dirty="0" err="1" smtClean="0"/>
              <a:t>very</a:t>
            </a:r>
            <a:r>
              <a:rPr lang="is-IS" baseline="0" dirty="0" smtClean="0"/>
              <a:t> </a:t>
            </a:r>
            <a:r>
              <a:rPr lang="is-IS" baseline="0" dirty="0" err="1" smtClean="0"/>
              <a:t>even</a:t>
            </a:r>
            <a:r>
              <a:rPr lang="is-IS" baseline="0" dirty="0" smtClean="0"/>
              <a:t> </a:t>
            </a:r>
            <a:r>
              <a:rPr lang="is-IS" baseline="0" dirty="0" err="1" smtClean="0"/>
              <a:t>because</a:t>
            </a:r>
            <a:r>
              <a:rPr lang="is-IS" baseline="0" dirty="0" smtClean="0"/>
              <a:t> of </a:t>
            </a:r>
            <a:r>
              <a:rPr lang="is-IS" baseline="0" dirty="0" err="1" smtClean="0"/>
              <a:t>the</a:t>
            </a:r>
            <a:r>
              <a:rPr lang="is-IS" baseline="0" dirty="0" smtClean="0"/>
              <a:t> </a:t>
            </a:r>
            <a:r>
              <a:rPr lang="is-IS" baseline="0" dirty="0" err="1" smtClean="0"/>
              <a:t>dampening</a:t>
            </a:r>
            <a:r>
              <a:rPr lang="is-IS" baseline="0" dirty="0" smtClean="0"/>
              <a:t> </a:t>
            </a:r>
            <a:r>
              <a:rPr lang="is-IS" baseline="0" dirty="0" err="1" smtClean="0"/>
              <a:t>effect</a:t>
            </a:r>
            <a:r>
              <a:rPr lang="is-IS" baseline="0" dirty="0" smtClean="0"/>
              <a:t> of </a:t>
            </a:r>
            <a:r>
              <a:rPr lang="is-IS" baseline="0" dirty="0" err="1" smtClean="0"/>
              <a:t>the</a:t>
            </a:r>
            <a:r>
              <a:rPr lang="is-IS" baseline="0" dirty="0" smtClean="0"/>
              <a:t> </a:t>
            </a:r>
            <a:r>
              <a:rPr lang="is-IS" baseline="0" dirty="0" err="1" smtClean="0"/>
              <a:t>groundwater</a:t>
            </a:r>
            <a:r>
              <a:rPr lang="is-IS" baseline="0" dirty="0" smtClean="0"/>
              <a:t> </a:t>
            </a:r>
            <a:r>
              <a:rPr lang="is-IS" baseline="0" dirty="0" err="1" smtClean="0"/>
              <a:t>storage</a:t>
            </a:r>
            <a:r>
              <a:rPr lang="is-IS" baseline="0" dirty="0" smtClean="0"/>
              <a:t> </a:t>
            </a:r>
            <a:r>
              <a:rPr lang="is-IS" baseline="0" dirty="0" err="1" smtClean="0"/>
              <a:t>and</a:t>
            </a:r>
            <a:r>
              <a:rPr lang="is-IS" baseline="0" dirty="0" smtClean="0"/>
              <a:t> 20% is </a:t>
            </a:r>
            <a:r>
              <a:rPr lang="is-IS" baseline="0" dirty="0" err="1" smtClean="0"/>
              <a:t>then</a:t>
            </a:r>
            <a:r>
              <a:rPr lang="is-IS" baseline="0" dirty="0" smtClean="0"/>
              <a:t> </a:t>
            </a:r>
            <a:r>
              <a:rPr lang="is-IS" baseline="0" dirty="0" err="1" smtClean="0"/>
              <a:t>glacier</a:t>
            </a:r>
            <a:r>
              <a:rPr lang="is-IS" baseline="0" dirty="0" smtClean="0"/>
              <a:t> </a:t>
            </a:r>
            <a:r>
              <a:rPr lang="is-IS" baseline="0" dirty="0" err="1" smtClean="0"/>
              <a:t>dominated</a:t>
            </a:r>
            <a:r>
              <a:rPr lang="is-IS" baseline="0" dirty="0" smtClean="0"/>
              <a:t> </a:t>
            </a:r>
            <a:r>
              <a:rPr lang="is-IS" baseline="0" dirty="0" err="1" smtClean="0"/>
              <a:t>and</a:t>
            </a:r>
            <a:r>
              <a:rPr lang="is-IS" baseline="0" dirty="0" smtClean="0"/>
              <a:t> </a:t>
            </a:r>
            <a:r>
              <a:rPr lang="is-IS" baseline="0" dirty="0" err="1" smtClean="0"/>
              <a:t>there</a:t>
            </a:r>
            <a:r>
              <a:rPr lang="is-IS" baseline="0" dirty="0" smtClean="0"/>
              <a:t> </a:t>
            </a:r>
            <a:r>
              <a:rPr lang="is-IS" baseline="0" dirty="0" err="1" smtClean="0"/>
              <a:t>we</a:t>
            </a:r>
            <a:r>
              <a:rPr lang="is-IS" baseline="0" dirty="0" smtClean="0"/>
              <a:t> </a:t>
            </a:r>
            <a:r>
              <a:rPr lang="is-IS" baseline="0" dirty="0" err="1" smtClean="0"/>
              <a:t>have</a:t>
            </a:r>
            <a:r>
              <a:rPr lang="is-IS" baseline="0" dirty="0" smtClean="0"/>
              <a:t> a </a:t>
            </a:r>
            <a:r>
              <a:rPr lang="is-IS" baseline="0" dirty="0" err="1" smtClean="0"/>
              <a:t>combination</a:t>
            </a:r>
            <a:r>
              <a:rPr lang="is-IS" baseline="0" dirty="0" smtClean="0"/>
              <a:t> of </a:t>
            </a:r>
            <a:r>
              <a:rPr lang="is-IS" baseline="0" dirty="0" err="1" smtClean="0"/>
              <a:t>springflood</a:t>
            </a:r>
            <a:r>
              <a:rPr lang="is-IS" baseline="0" dirty="0" smtClean="0"/>
              <a:t> </a:t>
            </a:r>
            <a:r>
              <a:rPr lang="is-IS" baseline="0" dirty="0" err="1" smtClean="0"/>
              <a:t>but</a:t>
            </a:r>
            <a:r>
              <a:rPr lang="is-IS" baseline="0" dirty="0" smtClean="0"/>
              <a:t> </a:t>
            </a:r>
            <a:r>
              <a:rPr lang="is-IS" baseline="0" dirty="0" err="1" smtClean="0"/>
              <a:t>also</a:t>
            </a:r>
            <a:r>
              <a:rPr lang="is-IS" baseline="0" dirty="0" smtClean="0"/>
              <a:t> a </a:t>
            </a:r>
            <a:r>
              <a:rPr lang="is-IS" baseline="0" dirty="0" err="1" smtClean="0"/>
              <a:t>large</a:t>
            </a:r>
            <a:r>
              <a:rPr lang="is-IS" baseline="0" dirty="0" smtClean="0"/>
              <a:t> </a:t>
            </a:r>
            <a:r>
              <a:rPr lang="is-IS" baseline="0" dirty="0" err="1" smtClean="0"/>
              <a:t>late</a:t>
            </a:r>
            <a:r>
              <a:rPr lang="is-IS" baseline="0" dirty="0" smtClean="0"/>
              <a:t> </a:t>
            </a:r>
            <a:r>
              <a:rPr lang="is-IS" baseline="0" dirty="0" err="1" smtClean="0"/>
              <a:t>summer</a:t>
            </a:r>
            <a:r>
              <a:rPr lang="is-IS" baseline="0" dirty="0" smtClean="0"/>
              <a:t> </a:t>
            </a:r>
            <a:r>
              <a:rPr lang="is-IS" baseline="0" dirty="0" err="1" smtClean="0"/>
              <a:t>glacier</a:t>
            </a:r>
            <a:r>
              <a:rPr lang="is-IS" baseline="0" dirty="0" smtClean="0"/>
              <a:t> </a:t>
            </a:r>
            <a:r>
              <a:rPr lang="is-IS" baseline="0" dirty="0" err="1" smtClean="0"/>
              <a:t>originated</a:t>
            </a:r>
            <a:r>
              <a:rPr lang="is-IS" baseline="0" dirty="0" smtClean="0"/>
              <a:t> </a:t>
            </a:r>
            <a:r>
              <a:rPr lang="is-IS" baseline="0" dirty="0" err="1" smtClean="0"/>
              <a:t>peak</a:t>
            </a:r>
            <a:r>
              <a:rPr lang="is-IS" baseline="0" dirty="0" smtClean="0"/>
              <a:t>. </a:t>
            </a:r>
            <a:endParaRPr lang="is-I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7850A1E-64C3-4C46-9CE4-BBC0A1831895}" type="slidenum">
              <a:rPr lang="de-DE" smtClean="0"/>
              <a:pPr>
                <a:defRPr/>
              </a:pPr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991795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 sz="1800" dirty="0"/>
          </a:p>
        </p:txBody>
      </p:sp>
      <p:pic>
        <p:nvPicPr>
          <p:cNvPr id="3" name="Picture 16" descr="VI_bottom_gradient_office:web_pos_rgb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33801" y="-269875"/>
            <a:ext cx="5578475" cy="384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4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232401-FBBB-413F-A7E7-965C8A788BFB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3" name="Date Placeholder 15"/>
          <p:cNvSpPr>
            <a:spLocks noGrp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6/25/2014</a:t>
            </a:r>
            <a:endParaRPr lang="en-US" dirty="0"/>
          </a:p>
        </p:txBody>
      </p:sp>
      <p:sp>
        <p:nvSpPr>
          <p:cNvPr id="4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GSt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42"/>
          <p:cNvSpPr>
            <a:spLocks noChangeShapeType="1"/>
          </p:cNvSpPr>
          <p:nvPr userDrawn="1"/>
        </p:nvSpPr>
        <p:spPr bwMode="auto">
          <a:xfrm>
            <a:off x="228600" y="4114800"/>
            <a:ext cx="4191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800" dirty="0">
              <a:latin typeface="Verdana" pitchFamily="-112" charset="0"/>
              <a:ea typeface="+mn-ea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 userDrawn="1"/>
        </p:nvSpPr>
        <p:spPr bwMode="auto">
          <a:xfrm>
            <a:off x="4953000" y="4191000"/>
            <a:ext cx="39624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342900" indent="-342900" eaLnBrk="0" hangingPunct="0">
              <a:buClr>
                <a:schemeClr val="tx1"/>
              </a:buClr>
              <a:buFont typeface="Verdana" charset="0"/>
              <a:buNone/>
            </a:pPr>
            <a:endParaRPr lang="is-IS" sz="1800" b="1"/>
          </a:p>
        </p:txBody>
      </p:sp>
      <p:sp>
        <p:nvSpPr>
          <p:cNvPr id="6" name="Rectangle 3"/>
          <p:cNvSpPr txBox="1">
            <a:spLocks noChangeArrowheads="1"/>
          </p:cNvSpPr>
          <p:nvPr userDrawn="1"/>
        </p:nvSpPr>
        <p:spPr bwMode="auto">
          <a:xfrm>
            <a:off x="4953000" y="4191000"/>
            <a:ext cx="39624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342900" indent="-342900" eaLnBrk="0" hangingPunct="0">
              <a:buClr>
                <a:schemeClr val="tx1"/>
              </a:buClr>
              <a:buFont typeface="Verdana" charset="0"/>
              <a:buNone/>
            </a:pPr>
            <a:endParaRPr lang="is-IS" sz="1800" b="1"/>
          </a:p>
        </p:txBody>
      </p:sp>
      <p:sp>
        <p:nvSpPr>
          <p:cNvPr id="7" name="Rectangle 3"/>
          <p:cNvSpPr txBox="1">
            <a:spLocks noChangeArrowheads="1"/>
          </p:cNvSpPr>
          <p:nvPr userDrawn="1"/>
        </p:nvSpPr>
        <p:spPr bwMode="auto">
          <a:xfrm>
            <a:off x="4953000" y="4267200"/>
            <a:ext cx="38862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342900" indent="-342900" eaLnBrk="0" hangingPunct="0">
              <a:buClr>
                <a:schemeClr val="tx1"/>
              </a:buClr>
              <a:buFont typeface="Verdana" charset="0"/>
              <a:buNone/>
            </a:pPr>
            <a:endParaRPr lang="is-IS" sz="1800" b="1"/>
          </a:p>
        </p:txBody>
      </p:sp>
      <p:sp>
        <p:nvSpPr>
          <p:cNvPr id="8" name="Line 42"/>
          <p:cNvSpPr>
            <a:spLocks noChangeShapeType="1"/>
          </p:cNvSpPr>
          <p:nvPr userDrawn="1"/>
        </p:nvSpPr>
        <p:spPr bwMode="auto">
          <a:xfrm>
            <a:off x="228600" y="1524000"/>
            <a:ext cx="8686800" cy="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800" dirty="0">
              <a:latin typeface="Verdana" pitchFamily="-112" charset="0"/>
              <a:ea typeface="+mn-ea"/>
            </a:endParaRPr>
          </a:p>
        </p:txBody>
      </p:sp>
      <p:sp>
        <p:nvSpPr>
          <p:cNvPr id="9" name="Line 42"/>
          <p:cNvSpPr>
            <a:spLocks noChangeShapeType="1"/>
          </p:cNvSpPr>
          <p:nvPr userDrawn="1"/>
        </p:nvSpPr>
        <p:spPr bwMode="auto">
          <a:xfrm>
            <a:off x="4724400" y="4114800"/>
            <a:ext cx="4191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800" dirty="0">
              <a:latin typeface="Verdana" pitchFamily="-112" charset="0"/>
              <a:ea typeface="+mn-ea"/>
            </a:endParaRPr>
          </a:p>
        </p:txBody>
      </p:sp>
      <p:pic>
        <p:nvPicPr>
          <p:cNvPr id="10" name="Picture 15" descr="VI_bottom_gradient_office:web_pos_rgb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145339" y="28577"/>
            <a:ext cx="1962151" cy="135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1654177"/>
            <a:ext cx="8534400" cy="2308225"/>
          </a:xfrm>
          <a:noFill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 sz="2600">
                <a:solidFill>
                  <a:schemeClr val="bg2"/>
                </a:solidFill>
              </a:defRPr>
            </a:lvl1pPr>
          </a:lstStyle>
          <a:p>
            <a:r>
              <a:rPr lang="is-IS" dirty="0" smtClean="0"/>
              <a:t>Click to edit Master title style</a:t>
            </a:r>
            <a:endParaRPr lang="is-IS" dirty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04800" y="4267200"/>
            <a:ext cx="3962400" cy="2286000"/>
          </a:xfrm>
          <a:prstGeom prst="rect">
            <a:avLst/>
          </a:prstGeom>
          <a:noFill/>
        </p:spPr>
        <p:txBody>
          <a:bodyPr/>
          <a:lstStyle>
            <a:lvl1pPr>
              <a:lnSpc>
                <a:spcPct val="100000"/>
              </a:lnSpc>
              <a:spcAft>
                <a:spcPts val="800"/>
              </a:spcAft>
              <a:defRPr sz="1800">
                <a:solidFill>
                  <a:schemeClr val="tx1"/>
                </a:solidFill>
              </a:defRPr>
            </a:lvl1pPr>
          </a:lstStyle>
          <a:p>
            <a:endParaRPr lang="is-I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42"/>
          <p:cNvSpPr>
            <a:spLocks noChangeShapeType="1"/>
          </p:cNvSpPr>
          <p:nvPr userDrawn="1"/>
        </p:nvSpPr>
        <p:spPr bwMode="auto">
          <a:xfrm>
            <a:off x="228600" y="1524000"/>
            <a:ext cx="8686800" cy="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800" dirty="0">
              <a:latin typeface="Verdana" pitchFamily="-112" charset="0"/>
              <a:ea typeface="+mn-ea"/>
            </a:endParaRPr>
          </a:p>
        </p:txBody>
      </p:sp>
      <p:pic>
        <p:nvPicPr>
          <p:cNvPr id="4" name="Picture 15" descr="VI_bottom_gradient_office:web_pos_rgb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145339" y="28577"/>
            <a:ext cx="1962151" cy="135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1676400"/>
            <a:ext cx="8534400" cy="4876800"/>
          </a:xfrm>
          <a:noFill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 sz="2600" b="1">
                <a:solidFill>
                  <a:schemeClr val="tx1"/>
                </a:solidFill>
              </a:defRPr>
            </a:lvl1pPr>
          </a:lstStyle>
          <a:p>
            <a:r>
              <a:rPr lang="is-IS" dirty="0" smtClean="0"/>
              <a:t>Click to edit Master title style</a:t>
            </a:r>
            <a:endParaRPr lang="is-I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457200"/>
            <a:ext cx="6858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spcAft>
                <a:spcPts val="800"/>
              </a:spcAft>
              <a:defRPr/>
            </a:lvl1pPr>
          </a:lstStyle>
          <a:p>
            <a:pPr lvl="0"/>
            <a:r>
              <a:rPr lang="is-IS" dirty="0"/>
              <a:t>Titelmasterformat durch Klicken bearbeiten</a:t>
            </a:r>
          </a:p>
        </p:txBody>
      </p:sp>
      <p:sp>
        <p:nvSpPr>
          <p:cNvPr id="2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76400"/>
            <a:ext cx="8229600" cy="4724400"/>
          </a:xfrm>
          <a:prstGeom prst="rect">
            <a:avLst/>
          </a:prstGeom>
        </p:spPr>
        <p:txBody>
          <a:bodyPr/>
          <a:lstStyle>
            <a:lvl1pPr marL="0" indent="0">
              <a:defRPr b="1"/>
            </a:lvl1pPr>
          </a:lstStyle>
          <a:p>
            <a:pPr lvl="0"/>
            <a:r>
              <a:rPr lang="is-IS" dirty="0" smtClean="0"/>
              <a:t>Click to edit Master text styles</a:t>
            </a:r>
          </a:p>
          <a:p>
            <a:pPr lvl="1"/>
            <a:r>
              <a:rPr lang="is-IS" dirty="0" smtClean="0"/>
              <a:t>Second level</a:t>
            </a:r>
          </a:p>
          <a:p>
            <a:pPr lvl="2"/>
            <a:r>
              <a:rPr lang="is-IS" dirty="0" smtClean="0"/>
              <a:t>Third level</a:t>
            </a:r>
          </a:p>
        </p:txBody>
      </p:sp>
      <p:sp>
        <p:nvSpPr>
          <p:cNvPr id="4" name="Slide Number Placeholder 14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E92121-254B-48EB-ADDF-0B07613AA945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5" name="Date Placeholder 15"/>
          <p:cNvSpPr>
            <a:spLocks noGrp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6/25/2014</a:t>
            </a:r>
            <a:endParaRPr lang="en-US" dirty="0"/>
          </a:p>
        </p:txBody>
      </p:sp>
      <p:sp>
        <p:nvSpPr>
          <p:cNvPr id="6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GSt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76400"/>
            <a:ext cx="5257800" cy="4724400"/>
          </a:xfrm>
          <a:prstGeom prst="rect">
            <a:avLst/>
          </a:prstGeom>
        </p:spPr>
        <p:txBody>
          <a:bodyPr/>
          <a:lstStyle>
            <a:lvl1pPr marL="0" indent="0">
              <a:defRPr b="1"/>
            </a:lvl1pPr>
          </a:lstStyle>
          <a:p>
            <a:pPr lvl="0"/>
            <a:r>
              <a:rPr lang="is-IS" dirty="0" smtClean="0"/>
              <a:t>Click to edit Master text styles</a:t>
            </a:r>
          </a:p>
          <a:p>
            <a:pPr lvl="1"/>
            <a:r>
              <a:rPr lang="is-IS" dirty="0" smtClean="0"/>
              <a:t>Second level</a:t>
            </a:r>
          </a:p>
          <a:p>
            <a:pPr lvl="2"/>
            <a:r>
              <a:rPr lang="is-IS" dirty="0" smtClean="0"/>
              <a:t>Third level</a:t>
            </a:r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5867400" y="1676400"/>
            <a:ext cx="2819400" cy="47244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 dirty="0" smtClean="0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457200"/>
            <a:ext cx="6858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spcAft>
                <a:spcPts val="1200"/>
              </a:spcAft>
              <a:defRPr/>
            </a:lvl1pPr>
          </a:lstStyle>
          <a:p>
            <a:pPr lvl="0"/>
            <a:r>
              <a:rPr lang="is-IS" dirty="0"/>
              <a:t>Titelmasterformat durch Klicken bearbeiten</a:t>
            </a:r>
          </a:p>
        </p:txBody>
      </p:sp>
      <p:sp>
        <p:nvSpPr>
          <p:cNvPr id="6" name="Slide Number Placeholder 1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C7A391-39F0-4CB3-8C1A-B8E0CFBE9714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8" name="Date Placeholder 15"/>
          <p:cNvSpPr>
            <a:spLocks noGrp="1"/>
          </p:cNvSpPr>
          <p:nvPr>
            <p:ph type="dt" sz="half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6/25/2014</a:t>
            </a:r>
            <a:endParaRPr lang="en-US" dirty="0"/>
          </a:p>
        </p:txBody>
      </p:sp>
      <p:sp>
        <p:nvSpPr>
          <p:cNvPr id="10" name="Footer Placeholder 17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GSt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304800" y="1676400"/>
            <a:ext cx="8382000" cy="47244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 dirty="0" smtClean="0"/>
          </a:p>
        </p:txBody>
      </p:sp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457200"/>
            <a:ext cx="6858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spcAft>
                <a:spcPts val="1200"/>
              </a:spcAft>
              <a:defRPr/>
            </a:lvl1pPr>
          </a:lstStyle>
          <a:p>
            <a:pPr lvl="0"/>
            <a:r>
              <a:rPr lang="is-IS" dirty="0"/>
              <a:t>Titelmasterformat durch Klicken bearbeiten</a:t>
            </a:r>
          </a:p>
        </p:txBody>
      </p:sp>
      <p:sp>
        <p:nvSpPr>
          <p:cNvPr id="4" name="Slide Number Placeholder 14"/>
          <p:cNvSpPr>
            <a:spLocks noGrp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78043E-77E5-43D9-9CCF-275E5D1D18D5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5" name="Date Placeholder 15"/>
          <p:cNvSpPr>
            <a:spLocks noGrp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6/25/2014</a:t>
            </a:r>
            <a:endParaRPr lang="en-US" dirty="0"/>
          </a:p>
        </p:txBody>
      </p:sp>
      <p:sp>
        <p:nvSpPr>
          <p:cNvPr id="6" name="Footer Placeholder 17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GSt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pictur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304800" y="1676400"/>
            <a:ext cx="8382000" cy="42672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 dirty="0" smtClean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1"/>
          </p:nvPr>
        </p:nvSpPr>
        <p:spPr>
          <a:xfrm>
            <a:off x="304800" y="6019800"/>
            <a:ext cx="8382000" cy="381000"/>
          </a:xfrm>
          <a:prstGeom prst="rect">
            <a:avLst/>
          </a:prstGeom>
        </p:spPr>
        <p:txBody>
          <a:bodyPr/>
          <a:lstStyle>
            <a:lvl1pPr>
              <a:spcAft>
                <a:spcPts val="400"/>
              </a:spcAft>
              <a:defRPr sz="900" b="1"/>
            </a:lvl1pPr>
          </a:lstStyle>
          <a:p>
            <a:pPr lvl="0"/>
            <a:r>
              <a:rPr lang="is-IS" dirty="0" smtClean="0"/>
              <a:t>Click to edit Master text styles</a:t>
            </a:r>
          </a:p>
        </p:txBody>
      </p:sp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457200"/>
            <a:ext cx="6858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spcAft>
                <a:spcPts val="1200"/>
              </a:spcAft>
              <a:defRPr/>
            </a:lvl1pPr>
          </a:lstStyle>
          <a:p>
            <a:pPr lvl="0"/>
            <a:r>
              <a:rPr lang="is-IS" dirty="0"/>
              <a:t>Titelmasterformat durch Klicken bearbeiten</a:t>
            </a:r>
          </a:p>
        </p:txBody>
      </p:sp>
      <p:sp>
        <p:nvSpPr>
          <p:cNvPr id="5" name="Slide Number Placeholder 1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F0B25F5-2F07-428A-8D5B-28CB8967094E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6" name="Date Placeholder 15"/>
          <p:cNvSpPr>
            <a:spLocks noGrp="1"/>
          </p:cNvSpPr>
          <p:nvPr>
            <p:ph type="dt" sz="half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6/25/2014</a:t>
            </a:r>
            <a:endParaRPr lang="en-US" dirty="0"/>
          </a:p>
        </p:txBody>
      </p:sp>
      <p:sp>
        <p:nvSpPr>
          <p:cNvPr id="7" name="Footer Placeholder 17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GSt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4648200" y="1676400"/>
            <a:ext cx="4038600" cy="47244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 dirty="0" smtClean="0"/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457200"/>
            <a:ext cx="6858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spcAft>
                <a:spcPts val="1200"/>
              </a:spcAft>
              <a:defRPr/>
            </a:lvl1pPr>
          </a:lstStyle>
          <a:p>
            <a:pPr lvl="0"/>
            <a:r>
              <a:rPr lang="is-IS" dirty="0"/>
              <a:t>Titelmasterformat durch Klicken bearbeiten</a:t>
            </a:r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304800" y="1676400"/>
            <a:ext cx="4191000" cy="47244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 dirty="0" smtClean="0"/>
          </a:p>
        </p:txBody>
      </p:sp>
      <p:sp>
        <p:nvSpPr>
          <p:cNvPr id="5" name="Slide Number Placeholder 14"/>
          <p:cNvSpPr>
            <a:spLocks noGrp="1"/>
          </p:cNvSpPr>
          <p:nvPr>
            <p:ph type="sldNum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16C1741-BBB9-4B1B-A61D-669FE61B5168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6" name="Date Placeholder 15"/>
          <p:cNvSpPr>
            <a:spLocks noGrp="1"/>
          </p:cNvSpPr>
          <p:nvPr>
            <p:ph type="dt" sz="half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6/25/2014</a:t>
            </a:r>
            <a:endParaRPr lang="en-US" dirty="0"/>
          </a:p>
        </p:txBody>
      </p:sp>
      <p:sp>
        <p:nvSpPr>
          <p:cNvPr id="7" name="Footer Placeholder 17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GSt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457200"/>
            <a:ext cx="6858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spcAft>
                <a:spcPts val="1200"/>
              </a:spcAft>
              <a:defRPr/>
            </a:lvl1pPr>
          </a:lstStyle>
          <a:p>
            <a:pPr lvl="0"/>
            <a:r>
              <a:rPr lang="is-IS" dirty="0"/>
              <a:t>Titelmasterformat durch Klicken bearbeiten</a:t>
            </a:r>
          </a:p>
        </p:txBody>
      </p:sp>
      <p:sp>
        <p:nvSpPr>
          <p:cNvPr id="3" name="Slide Number Placeholder 14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948A87-7E72-49C3-BA2C-AFE515E5594A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4" name="Date Placeholder 15"/>
          <p:cNvSpPr>
            <a:spLocks noGrp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6/25/2014</a:t>
            </a:r>
            <a:endParaRPr lang="en-US" dirty="0"/>
          </a:p>
        </p:txBody>
      </p:sp>
      <p:sp>
        <p:nvSpPr>
          <p:cNvPr id="5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GSt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457200"/>
            <a:ext cx="6858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s-IS" smtClean="0"/>
              <a:t>Titelmasterformat durch Klicken bearbeiten</a:t>
            </a:r>
          </a:p>
        </p:txBody>
      </p:sp>
      <p:sp>
        <p:nvSpPr>
          <p:cNvPr id="1067" name="Line 43"/>
          <p:cNvSpPr>
            <a:spLocks noChangeShapeType="1"/>
          </p:cNvSpPr>
          <p:nvPr/>
        </p:nvSpPr>
        <p:spPr bwMode="auto">
          <a:xfrm>
            <a:off x="228600" y="228600"/>
            <a:ext cx="6934200" cy="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800" dirty="0">
              <a:latin typeface="Verdana" pitchFamily="-112" charset="0"/>
              <a:ea typeface="+mn-ea"/>
            </a:endParaRPr>
          </a:p>
        </p:txBody>
      </p:sp>
      <p:sp>
        <p:nvSpPr>
          <p:cNvPr id="1069" name="Line 45"/>
          <p:cNvSpPr>
            <a:spLocks noChangeShapeType="1"/>
          </p:cNvSpPr>
          <p:nvPr/>
        </p:nvSpPr>
        <p:spPr bwMode="auto">
          <a:xfrm>
            <a:off x="7162800" y="6553200"/>
            <a:ext cx="685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800" dirty="0">
              <a:latin typeface="Verdana" pitchFamily="-112" charset="0"/>
              <a:ea typeface="+mn-ea"/>
            </a:endParaRPr>
          </a:p>
        </p:txBody>
      </p:sp>
      <p:sp>
        <p:nvSpPr>
          <p:cNvPr id="1070" name="Line 46"/>
          <p:cNvSpPr>
            <a:spLocks noChangeShapeType="1"/>
          </p:cNvSpPr>
          <p:nvPr/>
        </p:nvSpPr>
        <p:spPr bwMode="auto">
          <a:xfrm>
            <a:off x="6324600" y="6553200"/>
            <a:ext cx="685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800" dirty="0">
              <a:latin typeface="Verdana" pitchFamily="-112" charset="0"/>
              <a:ea typeface="+mn-ea"/>
            </a:endParaRPr>
          </a:p>
        </p:txBody>
      </p:sp>
      <p:sp>
        <p:nvSpPr>
          <p:cNvPr id="1071" name="Line 47"/>
          <p:cNvSpPr>
            <a:spLocks noChangeShapeType="1"/>
          </p:cNvSpPr>
          <p:nvPr/>
        </p:nvSpPr>
        <p:spPr bwMode="auto">
          <a:xfrm>
            <a:off x="8001000" y="6553200"/>
            <a:ext cx="685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800" dirty="0">
              <a:latin typeface="Verdana" pitchFamily="-112" charset="0"/>
              <a:ea typeface="+mn-ea"/>
            </a:endParaRPr>
          </a:p>
        </p:txBody>
      </p:sp>
      <p:sp>
        <p:nvSpPr>
          <p:cNvPr id="1066" name="Line 42"/>
          <p:cNvSpPr>
            <a:spLocks noChangeShapeType="1"/>
          </p:cNvSpPr>
          <p:nvPr/>
        </p:nvSpPr>
        <p:spPr bwMode="auto">
          <a:xfrm>
            <a:off x="228600" y="1524000"/>
            <a:ext cx="8686800" cy="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800" dirty="0">
              <a:latin typeface="Verdana" pitchFamily="-112" charset="0"/>
              <a:ea typeface="+mn-ea"/>
            </a:endParaRPr>
          </a:p>
        </p:txBody>
      </p:sp>
      <p:sp>
        <p:nvSpPr>
          <p:cNvPr id="1032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676400"/>
            <a:ext cx="82296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s-IS" smtClean="0"/>
              <a:t>Click to edit Master text styles</a:t>
            </a:r>
          </a:p>
          <a:p>
            <a:pPr lvl="1"/>
            <a:r>
              <a:rPr lang="is-IS" smtClean="0"/>
              <a:t>Second level</a:t>
            </a:r>
          </a:p>
          <a:p>
            <a:pPr lvl="2"/>
            <a:r>
              <a:rPr lang="is-IS" smtClean="0"/>
              <a:t>Third level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4"/>
          </p:nvPr>
        </p:nvSpPr>
        <p:spPr>
          <a:xfrm>
            <a:off x="8001000" y="6553200"/>
            <a:ext cx="685800" cy="228600"/>
          </a:xfrm>
          <a:prstGeom prst="rect">
            <a:avLst/>
          </a:prstGeom>
          <a:ln>
            <a:noFill/>
          </a:ln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chemeClr val="bg2"/>
                </a:solidFill>
              </a:defRPr>
            </a:lvl1pPr>
          </a:lstStyle>
          <a:p>
            <a:fld id="{7BB364E0-E17F-4F7A-99A0-A7419EF75328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2"/>
          </p:nvPr>
        </p:nvSpPr>
        <p:spPr>
          <a:xfrm>
            <a:off x="6324600" y="6553202"/>
            <a:ext cx="685800" cy="212725"/>
          </a:xfrm>
          <a:prstGeom prst="rect">
            <a:avLst/>
          </a:prstGeom>
          <a:ln>
            <a:noFill/>
          </a:ln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6/25/2014</a:t>
            </a:r>
            <a:endParaRPr lang="en-US" dirty="0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7162800" y="6553202"/>
            <a:ext cx="685800" cy="2127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GSt</a:t>
            </a:r>
            <a:endParaRPr lang="en-US" dirty="0"/>
          </a:p>
        </p:txBody>
      </p:sp>
      <p:pic>
        <p:nvPicPr>
          <p:cNvPr id="1036" name="Picture 12" descr="VI_bottom_gradient_office:web_pos_rgb.png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145341" y="28575"/>
            <a:ext cx="1963737" cy="135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74" r:id="rId1"/>
    <p:sldLayoutId id="2147483875" r:id="rId2"/>
    <p:sldLayoutId id="214748387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</p:sldLayoutIdLst>
  <p:hf hdr="0"/>
  <p:txStyles>
    <p:titleStyle>
      <a:lvl1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Verdana" pitchFamily="-112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Verdana" pitchFamily="-112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Verdana" pitchFamily="-112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Verdana" pitchFamily="-112" charset="0"/>
          <a:ea typeface="ＭＳ Ｐゴシック" charset="-128"/>
          <a:cs typeface="ＭＳ Ｐゴシック" charset="-128"/>
        </a:defRPr>
      </a:lvl5pPr>
      <a:lvl6pPr marL="457200" algn="l" rtl="0" fontAlgn="base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Verdana" pitchFamily="-112" charset="0"/>
        </a:defRPr>
      </a:lvl6pPr>
      <a:lvl7pPr marL="914400" algn="l" rtl="0" fontAlgn="base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Verdana" pitchFamily="-112" charset="0"/>
        </a:defRPr>
      </a:lvl7pPr>
      <a:lvl8pPr marL="1371600" algn="l" rtl="0" fontAlgn="base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Verdana" pitchFamily="-112" charset="0"/>
        </a:defRPr>
      </a:lvl8pPr>
      <a:lvl9pPr marL="1828800" algn="l" rtl="0" fontAlgn="base">
        <a:lnSpc>
          <a:spcPct val="95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Verdana" pitchFamily="-112" charset="0"/>
        </a:defRPr>
      </a:lvl9pPr>
    </p:titleStyle>
    <p:bodyStyle>
      <a:lvl1pPr marL="342900" indent="-342900" algn="l" rtl="0" eaLnBrk="0" fontAlgn="base" hangingPunct="0">
        <a:lnSpc>
          <a:spcPct val="120000"/>
        </a:lnSpc>
        <a:spcBef>
          <a:spcPct val="0"/>
        </a:spcBef>
        <a:spcAft>
          <a:spcPts val="800"/>
        </a:spcAft>
        <a:buClr>
          <a:schemeClr val="tx1"/>
        </a:buClr>
        <a:buFont typeface="Verdana" charset="0"/>
        <a:defRPr b="1">
          <a:solidFill>
            <a:schemeClr val="bg2"/>
          </a:solidFill>
          <a:latin typeface="+mn-lt"/>
          <a:ea typeface="ＭＳ Ｐゴシック" charset="-128"/>
          <a:cs typeface="ＭＳ Ｐゴシック" charset="-128"/>
        </a:defRPr>
      </a:lvl1pPr>
      <a:lvl2pPr marL="446088" indent="-265113" algn="l" rtl="0" eaLnBrk="0" fontAlgn="base" hangingPunct="0">
        <a:lnSpc>
          <a:spcPct val="120000"/>
        </a:lnSpc>
        <a:spcBef>
          <a:spcPct val="0"/>
        </a:spcBef>
        <a:spcAft>
          <a:spcPts val="600"/>
        </a:spcAft>
        <a:buClr>
          <a:schemeClr val="bg2"/>
        </a:buClr>
        <a:buSzPct val="100000"/>
        <a:buBlip>
          <a:blip r:embed="rId13"/>
        </a:buBlip>
        <a:defRPr>
          <a:solidFill>
            <a:schemeClr val="bg2"/>
          </a:solidFill>
          <a:latin typeface="+mn-lt"/>
          <a:ea typeface="ＭＳ Ｐゴシック" pitchFamily="-112" charset="-128"/>
        </a:defRPr>
      </a:lvl2pPr>
      <a:lvl3pPr marL="901700" indent="-277813" algn="l" rtl="0" eaLnBrk="0" fontAlgn="base" hangingPunct="0">
        <a:lnSpc>
          <a:spcPct val="120000"/>
        </a:lnSpc>
        <a:spcBef>
          <a:spcPct val="0"/>
        </a:spcBef>
        <a:spcAft>
          <a:spcPts val="400"/>
        </a:spcAft>
        <a:buClr>
          <a:schemeClr val="bg2"/>
        </a:buClr>
        <a:buSzPct val="50000"/>
        <a:buBlip>
          <a:blip r:embed="rId14"/>
        </a:buBlip>
        <a:defRPr>
          <a:solidFill>
            <a:srgbClr val="9DB3D1"/>
          </a:solidFill>
          <a:latin typeface="+mn-lt"/>
          <a:ea typeface="ＭＳ Ｐゴシック" pitchFamily="-112" charset="-128"/>
        </a:defRPr>
      </a:lvl3pPr>
      <a:lvl4pPr marL="901700" indent="-277813" algn="l" rtl="0" eaLnBrk="0" fontAlgn="base" hangingPunct="0">
        <a:lnSpc>
          <a:spcPct val="120000"/>
        </a:lnSpc>
        <a:spcBef>
          <a:spcPct val="0"/>
        </a:spcBef>
        <a:spcAft>
          <a:spcPts val="400"/>
        </a:spcAft>
        <a:buClr>
          <a:schemeClr val="bg2"/>
        </a:buClr>
        <a:buSzPct val="50000"/>
        <a:buBlip>
          <a:blip r:embed="rId15"/>
        </a:buBlip>
        <a:defRPr>
          <a:solidFill>
            <a:schemeClr val="bg2"/>
          </a:solidFill>
          <a:latin typeface="+mn-lt"/>
          <a:ea typeface="ＭＳ Ｐゴシック" pitchFamily="-112" charset="-128"/>
        </a:defRPr>
      </a:lvl4pPr>
      <a:lvl5pPr marL="901700" indent="-277813" algn="l" rtl="0" eaLnBrk="0" fontAlgn="base" hangingPunct="0">
        <a:lnSpc>
          <a:spcPct val="120000"/>
        </a:lnSpc>
        <a:spcBef>
          <a:spcPct val="0"/>
        </a:spcBef>
        <a:spcAft>
          <a:spcPts val="400"/>
        </a:spcAft>
        <a:buClr>
          <a:schemeClr val="bg2"/>
        </a:buClr>
        <a:buSzPct val="50000"/>
        <a:buBlip>
          <a:blip r:embed="rId15"/>
        </a:buBlip>
        <a:defRPr>
          <a:solidFill>
            <a:schemeClr val="bg2"/>
          </a:solidFill>
          <a:latin typeface="+mn-lt"/>
          <a:ea typeface="ＭＳ Ｐゴシック" pitchFamily="-112" charset="-128"/>
        </a:defRPr>
      </a:lvl5pPr>
      <a:lvl6pPr marL="728663" algn="l" rtl="0" fontAlgn="base">
        <a:lnSpc>
          <a:spcPct val="120000"/>
        </a:lnSpc>
        <a:spcBef>
          <a:spcPct val="0"/>
        </a:spcBef>
        <a:spcAft>
          <a:spcPct val="0"/>
        </a:spcAft>
        <a:buFont typeface="Verdana" pitchFamily="-112" charset="0"/>
        <a:defRPr b="1">
          <a:solidFill>
            <a:schemeClr val="tx1"/>
          </a:solidFill>
          <a:latin typeface="+mn-lt"/>
          <a:ea typeface="ＭＳ Ｐゴシック" pitchFamily="-112" charset="-128"/>
        </a:defRPr>
      </a:lvl6pPr>
      <a:lvl7pPr marL="1185863" algn="l" rtl="0" fontAlgn="base">
        <a:lnSpc>
          <a:spcPct val="120000"/>
        </a:lnSpc>
        <a:spcBef>
          <a:spcPct val="0"/>
        </a:spcBef>
        <a:spcAft>
          <a:spcPct val="0"/>
        </a:spcAft>
        <a:buFont typeface="Verdana" pitchFamily="-112" charset="0"/>
        <a:defRPr b="1">
          <a:solidFill>
            <a:schemeClr val="tx1"/>
          </a:solidFill>
          <a:latin typeface="+mn-lt"/>
          <a:ea typeface="ＭＳ Ｐゴシック" pitchFamily="-112" charset="-128"/>
        </a:defRPr>
      </a:lvl7pPr>
      <a:lvl8pPr marL="1643063" algn="l" rtl="0" fontAlgn="base">
        <a:lnSpc>
          <a:spcPct val="120000"/>
        </a:lnSpc>
        <a:spcBef>
          <a:spcPct val="0"/>
        </a:spcBef>
        <a:spcAft>
          <a:spcPct val="0"/>
        </a:spcAft>
        <a:buFont typeface="Verdana" pitchFamily="-112" charset="0"/>
        <a:defRPr b="1">
          <a:solidFill>
            <a:schemeClr val="tx1"/>
          </a:solidFill>
          <a:latin typeface="+mn-lt"/>
          <a:ea typeface="ＭＳ Ｐゴシック" pitchFamily="-112" charset="-128"/>
        </a:defRPr>
      </a:lvl8pPr>
      <a:lvl9pPr marL="2100263" algn="l" rtl="0" fontAlgn="base">
        <a:lnSpc>
          <a:spcPct val="120000"/>
        </a:lnSpc>
        <a:spcBef>
          <a:spcPct val="0"/>
        </a:spcBef>
        <a:spcAft>
          <a:spcPct val="0"/>
        </a:spcAft>
        <a:buFont typeface="Verdana" pitchFamily="-112" charset="0"/>
        <a:defRPr b="1">
          <a:solidFill>
            <a:schemeClr val="tx1"/>
          </a:solidFill>
          <a:latin typeface="+mn-lt"/>
          <a:ea typeface="ＭＳ Ｐゴシック" pitchFamily="-112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.xml"/><Relationship Id="rId3" Type="http://schemas.openxmlformats.org/officeDocument/2006/relationships/image" Target="../media/image6.jpeg"/><Relationship Id="rId7" Type="http://schemas.openxmlformats.org/officeDocument/2006/relationships/diagramData" Target="../diagrams/data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jpeg"/><Relationship Id="rId11" Type="http://schemas.microsoft.com/office/2007/relationships/diagramDrawing" Target="../diagrams/drawing1.xml"/><Relationship Id="rId5" Type="http://schemas.openxmlformats.org/officeDocument/2006/relationships/image" Target="../media/image8.jpeg"/><Relationship Id="rId10" Type="http://schemas.openxmlformats.org/officeDocument/2006/relationships/diagramColors" Target="../diagrams/colors1.xml"/><Relationship Id="rId4" Type="http://schemas.openxmlformats.org/officeDocument/2006/relationships/image" Target="../media/image7.jpeg"/><Relationship Id="rId9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jpe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s-IS" dirty="0" err="1" smtClean="0"/>
              <a:t>Icelandic</a:t>
            </a:r>
            <a:r>
              <a:rPr lang="is-IS" dirty="0" smtClean="0"/>
              <a:t> </a:t>
            </a:r>
            <a:r>
              <a:rPr lang="is-IS" dirty="0" err="1" smtClean="0"/>
              <a:t>Meteorological</a:t>
            </a:r>
            <a:r>
              <a:rPr lang="is-IS" dirty="0" smtClean="0"/>
              <a:t> </a:t>
            </a:r>
            <a:r>
              <a:rPr lang="is-IS" dirty="0" err="1" smtClean="0"/>
              <a:t>Office</a:t>
            </a:r>
            <a:r>
              <a:rPr lang="is-IS" dirty="0" smtClean="0"/>
              <a:t/>
            </a:r>
            <a:br>
              <a:rPr lang="is-IS" dirty="0" smtClean="0"/>
            </a:br>
            <a:r>
              <a:rPr lang="is-IS" dirty="0" smtClean="0"/>
              <a:t/>
            </a:r>
            <a:br>
              <a:rPr lang="is-IS" dirty="0" smtClean="0"/>
            </a:br>
            <a:endParaRPr lang="is-I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4267200"/>
            <a:ext cx="6019800" cy="2286000"/>
          </a:xfrm>
        </p:spPr>
        <p:txBody>
          <a:bodyPr/>
          <a:lstStyle/>
          <a:p>
            <a:r>
              <a:rPr lang="is-IS" dirty="0" smtClean="0"/>
              <a:t>Gerður Stefánsdóttir</a:t>
            </a:r>
          </a:p>
          <a:p>
            <a:pPr marL="0" indent="0" defTabSz="271463"/>
            <a:r>
              <a:rPr lang="is-IS" dirty="0" err="1" smtClean="0"/>
              <a:t>Environmental</a:t>
            </a:r>
            <a:r>
              <a:rPr lang="is-IS" dirty="0" smtClean="0"/>
              <a:t> </a:t>
            </a:r>
            <a:r>
              <a:rPr lang="is-IS" dirty="0" err="1" smtClean="0"/>
              <a:t>research</a:t>
            </a:r>
            <a:r>
              <a:rPr lang="is-IS" dirty="0" smtClean="0"/>
              <a:t>, </a:t>
            </a:r>
            <a:r>
              <a:rPr lang="is-IS" dirty="0" err="1" smtClean="0"/>
              <a:t>group</a:t>
            </a:r>
            <a:r>
              <a:rPr lang="is-IS" dirty="0" smtClean="0"/>
              <a:t> </a:t>
            </a:r>
            <a:r>
              <a:rPr lang="is-IS" dirty="0" err="1" smtClean="0"/>
              <a:t>leader</a:t>
            </a:r>
            <a:endParaRPr lang="is-IS" dirty="0"/>
          </a:p>
          <a:p>
            <a:pPr marL="0" indent="0" defTabSz="271463"/>
            <a:r>
              <a:rPr lang="is-IS" dirty="0" err="1" smtClean="0"/>
              <a:t>Division</a:t>
            </a:r>
            <a:r>
              <a:rPr lang="is-IS" dirty="0" smtClean="0"/>
              <a:t> of </a:t>
            </a:r>
            <a:r>
              <a:rPr lang="is-IS" dirty="0" err="1" smtClean="0"/>
              <a:t>Processing</a:t>
            </a:r>
            <a:r>
              <a:rPr lang="is-IS" dirty="0"/>
              <a:t> </a:t>
            </a:r>
            <a:r>
              <a:rPr lang="is-IS" dirty="0" err="1" smtClean="0"/>
              <a:t>and</a:t>
            </a:r>
            <a:r>
              <a:rPr lang="is-IS" dirty="0" smtClean="0"/>
              <a:t> </a:t>
            </a:r>
            <a:r>
              <a:rPr lang="is-IS" dirty="0" err="1" smtClean="0"/>
              <a:t>research</a:t>
            </a:r>
            <a:endParaRPr lang="is-IS" dirty="0" smtClean="0"/>
          </a:p>
          <a:p>
            <a:pPr marL="0" indent="0"/>
            <a:endParaRPr lang="is-I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 dirty="0" err="1" smtClean="0"/>
              <a:t>Thank</a:t>
            </a:r>
            <a:r>
              <a:rPr lang="is-IS" dirty="0" smtClean="0"/>
              <a:t> </a:t>
            </a:r>
            <a:r>
              <a:rPr lang="is-IS" dirty="0" err="1" smtClean="0"/>
              <a:t>you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https://lh3.googleusercontent.com/-swLfekoe1_k/Uo3VtxBbeQI/AAAAAAAAIis/EVU1ZYy5NWw/w1063-h709-no/IMG_317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484164"/>
            <a:ext cx="8534400" cy="5017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US" smtClean="0"/>
              <a:t>6/25/2014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GSt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92121-254B-48EB-ADDF-0B07613AA945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0883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 smtClean="0"/>
              <a:t>National and international collaboration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s-IS" dirty="0" smtClean="0"/>
              <a:t>IMO </a:t>
            </a:r>
            <a:r>
              <a:rPr lang="is-IS" dirty="0" err="1" smtClean="0"/>
              <a:t>leads</a:t>
            </a:r>
            <a:r>
              <a:rPr lang="is-IS" dirty="0" smtClean="0"/>
              <a:t> </a:t>
            </a:r>
            <a:r>
              <a:rPr lang="is-IS" dirty="0" err="1" smtClean="0"/>
              <a:t>and</a:t>
            </a:r>
            <a:r>
              <a:rPr lang="is-IS" dirty="0" smtClean="0"/>
              <a:t>/</a:t>
            </a:r>
            <a:r>
              <a:rPr lang="is-IS" dirty="0" err="1" smtClean="0"/>
              <a:t>or</a:t>
            </a:r>
            <a:r>
              <a:rPr lang="is-IS" dirty="0" smtClean="0"/>
              <a:t> is </a:t>
            </a:r>
            <a:r>
              <a:rPr lang="is-IS" dirty="0" err="1" smtClean="0"/>
              <a:t>involved</a:t>
            </a:r>
            <a:r>
              <a:rPr lang="is-IS" dirty="0" smtClean="0"/>
              <a:t> </a:t>
            </a:r>
            <a:r>
              <a:rPr lang="is-IS" dirty="0" err="1" smtClean="0"/>
              <a:t>in</a:t>
            </a:r>
            <a:r>
              <a:rPr lang="is-IS" dirty="0" smtClean="0"/>
              <a:t> </a:t>
            </a:r>
            <a:r>
              <a:rPr lang="is-IS" dirty="0" err="1" smtClean="0"/>
              <a:t>many</a:t>
            </a:r>
            <a:r>
              <a:rPr lang="is-IS" dirty="0" smtClean="0"/>
              <a:t> </a:t>
            </a:r>
            <a:r>
              <a:rPr lang="is-IS" dirty="0" err="1" smtClean="0"/>
              <a:t>national</a:t>
            </a:r>
            <a:r>
              <a:rPr lang="is-IS" dirty="0" smtClean="0"/>
              <a:t>, </a:t>
            </a:r>
            <a:r>
              <a:rPr lang="is-IS" dirty="0" err="1" smtClean="0"/>
              <a:t>Nordic</a:t>
            </a:r>
            <a:r>
              <a:rPr lang="is-IS" dirty="0" smtClean="0"/>
              <a:t>, </a:t>
            </a:r>
            <a:r>
              <a:rPr lang="is-IS" dirty="0" err="1" smtClean="0"/>
              <a:t>and</a:t>
            </a:r>
            <a:r>
              <a:rPr lang="is-IS" dirty="0" smtClean="0"/>
              <a:t> </a:t>
            </a:r>
            <a:r>
              <a:rPr lang="is-IS" dirty="0" err="1" smtClean="0"/>
              <a:t>international</a:t>
            </a:r>
            <a:r>
              <a:rPr lang="is-IS" dirty="0" smtClean="0"/>
              <a:t> </a:t>
            </a:r>
            <a:r>
              <a:rPr lang="is-IS" dirty="0" err="1" smtClean="0"/>
              <a:t>research</a:t>
            </a:r>
            <a:r>
              <a:rPr lang="is-IS" dirty="0" smtClean="0"/>
              <a:t> </a:t>
            </a:r>
            <a:r>
              <a:rPr lang="is-IS" dirty="0" err="1" smtClean="0"/>
              <a:t>projects</a:t>
            </a:r>
            <a:r>
              <a:rPr lang="is-IS" dirty="0" smtClean="0"/>
              <a:t> </a:t>
            </a:r>
            <a:r>
              <a:rPr lang="is-IS" dirty="0" err="1" smtClean="0"/>
              <a:t>in</a:t>
            </a:r>
            <a:r>
              <a:rPr lang="is-IS" dirty="0" smtClean="0"/>
              <a:t> IMO’s </a:t>
            </a:r>
            <a:r>
              <a:rPr lang="is-IS" dirty="0" err="1" smtClean="0"/>
              <a:t>fields</a:t>
            </a:r>
            <a:r>
              <a:rPr lang="is-IS" dirty="0" smtClean="0"/>
              <a:t> of </a:t>
            </a:r>
            <a:r>
              <a:rPr lang="is-IS" dirty="0" err="1" smtClean="0"/>
              <a:t>research</a:t>
            </a:r>
            <a:r>
              <a:rPr lang="is-IS" dirty="0" smtClean="0"/>
              <a:t>, e.g.,</a:t>
            </a:r>
          </a:p>
          <a:p>
            <a:pPr lvl="1"/>
            <a:r>
              <a:rPr lang="is-IS" dirty="0" err="1" smtClean="0"/>
              <a:t>Futurevolc</a:t>
            </a:r>
            <a:r>
              <a:rPr lang="is-IS" dirty="0" smtClean="0"/>
              <a:t>, NERA &amp; REAKT (EU-FP7 </a:t>
            </a:r>
            <a:r>
              <a:rPr lang="is-IS" dirty="0" err="1" smtClean="0"/>
              <a:t>programs</a:t>
            </a:r>
            <a:r>
              <a:rPr lang="is-IS" dirty="0" smtClean="0"/>
              <a:t>), EPOS</a:t>
            </a:r>
          </a:p>
          <a:p>
            <a:pPr lvl="1"/>
            <a:r>
              <a:rPr lang="is-IS" dirty="0" smtClean="0"/>
              <a:t>SVALI &amp; ICEWIND (</a:t>
            </a:r>
            <a:r>
              <a:rPr lang="is-IS" dirty="0" err="1" smtClean="0"/>
              <a:t>Nordic</a:t>
            </a:r>
            <a:r>
              <a:rPr lang="is-IS" dirty="0" smtClean="0"/>
              <a:t> </a:t>
            </a:r>
            <a:r>
              <a:rPr lang="is-IS" dirty="0" err="1" smtClean="0"/>
              <a:t>Top</a:t>
            </a:r>
            <a:r>
              <a:rPr lang="is-IS" dirty="0" smtClean="0"/>
              <a:t>-</a:t>
            </a:r>
            <a:r>
              <a:rPr lang="is-IS" dirty="0" err="1" smtClean="0"/>
              <a:t>Research</a:t>
            </a:r>
            <a:r>
              <a:rPr lang="is-IS" dirty="0" smtClean="0"/>
              <a:t> </a:t>
            </a:r>
            <a:r>
              <a:rPr lang="is-IS" dirty="0" err="1" smtClean="0"/>
              <a:t>Initiatives</a:t>
            </a:r>
            <a:r>
              <a:rPr lang="is-IS" dirty="0" smtClean="0"/>
              <a:t>)</a:t>
            </a:r>
          </a:p>
          <a:p>
            <a:pPr lvl="1"/>
            <a:r>
              <a:rPr lang="is-IS" dirty="0" smtClean="0"/>
              <a:t>SNAPS (</a:t>
            </a:r>
            <a:r>
              <a:rPr lang="is-IS" dirty="0" err="1" smtClean="0"/>
              <a:t>Northern</a:t>
            </a:r>
            <a:r>
              <a:rPr lang="is-IS" dirty="0" smtClean="0"/>
              <a:t> </a:t>
            </a:r>
            <a:r>
              <a:rPr lang="is-IS" dirty="0" err="1" smtClean="0"/>
              <a:t>Peripery</a:t>
            </a:r>
            <a:r>
              <a:rPr lang="is-IS" dirty="0" smtClean="0"/>
              <a:t> </a:t>
            </a:r>
            <a:r>
              <a:rPr lang="is-IS" dirty="0" err="1" smtClean="0"/>
              <a:t>Program</a:t>
            </a:r>
            <a:r>
              <a:rPr lang="is-IS" dirty="0" smtClean="0"/>
              <a:t>)</a:t>
            </a:r>
          </a:p>
          <a:p>
            <a:pPr lvl="1"/>
            <a:r>
              <a:rPr lang="is-IS" dirty="0" err="1" smtClean="0"/>
              <a:t>Several</a:t>
            </a:r>
            <a:r>
              <a:rPr lang="is-IS" dirty="0" smtClean="0"/>
              <a:t> </a:t>
            </a:r>
            <a:r>
              <a:rPr lang="is-IS" dirty="0" err="1" smtClean="0"/>
              <a:t>smaller</a:t>
            </a:r>
            <a:r>
              <a:rPr lang="is-IS" dirty="0" smtClean="0"/>
              <a:t> </a:t>
            </a:r>
            <a:r>
              <a:rPr lang="is-IS" dirty="0" err="1" smtClean="0"/>
              <a:t>research</a:t>
            </a:r>
            <a:r>
              <a:rPr lang="is-IS" dirty="0" smtClean="0"/>
              <a:t> </a:t>
            </a:r>
            <a:r>
              <a:rPr lang="is-IS" dirty="0" err="1" smtClean="0"/>
              <a:t>projects</a:t>
            </a:r>
            <a:r>
              <a:rPr lang="is-IS" dirty="0" smtClean="0"/>
              <a:t> </a:t>
            </a:r>
            <a:r>
              <a:rPr lang="is-IS" dirty="0" err="1" smtClean="0"/>
              <a:t>funded</a:t>
            </a:r>
            <a:r>
              <a:rPr lang="is-IS" dirty="0" smtClean="0"/>
              <a:t> </a:t>
            </a:r>
            <a:r>
              <a:rPr lang="is-IS" dirty="0" err="1" smtClean="0"/>
              <a:t>by</a:t>
            </a:r>
            <a:r>
              <a:rPr lang="is-IS" dirty="0" smtClean="0"/>
              <a:t> e.g. Rannís, </a:t>
            </a:r>
            <a:r>
              <a:rPr lang="is-IS" dirty="0" err="1" smtClean="0"/>
              <a:t>Iceland</a:t>
            </a:r>
            <a:r>
              <a:rPr lang="is-IS" dirty="0" smtClean="0"/>
              <a:t> </a:t>
            </a:r>
            <a:r>
              <a:rPr lang="is-IS" dirty="0" err="1" smtClean="0"/>
              <a:t>Power</a:t>
            </a:r>
            <a:r>
              <a:rPr lang="is-IS" dirty="0" smtClean="0"/>
              <a:t> </a:t>
            </a:r>
            <a:r>
              <a:rPr lang="is-IS" dirty="0" err="1" smtClean="0"/>
              <a:t>Company</a:t>
            </a:r>
            <a:r>
              <a:rPr lang="is-IS" dirty="0" smtClean="0"/>
              <a:t>, </a:t>
            </a:r>
            <a:r>
              <a:rPr lang="is-IS" dirty="0" err="1" smtClean="0"/>
              <a:t>Icelandic</a:t>
            </a:r>
            <a:r>
              <a:rPr lang="is-IS" dirty="0" smtClean="0"/>
              <a:t> </a:t>
            </a:r>
            <a:r>
              <a:rPr lang="is-IS" dirty="0" err="1" smtClean="0"/>
              <a:t>Road</a:t>
            </a:r>
            <a:r>
              <a:rPr lang="is-IS" dirty="0" smtClean="0"/>
              <a:t> </a:t>
            </a:r>
            <a:r>
              <a:rPr lang="is-IS" dirty="0" err="1" smtClean="0"/>
              <a:t>and</a:t>
            </a:r>
            <a:r>
              <a:rPr lang="is-IS" dirty="0" smtClean="0"/>
              <a:t> </a:t>
            </a:r>
            <a:r>
              <a:rPr lang="is-IS" dirty="0" err="1" smtClean="0"/>
              <a:t>Coastal</a:t>
            </a:r>
            <a:r>
              <a:rPr lang="is-IS" dirty="0" smtClean="0"/>
              <a:t> </a:t>
            </a:r>
            <a:r>
              <a:rPr lang="is-IS" dirty="0" err="1" smtClean="0"/>
              <a:t>Administration</a:t>
            </a:r>
            <a:endParaRPr lang="is-IS" dirty="0" smtClean="0"/>
          </a:p>
          <a:p>
            <a:r>
              <a:rPr lang="is-IS" dirty="0" smtClean="0"/>
              <a:t>IMO </a:t>
            </a:r>
            <a:r>
              <a:rPr lang="is-IS" dirty="0" err="1" smtClean="0"/>
              <a:t>collaborates</a:t>
            </a:r>
            <a:r>
              <a:rPr lang="is-IS" dirty="0" smtClean="0"/>
              <a:t> </a:t>
            </a:r>
            <a:r>
              <a:rPr lang="is-IS" dirty="0" err="1" smtClean="0"/>
              <a:t>with</a:t>
            </a:r>
            <a:r>
              <a:rPr lang="is-IS" dirty="0" smtClean="0"/>
              <a:t> </a:t>
            </a:r>
            <a:r>
              <a:rPr lang="is-IS" dirty="0" err="1" smtClean="0"/>
              <a:t>many</a:t>
            </a:r>
            <a:r>
              <a:rPr lang="is-IS" dirty="0" smtClean="0"/>
              <a:t> </a:t>
            </a:r>
            <a:r>
              <a:rPr lang="is-IS" dirty="0" err="1" smtClean="0"/>
              <a:t>national</a:t>
            </a:r>
            <a:r>
              <a:rPr lang="is-IS" dirty="0" smtClean="0"/>
              <a:t> </a:t>
            </a:r>
            <a:r>
              <a:rPr lang="is-IS" dirty="0" err="1" smtClean="0"/>
              <a:t>and</a:t>
            </a:r>
            <a:r>
              <a:rPr lang="is-IS" dirty="0" smtClean="0"/>
              <a:t> </a:t>
            </a:r>
            <a:r>
              <a:rPr lang="is-IS" dirty="0" err="1" smtClean="0"/>
              <a:t>international</a:t>
            </a:r>
            <a:r>
              <a:rPr lang="is-IS" dirty="0" smtClean="0"/>
              <a:t> </a:t>
            </a:r>
            <a:r>
              <a:rPr lang="is-IS" dirty="0" err="1" smtClean="0"/>
              <a:t>institutes</a:t>
            </a:r>
            <a:r>
              <a:rPr lang="is-IS" dirty="0" smtClean="0"/>
              <a:t> </a:t>
            </a:r>
            <a:r>
              <a:rPr lang="is-IS" dirty="0" err="1" smtClean="0"/>
              <a:t>both</a:t>
            </a:r>
            <a:r>
              <a:rPr lang="is-IS" dirty="0" smtClean="0"/>
              <a:t> </a:t>
            </a:r>
            <a:r>
              <a:rPr lang="is-IS" dirty="0" err="1" smtClean="0"/>
              <a:t>in</a:t>
            </a:r>
            <a:r>
              <a:rPr lang="is-IS" dirty="0" smtClean="0"/>
              <a:t> </a:t>
            </a:r>
            <a:r>
              <a:rPr lang="is-IS" dirty="0" err="1" smtClean="0"/>
              <a:t>the</a:t>
            </a:r>
            <a:r>
              <a:rPr lang="is-IS" dirty="0" smtClean="0"/>
              <a:t> </a:t>
            </a:r>
            <a:r>
              <a:rPr lang="is-IS" dirty="0" err="1" smtClean="0"/>
              <a:t>field</a:t>
            </a:r>
            <a:r>
              <a:rPr lang="is-IS" dirty="0" smtClean="0"/>
              <a:t> of </a:t>
            </a:r>
            <a:r>
              <a:rPr lang="is-IS" dirty="0" err="1" smtClean="0"/>
              <a:t>research</a:t>
            </a:r>
            <a:r>
              <a:rPr lang="is-IS" dirty="0" smtClean="0"/>
              <a:t>, </a:t>
            </a:r>
            <a:r>
              <a:rPr lang="is-IS" dirty="0" err="1" smtClean="0"/>
              <a:t>monitoring</a:t>
            </a:r>
            <a:r>
              <a:rPr lang="is-IS" dirty="0" smtClean="0"/>
              <a:t>, </a:t>
            </a:r>
            <a:r>
              <a:rPr lang="is-IS" dirty="0" err="1" smtClean="0"/>
              <a:t>and</a:t>
            </a:r>
            <a:r>
              <a:rPr lang="is-IS" dirty="0" smtClean="0"/>
              <a:t> </a:t>
            </a:r>
            <a:r>
              <a:rPr lang="is-IS" dirty="0" err="1" smtClean="0"/>
              <a:t>forecasts</a:t>
            </a:r>
            <a:r>
              <a:rPr lang="is-IS" dirty="0" smtClean="0"/>
              <a:t>, </a:t>
            </a:r>
            <a:r>
              <a:rPr lang="is-IS" dirty="0" err="1" smtClean="0"/>
              <a:t>with</a:t>
            </a:r>
            <a:r>
              <a:rPr lang="is-IS" dirty="0" smtClean="0"/>
              <a:t> </a:t>
            </a:r>
            <a:r>
              <a:rPr lang="is-IS" dirty="0" err="1" smtClean="0"/>
              <a:t>special</a:t>
            </a:r>
            <a:r>
              <a:rPr lang="is-IS" dirty="0" smtClean="0"/>
              <a:t> </a:t>
            </a:r>
            <a:r>
              <a:rPr lang="is-IS" dirty="0" err="1" smtClean="0"/>
              <a:t>emphasis</a:t>
            </a:r>
            <a:r>
              <a:rPr lang="is-IS" dirty="0" smtClean="0"/>
              <a:t> </a:t>
            </a:r>
            <a:r>
              <a:rPr lang="is-IS" dirty="0" err="1" smtClean="0"/>
              <a:t>on</a:t>
            </a:r>
            <a:r>
              <a:rPr lang="is-IS" dirty="0" smtClean="0"/>
              <a:t> </a:t>
            </a:r>
            <a:r>
              <a:rPr lang="is-IS" dirty="0" err="1" smtClean="0"/>
              <a:t>natural</a:t>
            </a:r>
            <a:r>
              <a:rPr lang="is-IS" dirty="0" smtClean="0"/>
              <a:t> </a:t>
            </a:r>
            <a:r>
              <a:rPr lang="is-IS" dirty="0" err="1" smtClean="0"/>
              <a:t>hazards</a:t>
            </a:r>
            <a:endParaRPr lang="is-IS" dirty="0" smtClean="0"/>
          </a:p>
          <a:p>
            <a:r>
              <a:rPr lang="is-IS" dirty="0" smtClean="0"/>
              <a:t>IMO is </a:t>
            </a:r>
            <a:r>
              <a:rPr lang="is-IS" dirty="0" err="1" smtClean="0"/>
              <a:t>the</a:t>
            </a:r>
            <a:r>
              <a:rPr lang="is-IS" dirty="0" smtClean="0"/>
              <a:t> </a:t>
            </a:r>
            <a:r>
              <a:rPr lang="is-IS" dirty="0" err="1" smtClean="0"/>
              <a:t>Icelandic</a:t>
            </a:r>
            <a:r>
              <a:rPr lang="is-IS" dirty="0" smtClean="0"/>
              <a:t> </a:t>
            </a:r>
            <a:r>
              <a:rPr lang="is-IS" dirty="0" err="1" smtClean="0"/>
              <a:t>contact</a:t>
            </a:r>
            <a:r>
              <a:rPr lang="is-IS" dirty="0" smtClean="0"/>
              <a:t> </a:t>
            </a:r>
            <a:r>
              <a:rPr lang="is-IS" dirty="0" err="1" smtClean="0"/>
              <a:t>point</a:t>
            </a:r>
            <a:r>
              <a:rPr lang="is-IS" dirty="0" smtClean="0"/>
              <a:t> for WMO, ECMWF, EUMETSAT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US" smtClean="0"/>
              <a:t>6/25/2014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GSt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92121-254B-48EB-ADDF-0B07613AA945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s://lh5.googleusercontent.com/-mDFGRRmJWEM/T6mhkj699jI/AAAAAAAAGLY/WQEoylZ60Iw/s800/IMG_94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7805" y="1679315"/>
            <a:ext cx="3759827" cy="2435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http://emilhannes.blog.is/users/03/emilhannes/img/hafis_island_modis27jun1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77642" y="4203532"/>
            <a:ext cx="3943814" cy="2192780"/>
          </a:xfrm>
          <a:prstGeom prst="rect">
            <a:avLst/>
          </a:prstGeom>
          <a:noFill/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 dirty="0" smtClean="0"/>
              <a:t>IMO – </a:t>
            </a:r>
            <a:r>
              <a:rPr lang="is-IS" dirty="0" err="1" smtClean="0"/>
              <a:t>tasks</a:t>
            </a:r>
            <a:r>
              <a:rPr lang="is-IS" dirty="0" smtClean="0"/>
              <a:t> </a:t>
            </a:r>
            <a:r>
              <a:rPr lang="is-IS" dirty="0" err="1" smtClean="0"/>
              <a:t>and</a:t>
            </a:r>
            <a:r>
              <a:rPr lang="is-IS" dirty="0" smtClean="0"/>
              <a:t> </a:t>
            </a:r>
            <a:r>
              <a:rPr lang="is-IS" dirty="0" err="1" smtClean="0"/>
              <a:t>responcibility</a:t>
            </a:r>
            <a:endParaRPr lang="en-US" dirty="0"/>
          </a:p>
        </p:txBody>
      </p:sp>
      <p:pic>
        <p:nvPicPr>
          <p:cNvPr id="5" name="Picture 2" descr="http://www.seos-project.eu/modules/world-of-images/images/Low_pressure_system_over_Iceland-thumb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2400" y="1676400"/>
            <a:ext cx="3962400" cy="2527132"/>
          </a:xfrm>
          <a:prstGeom prst="rect">
            <a:avLst/>
          </a:prstGeom>
          <a:noFill/>
          <a:effectLst/>
        </p:spPr>
      </p:pic>
      <p:pic>
        <p:nvPicPr>
          <p:cNvPr id="8196" name="Picture 4" descr="Eldgos á Fimmvörðuhálsi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3285" y="4294244"/>
            <a:ext cx="3951515" cy="2106555"/>
          </a:xfrm>
          <a:prstGeom prst="rect">
            <a:avLst/>
          </a:prstGeom>
          <a:noFill/>
          <a:effectLst/>
        </p:spPr>
      </p:pic>
      <p:sp>
        <p:nvSpPr>
          <p:cNvPr id="10" name="TextBox 9"/>
          <p:cNvSpPr txBox="1"/>
          <p:nvPr/>
        </p:nvSpPr>
        <p:spPr>
          <a:xfrm>
            <a:off x="8483242" y="4876800"/>
            <a:ext cx="5036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s-IS" sz="1200" smtClean="0">
                <a:solidFill>
                  <a:schemeClr val="bg2"/>
                </a:solidFill>
              </a:rPr>
              <a:t>RAX</a:t>
            </a:r>
            <a:endParaRPr lang="is-IS" sz="1200">
              <a:solidFill>
                <a:schemeClr val="bg2"/>
              </a:solidFill>
            </a:endParaRPr>
          </a:p>
        </p:txBody>
      </p:sp>
      <p:graphicFrame>
        <p:nvGraphicFramePr>
          <p:cNvPr id="11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08841665"/>
              </p:ext>
            </p:extLst>
          </p:nvPr>
        </p:nvGraphicFramePr>
        <p:xfrm>
          <a:off x="1981200" y="2133600"/>
          <a:ext cx="4876800" cy="28816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US" smtClean="0"/>
              <a:t>6/25/2014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GSt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92121-254B-48EB-ADDF-0B07613AA945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850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lh4.googleusercontent.com/-bo0thcBKqXE/T1lFY_n-ZPI/AAAAAAAAF-g/Pc9_-V1f2jM/w1043-h666-no/IMG_464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295400"/>
            <a:ext cx="8704372" cy="5126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>
              <a:spcAft>
                <a:spcPts val="800"/>
              </a:spcAft>
            </a:pPr>
            <a:r>
              <a:rPr lang="is-IS" dirty="0" smtClean="0"/>
              <a:t>IMO </a:t>
            </a:r>
            <a:r>
              <a:rPr lang="is-IS" dirty="0" err="1" smtClean="0"/>
              <a:t>and</a:t>
            </a:r>
            <a:r>
              <a:rPr lang="is-IS" dirty="0" smtClean="0"/>
              <a:t> </a:t>
            </a:r>
            <a:r>
              <a:rPr lang="is-IS" dirty="0" err="1" smtClean="0"/>
              <a:t>the</a:t>
            </a:r>
            <a:r>
              <a:rPr lang="is-IS" dirty="0" smtClean="0"/>
              <a:t> WFD</a:t>
            </a:r>
            <a:br>
              <a:rPr lang="is-IS" dirty="0" smtClean="0"/>
            </a:br>
            <a:r>
              <a:rPr lang="is-IS" sz="1800" dirty="0"/>
              <a:t>WFD </a:t>
            </a:r>
            <a:r>
              <a:rPr lang="is-IS" sz="1800" dirty="0" err="1"/>
              <a:t>implemented</a:t>
            </a:r>
            <a:r>
              <a:rPr lang="is-IS" sz="1800" dirty="0"/>
              <a:t> </a:t>
            </a:r>
            <a:r>
              <a:rPr lang="is-IS" sz="1800" dirty="0" err="1"/>
              <a:t>in</a:t>
            </a:r>
            <a:r>
              <a:rPr lang="is-IS" sz="1800" dirty="0"/>
              <a:t> </a:t>
            </a:r>
            <a:r>
              <a:rPr lang="is-IS" sz="1800" dirty="0" err="1"/>
              <a:t>Iceland</a:t>
            </a:r>
            <a:r>
              <a:rPr lang="is-IS" sz="1800" dirty="0"/>
              <a:t> </a:t>
            </a:r>
            <a:r>
              <a:rPr lang="is-IS" sz="1800" dirty="0" err="1"/>
              <a:t>in</a:t>
            </a:r>
            <a:r>
              <a:rPr lang="is-IS" sz="1800" dirty="0"/>
              <a:t> 2011</a:t>
            </a:r>
            <a:r>
              <a:rPr lang="is-IS" dirty="0"/>
              <a:t/>
            </a:r>
            <a:br>
              <a:rPr lang="is-IS" dirty="0"/>
            </a:b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0975" lvl="1" indent="0">
              <a:buNone/>
            </a:pPr>
            <a:r>
              <a:rPr lang="is-IS" b="1" dirty="0" smtClean="0"/>
              <a:t>IMO  </a:t>
            </a:r>
            <a:r>
              <a:rPr lang="is-IS" b="1" dirty="0" err="1" smtClean="0"/>
              <a:t>participtaion</a:t>
            </a:r>
            <a:endParaRPr lang="is-IS" b="1" dirty="0"/>
          </a:p>
          <a:p>
            <a:pPr lvl="1">
              <a:lnSpc>
                <a:spcPct val="150000"/>
              </a:lnSpc>
            </a:pPr>
            <a:r>
              <a:rPr lang="is-IS" dirty="0" err="1" smtClean="0"/>
              <a:t>Expertise</a:t>
            </a:r>
            <a:r>
              <a:rPr lang="is-IS" dirty="0" smtClean="0"/>
              <a:t> </a:t>
            </a:r>
            <a:r>
              <a:rPr lang="is-IS" dirty="0" err="1" smtClean="0"/>
              <a:t>in</a:t>
            </a:r>
            <a:r>
              <a:rPr lang="is-IS" dirty="0" smtClean="0"/>
              <a:t> </a:t>
            </a:r>
            <a:r>
              <a:rPr lang="is-IS" dirty="0" err="1" smtClean="0"/>
              <a:t>hydromorphology</a:t>
            </a:r>
            <a:r>
              <a:rPr lang="is-IS" dirty="0" smtClean="0"/>
              <a:t> </a:t>
            </a:r>
            <a:r>
              <a:rPr lang="is-IS" dirty="0"/>
              <a:t>of </a:t>
            </a:r>
            <a:r>
              <a:rPr lang="is-IS" dirty="0" err="1"/>
              <a:t>surface</a:t>
            </a:r>
            <a:r>
              <a:rPr lang="is-IS" dirty="0"/>
              <a:t> </a:t>
            </a:r>
            <a:r>
              <a:rPr lang="is-IS" dirty="0" err="1"/>
              <a:t>water</a:t>
            </a:r>
            <a:r>
              <a:rPr lang="is-IS" dirty="0"/>
              <a:t> </a:t>
            </a:r>
            <a:r>
              <a:rPr lang="is-IS" dirty="0" err="1"/>
              <a:t>and</a:t>
            </a:r>
            <a:r>
              <a:rPr lang="is-IS" dirty="0"/>
              <a:t> </a:t>
            </a:r>
            <a:r>
              <a:rPr lang="is-IS" dirty="0" err="1" smtClean="0"/>
              <a:t>groundwater</a:t>
            </a:r>
            <a:r>
              <a:rPr lang="is-IS" dirty="0" smtClean="0"/>
              <a:t> </a:t>
            </a:r>
            <a:endParaRPr lang="is-IS" dirty="0"/>
          </a:p>
          <a:p>
            <a:pPr lvl="1">
              <a:lnSpc>
                <a:spcPct val="150000"/>
              </a:lnSpc>
            </a:pPr>
            <a:r>
              <a:rPr lang="is-IS" dirty="0" smtClean="0"/>
              <a:t>IT </a:t>
            </a:r>
            <a:r>
              <a:rPr lang="is-IS" dirty="0" err="1" smtClean="0"/>
              <a:t>systems</a:t>
            </a:r>
            <a:r>
              <a:rPr lang="is-IS" dirty="0" smtClean="0"/>
              <a:t>, </a:t>
            </a:r>
            <a:r>
              <a:rPr lang="is-IS" dirty="0" err="1" smtClean="0"/>
              <a:t>webservices</a:t>
            </a:r>
            <a:r>
              <a:rPr lang="is-IS" dirty="0" smtClean="0"/>
              <a:t> </a:t>
            </a:r>
            <a:r>
              <a:rPr lang="is-IS" dirty="0" err="1"/>
              <a:t>and</a:t>
            </a:r>
            <a:r>
              <a:rPr lang="is-IS" dirty="0"/>
              <a:t> </a:t>
            </a:r>
            <a:r>
              <a:rPr lang="is-IS" dirty="0" err="1" smtClean="0"/>
              <a:t>databases</a:t>
            </a:r>
            <a:endParaRPr lang="is-I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US" smtClean="0"/>
              <a:t>6/25/2014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GSt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92121-254B-48EB-ADDF-0B07613AA945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0160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 dirty="0" err="1" smtClean="0"/>
              <a:t>Hydrological</a:t>
            </a:r>
            <a:r>
              <a:rPr lang="is-IS" dirty="0" smtClean="0"/>
              <a:t> </a:t>
            </a:r>
            <a:r>
              <a:rPr lang="is-IS" dirty="0" err="1" smtClean="0"/>
              <a:t>Monitoring</a:t>
            </a:r>
            <a:r>
              <a:rPr lang="is-IS" dirty="0" smtClean="0"/>
              <a:t> </a:t>
            </a:r>
            <a:r>
              <a:rPr lang="is-IS" dirty="0" err="1" smtClean="0"/>
              <a:t>Network</a:t>
            </a:r>
            <a:r>
              <a:rPr lang="is-IS" dirty="0" smtClean="0"/>
              <a:t/>
            </a:r>
            <a:br>
              <a:rPr lang="is-IS" dirty="0" smtClean="0"/>
            </a:br>
            <a:r>
              <a:rPr lang="is-IS" sz="2400" dirty="0" smtClean="0"/>
              <a:t>- 145 </a:t>
            </a:r>
            <a:r>
              <a:rPr lang="is-IS" sz="2400" dirty="0" err="1" smtClean="0"/>
              <a:t>gauging</a:t>
            </a:r>
            <a:r>
              <a:rPr lang="is-IS" sz="2400" dirty="0" smtClean="0"/>
              <a:t> </a:t>
            </a:r>
            <a:r>
              <a:rPr lang="is-IS" sz="2400" dirty="0" err="1" smtClean="0"/>
              <a:t>stations</a:t>
            </a:r>
            <a:endParaRPr lang="en-US" sz="2400" dirty="0"/>
          </a:p>
        </p:txBody>
      </p:sp>
      <p:pic>
        <p:nvPicPr>
          <p:cNvPr id="6" name="Picture 5" descr="vatn.jpg"/>
          <p:cNvPicPr>
            <a:picLocks noChangeAspect="1"/>
          </p:cNvPicPr>
          <p:nvPr/>
        </p:nvPicPr>
        <p:blipFill>
          <a:blip r:embed="rId3"/>
          <a:srcRect t="3661" b="3661"/>
          <a:stretch>
            <a:fillRect/>
          </a:stretch>
        </p:blipFill>
        <p:spPr>
          <a:xfrm>
            <a:off x="730166" y="1738916"/>
            <a:ext cx="7804234" cy="5119084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 bwMode="auto">
          <a:xfrm>
            <a:off x="3276600" y="5715000"/>
            <a:ext cx="152400" cy="152400"/>
          </a:xfrm>
          <a:prstGeom prst="ellipse">
            <a:avLst/>
          </a:prstGeom>
          <a:solidFill>
            <a:srgbClr val="92D050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-112" charset="0"/>
            </a:endParaRPr>
          </a:p>
        </p:txBody>
      </p:sp>
      <p:sp>
        <p:nvSpPr>
          <p:cNvPr id="8" name="Oval 7"/>
          <p:cNvSpPr/>
          <p:nvPr/>
        </p:nvSpPr>
        <p:spPr bwMode="auto">
          <a:xfrm>
            <a:off x="6096000" y="3124200"/>
            <a:ext cx="152400" cy="152400"/>
          </a:xfrm>
          <a:prstGeom prst="ellipse">
            <a:avLst/>
          </a:prstGeom>
          <a:solidFill>
            <a:srgbClr val="92D050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-112" charset="0"/>
            </a:endParaRPr>
          </a:p>
        </p:txBody>
      </p:sp>
      <p:sp>
        <p:nvSpPr>
          <p:cNvPr id="9" name="Oval 8"/>
          <p:cNvSpPr/>
          <p:nvPr/>
        </p:nvSpPr>
        <p:spPr bwMode="auto">
          <a:xfrm>
            <a:off x="3048000" y="5638800"/>
            <a:ext cx="152400" cy="152400"/>
          </a:xfrm>
          <a:prstGeom prst="ellipse">
            <a:avLst/>
          </a:prstGeom>
          <a:solidFill>
            <a:srgbClr val="92D050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-112" charset="0"/>
            </a:endParaRPr>
          </a:p>
        </p:txBody>
      </p:sp>
      <p:sp>
        <p:nvSpPr>
          <p:cNvPr id="10" name="Oval 9"/>
          <p:cNvSpPr/>
          <p:nvPr/>
        </p:nvSpPr>
        <p:spPr bwMode="auto">
          <a:xfrm>
            <a:off x="2667000" y="4495800"/>
            <a:ext cx="152400" cy="152400"/>
          </a:xfrm>
          <a:prstGeom prst="ellipse">
            <a:avLst/>
          </a:prstGeom>
          <a:solidFill>
            <a:srgbClr val="92D050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-112" charset="0"/>
            </a:endParaRPr>
          </a:p>
        </p:txBody>
      </p:sp>
      <p:sp>
        <p:nvSpPr>
          <p:cNvPr id="11" name="Oval 10"/>
          <p:cNvSpPr/>
          <p:nvPr/>
        </p:nvSpPr>
        <p:spPr bwMode="auto">
          <a:xfrm>
            <a:off x="5029200" y="5943600"/>
            <a:ext cx="152400" cy="152400"/>
          </a:xfrm>
          <a:prstGeom prst="ellipse">
            <a:avLst/>
          </a:prstGeom>
          <a:solidFill>
            <a:srgbClr val="92D050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-112" charset="0"/>
            </a:endParaRPr>
          </a:p>
        </p:txBody>
      </p:sp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4"/>
          <a:srcRect l="12700" t="50800" r="1575" b="6867"/>
          <a:stretch>
            <a:fillRect/>
          </a:stretch>
        </p:blipFill>
        <p:spPr bwMode="auto">
          <a:xfrm>
            <a:off x="0" y="4648200"/>
            <a:ext cx="2057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5"/>
          <a:srcRect l="12700" t="42333" r="42850" b="32267"/>
          <a:stretch>
            <a:fillRect/>
          </a:stretch>
        </p:blipFill>
        <p:spPr bwMode="auto">
          <a:xfrm>
            <a:off x="3886200" y="1545771"/>
            <a:ext cx="1905000" cy="816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6"/>
          <a:srcRect l="12700" t="50800" r="1575" b="11100"/>
          <a:stretch>
            <a:fillRect/>
          </a:stretch>
        </p:blipFill>
        <p:spPr bwMode="auto">
          <a:xfrm>
            <a:off x="1905000" y="6172200"/>
            <a:ext cx="2057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7"/>
          <a:srcRect l="15875" t="50800" r="42850" b="11100"/>
          <a:stretch>
            <a:fillRect/>
          </a:stretch>
        </p:blipFill>
        <p:spPr bwMode="auto">
          <a:xfrm>
            <a:off x="152400" y="6172200"/>
            <a:ext cx="1676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Oval 13"/>
          <p:cNvSpPr/>
          <p:nvPr/>
        </p:nvSpPr>
        <p:spPr bwMode="auto">
          <a:xfrm>
            <a:off x="4724400" y="6096000"/>
            <a:ext cx="152400" cy="152400"/>
          </a:xfrm>
          <a:prstGeom prst="ellipse">
            <a:avLst/>
          </a:prstGeom>
          <a:solidFill>
            <a:srgbClr val="92D050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-112" charset="0"/>
            </a:endParaRPr>
          </a:p>
        </p:txBody>
      </p:sp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8"/>
          <a:srcRect l="10583" t="21167" r="15333" b="8278"/>
          <a:stretch>
            <a:fillRect/>
          </a:stretch>
        </p:blipFill>
        <p:spPr bwMode="auto">
          <a:xfrm>
            <a:off x="5257800" y="6096000"/>
            <a:ext cx="1600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Oval 14"/>
          <p:cNvSpPr/>
          <p:nvPr/>
        </p:nvSpPr>
        <p:spPr bwMode="auto">
          <a:xfrm>
            <a:off x="4343400" y="3581400"/>
            <a:ext cx="152400" cy="152400"/>
          </a:xfrm>
          <a:prstGeom prst="ellipse">
            <a:avLst/>
          </a:prstGeom>
          <a:solidFill>
            <a:srgbClr val="92D050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-112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US" smtClean="0"/>
              <a:t>6/25/2014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GSt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92121-254B-48EB-ADDF-0B07613AA945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4497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001000" cy="990600"/>
          </a:xfrm>
        </p:spPr>
        <p:txBody>
          <a:bodyPr/>
          <a:lstStyle/>
          <a:p>
            <a:pPr lvl="1">
              <a:spcAft>
                <a:spcPts val="800"/>
              </a:spcAft>
            </a:pPr>
            <a:r>
              <a:rPr lang="is-IS" dirty="0" err="1"/>
              <a:t>M</a:t>
            </a:r>
            <a:r>
              <a:rPr lang="is-IS" dirty="0" err="1" smtClean="0"/>
              <a:t>onitoring</a:t>
            </a:r>
            <a:r>
              <a:rPr lang="is-IS" dirty="0" smtClean="0"/>
              <a:t> </a:t>
            </a:r>
            <a:br>
              <a:rPr lang="is-IS" dirty="0" smtClean="0"/>
            </a:br>
            <a:r>
              <a:rPr lang="is-IS" dirty="0" smtClean="0"/>
              <a:t>- </a:t>
            </a:r>
            <a:r>
              <a:rPr lang="is-IS" dirty="0" err="1" smtClean="0"/>
              <a:t>supporting</a:t>
            </a:r>
            <a:r>
              <a:rPr lang="is-IS" dirty="0" smtClean="0"/>
              <a:t> </a:t>
            </a:r>
            <a:r>
              <a:rPr lang="is-IS" dirty="0" err="1" smtClean="0"/>
              <a:t>water</a:t>
            </a:r>
            <a:r>
              <a:rPr lang="is-IS" dirty="0" smtClean="0"/>
              <a:t> </a:t>
            </a:r>
            <a:r>
              <a:rPr lang="is-IS" dirty="0" err="1" smtClean="0"/>
              <a:t>researc</a:t>
            </a:r>
            <a:r>
              <a:rPr lang="is-IS" dirty="0" err="1"/>
              <a:t>h</a:t>
            </a:r>
            <a:r>
              <a:rPr lang="en-US" dirty="0"/>
              <a:t/>
            </a:r>
            <a:br>
              <a:rPr lang="en-US" dirty="0"/>
            </a:br>
            <a:r>
              <a:rPr lang="is-IS" dirty="0">
                <a:ea typeface="ＭＳ Ｐゴシック"/>
                <a:cs typeface="ＭＳ Ｐゴシック"/>
              </a:rPr>
              <a:t/>
            </a:r>
            <a:br>
              <a:rPr lang="is-IS" dirty="0">
                <a:ea typeface="ＭＳ Ｐゴシック"/>
                <a:cs typeface="ＭＳ Ｐゴシック"/>
              </a:rPr>
            </a:b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542722"/>
            <a:ext cx="6934200" cy="4934278"/>
          </a:xfrm>
        </p:spPr>
        <p:txBody>
          <a:bodyPr>
            <a:normAutofit fontScale="92500" lnSpcReduction="10000"/>
          </a:bodyPr>
          <a:lstStyle/>
          <a:p>
            <a:r>
              <a:rPr lang="is-IS" dirty="0" err="1" smtClean="0"/>
              <a:t>Meteorology</a:t>
            </a:r>
            <a:r>
              <a:rPr lang="is-IS" dirty="0" smtClean="0"/>
              <a:t> </a:t>
            </a:r>
            <a:r>
              <a:rPr lang="is-IS" dirty="0" err="1" smtClean="0"/>
              <a:t>and</a:t>
            </a:r>
            <a:r>
              <a:rPr lang="is-IS" dirty="0" smtClean="0"/>
              <a:t> </a:t>
            </a:r>
            <a:r>
              <a:rPr lang="is-IS" dirty="0" err="1" smtClean="0"/>
              <a:t>climatology</a:t>
            </a:r>
            <a:endParaRPr lang="is-IS" dirty="0"/>
          </a:p>
          <a:p>
            <a:pPr lvl="1"/>
            <a:r>
              <a:rPr lang="is-IS" dirty="0" err="1" smtClean="0">
                <a:ea typeface="ＭＳ Ｐゴシック"/>
                <a:cs typeface="ＭＳ Ｐゴシック"/>
              </a:rPr>
              <a:t>Weather</a:t>
            </a:r>
            <a:r>
              <a:rPr lang="is-IS" dirty="0" smtClean="0">
                <a:ea typeface="ＭＳ Ｐゴシック"/>
                <a:cs typeface="ＭＳ Ｐゴシック"/>
              </a:rPr>
              <a:t> </a:t>
            </a:r>
            <a:r>
              <a:rPr lang="is-IS" dirty="0" err="1" smtClean="0">
                <a:ea typeface="ＭＳ Ｐゴシック"/>
                <a:cs typeface="ＭＳ Ｐゴシック"/>
              </a:rPr>
              <a:t>stations</a:t>
            </a:r>
            <a:r>
              <a:rPr lang="is-IS" dirty="0" smtClean="0">
                <a:ea typeface="ＭＳ Ｐゴシック"/>
                <a:cs typeface="ＭＳ Ｐゴシック"/>
              </a:rPr>
              <a:t>, </a:t>
            </a:r>
            <a:r>
              <a:rPr lang="is-IS" dirty="0" err="1" smtClean="0">
                <a:ea typeface="ＭＳ Ｐゴシック"/>
                <a:cs typeface="ＭＳ Ｐゴシック"/>
              </a:rPr>
              <a:t>Weather</a:t>
            </a:r>
            <a:r>
              <a:rPr lang="is-IS" dirty="0" smtClean="0">
                <a:ea typeface="ＭＳ Ｐゴシック"/>
                <a:cs typeface="ＭＳ Ｐゴシック"/>
              </a:rPr>
              <a:t> radars, </a:t>
            </a:r>
            <a:r>
              <a:rPr lang="is-IS" dirty="0" err="1" smtClean="0">
                <a:ea typeface="ＭＳ Ｐゴシック"/>
                <a:cs typeface="ＭＳ Ｐゴシック"/>
              </a:rPr>
              <a:t>Radio</a:t>
            </a:r>
            <a:r>
              <a:rPr lang="is-IS" dirty="0" smtClean="0">
                <a:ea typeface="ＭＳ Ｐゴシック"/>
                <a:cs typeface="ＭＳ Ｐゴシック"/>
              </a:rPr>
              <a:t>-</a:t>
            </a:r>
            <a:r>
              <a:rPr lang="is-IS" dirty="0" err="1" smtClean="0">
                <a:ea typeface="ＭＳ Ｐゴシック"/>
                <a:cs typeface="ＭＳ Ｐゴシック"/>
              </a:rPr>
              <a:t>sonde</a:t>
            </a:r>
            <a:r>
              <a:rPr lang="is-IS" dirty="0" smtClean="0">
                <a:ea typeface="ＭＳ Ｐゴシック"/>
                <a:cs typeface="ＭＳ Ｐゴシック"/>
              </a:rPr>
              <a:t>, </a:t>
            </a:r>
          </a:p>
          <a:p>
            <a:pPr marL="180975" lvl="1" indent="0">
              <a:buNone/>
            </a:pPr>
            <a:r>
              <a:rPr lang="is-IS" dirty="0" err="1" smtClean="0">
                <a:ea typeface="ＭＳ Ｐゴシック"/>
                <a:cs typeface="ＭＳ Ｐゴシック"/>
              </a:rPr>
              <a:t>Ozone</a:t>
            </a:r>
            <a:r>
              <a:rPr lang="is-IS" dirty="0" smtClean="0">
                <a:ea typeface="ＭＳ Ｐゴシック"/>
                <a:cs typeface="ＭＳ Ｐゴシック"/>
              </a:rPr>
              <a:t>, LRTP..... </a:t>
            </a:r>
          </a:p>
          <a:p>
            <a:pPr marL="180975" lvl="1" indent="0">
              <a:buNone/>
            </a:pPr>
            <a:endParaRPr lang="en-US" dirty="0" smtClean="0">
              <a:ea typeface="ＭＳ Ｐゴシック"/>
              <a:cs typeface="ＭＳ Ｐゴシック"/>
            </a:endParaRPr>
          </a:p>
          <a:p>
            <a:r>
              <a:rPr lang="is-IS" dirty="0" err="1" smtClean="0"/>
              <a:t>Volcanic</a:t>
            </a:r>
            <a:r>
              <a:rPr lang="is-IS" dirty="0"/>
              <a:t> </a:t>
            </a:r>
            <a:r>
              <a:rPr lang="is-IS" dirty="0" err="1" smtClean="0"/>
              <a:t>activity</a:t>
            </a:r>
            <a:endParaRPr lang="is-IS" dirty="0" smtClean="0"/>
          </a:p>
          <a:p>
            <a:pPr lvl="1"/>
            <a:r>
              <a:rPr lang="is-IS" dirty="0" err="1" smtClean="0">
                <a:ea typeface="ＭＳ Ｐゴシック"/>
                <a:cs typeface="ＭＳ Ｐゴシック"/>
              </a:rPr>
              <a:t>Seismometers</a:t>
            </a:r>
            <a:r>
              <a:rPr lang="is-IS" dirty="0" smtClean="0">
                <a:ea typeface="ＭＳ Ｐゴシック"/>
                <a:cs typeface="ＭＳ Ｐゴシック"/>
              </a:rPr>
              <a:t>, GPS </a:t>
            </a:r>
            <a:r>
              <a:rPr lang="is-IS" dirty="0" err="1" smtClean="0">
                <a:ea typeface="ＭＳ Ｐゴシック"/>
                <a:cs typeface="ＭＳ Ｐゴシック"/>
              </a:rPr>
              <a:t>measurements</a:t>
            </a:r>
            <a:r>
              <a:rPr lang="is-IS" dirty="0" smtClean="0">
                <a:ea typeface="ＭＳ Ｐゴシック"/>
                <a:cs typeface="ＭＳ Ｐゴシック"/>
              </a:rPr>
              <a:t>, </a:t>
            </a:r>
            <a:r>
              <a:rPr lang="is-IS" dirty="0" err="1" smtClean="0">
                <a:ea typeface="ＭＳ Ｐゴシック"/>
                <a:cs typeface="ＭＳ Ｐゴシック"/>
              </a:rPr>
              <a:t>strain</a:t>
            </a:r>
            <a:r>
              <a:rPr lang="is-IS" dirty="0" smtClean="0">
                <a:ea typeface="ＭＳ Ｐゴシック"/>
                <a:cs typeface="ＭＳ Ｐゴシック"/>
              </a:rPr>
              <a:t> </a:t>
            </a:r>
            <a:r>
              <a:rPr lang="is-IS" dirty="0" err="1" smtClean="0">
                <a:ea typeface="ＭＳ Ｐゴシック"/>
                <a:cs typeface="ＭＳ Ｐゴシック"/>
              </a:rPr>
              <a:t>meters</a:t>
            </a:r>
            <a:r>
              <a:rPr lang="is-IS" dirty="0" smtClean="0">
                <a:ea typeface="ＭＳ Ｐゴシック"/>
                <a:cs typeface="ＭＳ Ｐゴシック"/>
              </a:rPr>
              <a:t>, </a:t>
            </a:r>
            <a:r>
              <a:rPr lang="is-IS" dirty="0" err="1" smtClean="0">
                <a:ea typeface="ＭＳ Ｐゴシック"/>
                <a:cs typeface="ＭＳ Ｐゴシック"/>
              </a:rPr>
              <a:t>Ash</a:t>
            </a:r>
            <a:r>
              <a:rPr lang="is-IS" dirty="0" smtClean="0">
                <a:ea typeface="ＭＳ Ｐゴシック"/>
                <a:cs typeface="ＭＳ Ｐゴシック"/>
              </a:rPr>
              <a:t> LIDAR, Gas </a:t>
            </a:r>
            <a:r>
              <a:rPr lang="is-IS" dirty="0" err="1" smtClean="0">
                <a:ea typeface="ＭＳ Ｐゴシック"/>
                <a:cs typeface="ＭＳ Ｐゴシック"/>
              </a:rPr>
              <a:t>measurements</a:t>
            </a:r>
            <a:r>
              <a:rPr lang="is-IS" dirty="0" smtClean="0">
                <a:ea typeface="ＭＳ Ｐゴシック"/>
                <a:cs typeface="ＭＳ Ｐゴシック"/>
              </a:rPr>
              <a:t>..... </a:t>
            </a:r>
          </a:p>
          <a:p>
            <a:pPr lvl="1"/>
            <a:endParaRPr lang="is-IS" dirty="0">
              <a:ea typeface="ＭＳ Ｐゴシック"/>
              <a:cs typeface="ＭＳ Ｐゴシック"/>
            </a:endParaRPr>
          </a:p>
          <a:p>
            <a:r>
              <a:rPr lang="is-IS" dirty="0" err="1" smtClean="0"/>
              <a:t>Glaciology</a:t>
            </a:r>
            <a:r>
              <a:rPr lang="is-IS" dirty="0" smtClean="0"/>
              <a:t> </a:t>
            </a:r>
            <a:r>
              <a:rPr lang="is-IS" dirty="0" err="1" smtClean="0"/>
              <a:t>and</a:t>
            </a:r>
            <a:r>
              <a:rPr lang="is-IS" dirty="0" smtClean="0"/>
              <a:t> </a:t>
            </a:r>
            <a:r>
              <a:rPr lang="is-IS" dirty="0" err="1" smtClean="0"/>
              <a:t>snow</a:t>
            </a:r>
            <a:r>
              <a:rPr lang="is-IS" dirty="0" smtClean="0"/>
              <a:t> </a:t>
            </a:r>
            <a:r>
              <a:rPr lang="is-IS" dirty="0" err="1" smtClean="0"/>
              <a:t>measurements</a:t>
            </a:r>
            <a:r>
              <a:rPr lang="is-IS" dirty="0" smtClean="0"/>
              <a:t> </a:t>
            </a:r>
          </a:p>
          <a:p>
            <a:pPr lvl="1"/>
            <a:r>
              <a:rPr lang="is-IS" dirty="0" err="1" smtClean="0"/>
              <a:t>Glacier</a:t>
            </a:r>
            <a:r>
              <a:rPr lang="is-IS" dirty="0" smtClean="0"/>
              <a:t> mass-</a:t>
            </a:r>
            <a:r>
              <a:rPr lang="is-IS" dirty="0" err="1" smtClean="0"/>
              <a:t>balance</a:t>
            </a:r>
            <a:r>
              <a:rPr lang="is-IS" dirty="0" smtClean="0"/>
              <a:t> </a:t>
            </a:r>
            <a:r>
              <a:rPr lang="is-IS" dirty="0" err="1" smtClean="0"/>
              <a:t>models</a:t>
            </a:r>
            <a:r>
              <a:rPr lang="is-IS" dirty="0" smtClean="0"/>
              <a:t>, </a:t>
            </a:r>
            <a:r>
              <a:rPr lang="is-IS" dirty="0" err="1" smtClean="0"/>
              <a:t>glacier</a:t>
            </a:r>
            <a:r>
              <a:rPr lang="is-IS" dirty="0" smtClean="0"/>
              <a:t>-</a:t>
            </a:r>
            <a:r>
              <a:rPr lang="is-IS" dirty="0" err="1" smtClean="0"/>
              <a:t>flow</a:t>
            </a:r>
            <a:r>
              <a:rPr lang="is-IS" dirty="0" smtClean="0"/>
              <a:t> </a:t>
            </a:r>
            <a:r>
              <a:rPr lang="is-IS" dirty="0" err="1" smtClean="0"/>
              <a:t>models</a:t>
            </a:r>
            <a:r>
              <a:rPr lang="is-IS" dirty="0" smtClean="0"/>
              <a:t>, </a:t>
            </a:r>
            <a:r>
              <a:rPr lang="is-IS" dirty="0" err="1" smtClean="0"/>
              <a:t>variations</a:t>
            </a:r>
            <a:r>
              <a:rPr lang="is-IS" dirty="0" smtClean="0"/>
              <a:t> of </a:t>
            </a:r>
            <a:r>
              <a:rPr lang="is-IS" dirty="0" err="1" smtClean="0"/>
              <a:t>outlet</a:t>
            </a:r>
            <a:r>
              <a:rPr lang="is-IS" dirty="0" smtClean="0"/>
              <a:t> </a:t>
            </a:r>
            <a:r>
              <a:rPr lang="is-IS" dirty="0" err="1" smtClean="0"/>
              <a:t>glaciers</a:t>
            </a:r>
            <a:r>
              <a:rPr lang="is-IS" dirty="0" smtClean="0"/>
              <a:t>, </a:t>
            </a:r>
            <a:r>
              <a:rPr lang="is-IS" dirty="0" err="1" smtClean="0"/>
              <a:t>hydrology</a:t>
            </a:r>
            <a:r>
              <a:rPr lang="is-IS" dirty="0" smtClean="0"/>
              <a:t> of </a:t>
            </a:r>
            <a:r>
              <a:rPr lang="is-IS" dirty="0" err="1" smtClean="0"/>
              <a:t>glaciers</a:t>
            </a:r>
            <a:r>
              <a:rPr lang="is-IS" dirty="0" smtClean="0"/>
              <a:t>, </a:t>
            </a:r>
            <a:r>
              <a:rPr lang="is-IS" dirty="0" err="1" smtClean="0"/>
              <a:t>river</a:t>
            </a:r>
            <a:r>
              <a:rPr lang="is-IS" dirty="0" smtClean="0"/>
              <a:t> </a:t>
            </a:r>
            <a:r>
              <a:rPr lang="is-IS" dirty="0" err="1" smtClean="0"/>
              <a:t>channel</a:t>
            </a:r>
            <a:r>
              <a:rPr lang="is-IS" dirty="0" smtClean="0"/>
              <a:t> </a:t>
            </a:r>
            <a:r>
              <a:rPr lang="is-IS" dirty="0" err="1" smtClean="0"/>
              <a:t>changes</a:t>
            </a:r>
            <a:r>
              <a:rPr lang="is-IS" dirty="0" smtClean="0"/>
              <a:t>.... </a:t>
            </a:r>
          </a:p>
          <a:p>
            <a:pPr lvl="1"/>
            <a:r>
              <a:rPr lang="is-IS" dirty="0" err="1" smtClean="0"/>
              <a:t>Snow</a:t>
            </a:r>
            <a:r>
              <a:rPr lang="is-IS" dirty="0" smtClean="0"/>
              <a:t> </a:t>
            </a:r>
            <a:r>
              <a:rPr lang="is-IS" dirty="0" err="1"/>
              <a:t>mapping</a:t>
            </a:r>
            <a:r>
              <a:rPr lang="is-IS" dirty="0"/>
              <a:t>, </a:t>
            </a:r>
            <a:r>
              <a:rPr lang="is-IS" dirty="0" err="1"/>
              <a:t>avalanche</a:t>
            </a:r>
            <a:r>
              <a:rPr lang="is-IS" dirty="0"/>
              <a:t> </a:t>
            </a:r>
            <a:r>
              <a:rPr lang="is-IS" dirty="0" err="1"/>
              <a:t>mapping</a:t>
            </a:r>
            <a:r>
              <a:rPr lang="is-IS" dirty="0"/>
              <a:t>, </a:t>
            </a:r>
            <a:r>
              <a:rPr lang="is-IS" dirty="0" err="1"/>
              <a:t>avalanche</a:t>
            </a:r>
            <a:r>
              <a:rPr lang="is-IS" dirty="0"/>
              <a:t> </a:t>
            </a:r>
            <a:r>
              <a:rPr lang="is-IS" dirty="0" err="1"/>
              <a:t>forecasts</a:t>
            </a:r>
            <a:r>
              <a:rPr lang="is-IS" dirty="0"/>
              <a:t>...</a:t>
            </a:r>
          </a:p>
          <a:p>
            <a:pPr lvl="1"/>
            <a:endParaRPr lang="is-IS" dirty="0" smtClean="0"/>
          </a:p>
          <a:p>
            <a:pPr lvl="2"/>
            <a:endParaRPr lang="en-US" dirty="0" smtClean="0"/>
          </a:p>
          <a:p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0" t="3019" r="664" b="-1401"/>
          <a:stretch>
            <a:fillRect/>
          </a:stretch>
        </p:blipFill>
        <p:spPr bwMode="auto">
          <a:xfrm>
            <a:off x="6803572" y="1466522"/>
            <a:ext cx="2133600" cy="14508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 t="9642"/>
          <a:stretch>
            <a:fillRect/>
          </a:stretch>
        </p:blipFill>
        <p:spPr bwMode="auto">
          <a:xfrm>
            <a:off x="6803572" y="4645479"/>
            <a:ext cx="2133600" cy="158077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4"/>
          <a:stretch>
            <a:fillRect/>
          </a:stretch>
        </p:blipFill>
        <p:spPr bwMode="auto">
          <a:xfrm>
            <a:off x="6803572" y="3048000"/>
            <a:ext cx="2133600" cy="1564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Date Place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US" smtClean="0"/>
              <a:t>6/25/2014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GSt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92121-254B-48EB-ADDF-0B07613AA945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 dirty="0" smtClean="0"/>
              <a:t>IMO </a:t>
            </a:r>
            <a:r>
              <a:rPr lang="is-IS" dirty="0" err="1" smtClean="0"/>
              <a:t>Hydrology</a:t>
            </a:r>
            <a:r>
              <a:rPr lang="is-IS" dirty="0" smtClean="0"/>
              <a:t> </a:t>
            </a:r>
            <a:br>
              <a:rPr lang="is-IS" dirty="0" smtClean="0"/>
            </a:br>
            <a:r>
              <a:rPr lang="is-IS" dirty="0" smtClean="0"/>
              <a:t>– </a:t>
            </a:r>
            <a:r>
              <a:rPr lang="is-IS" dirty="0" err="1" smtClean="0"/>
              <a:t>data</a:t>
            </a:r>
            <a:r>
              <a:rPr lang="is-IS" dirty="0" smtClean="0"/>
              <a:t> </a:t>
            </a:r>
            <a:r>
              <a:rPr lang="is-IS" dirty="0" err="1" smtClean="0"/>
              <a:t>and</a:t>
            </a:r>
            <a:r>
              <a:rPr lang="is-IS" dirty="0" smtClean="0"/>
              <a:t> </a:t>
            </a:r>
            <a:r>
              <a:rPr lang="is-IS" dirty="0" err="1" smtClean="0"/>
              <a:t>deliverables</a:t>
            </a:r>
            <a:r>
              <a:rPr lang="is-IS" dirty="0" smtClean="0"/>
              <a:t>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600199"/>
            <a:ext cx="6400800" cy="4800600"/>
          </a:xfrm>
        </p:spPr>
        <p:txBody>
          <a:bodyPr/>
          <a:lstStyle/>
          <a:p>
            <a:pPr marL="180975" lvl="1" indent="0">
              <a:buNone/>
            </a:pPr>
            <a:r>
              <a:rPr lang="is-IS" b="1" dirty="0" smtClean="0"/>
              <a:t>IMO </a:t>
            </a:r>
            <a:r>
              <a:rPr lang="is-IS" b="1" dirty="0" err="1" smtClean="0"/>
              <a:t>knowledge</a:t>
            </a:r>
            <a:r>
              <a:rPr lang="is-IS" b="1" dirty="0" smtClean="0"/>
              <a:t> </a:t>
            </a:r>
            <a:r>
              <a:rPr lang="is-IS" b="1" dirty="0" err="1" smtClean="0"/>
              <a:t>and</a:t>
            </a:r>
            <a:r>
              <a:rPr lang="is-IS" b="1" dirty="0" smtClean="0"/>
              <a:t> </a:t>
            </a:r>
            <a:r>
              <a:rPr lang="is-IS" b="1" dirty="0" err="1" smtClean="0"/>
              <a:t>expertise</a:t>
            </a:r>
            <a:r>
              <a:rPr lang="is-IS" b="1" dirty="0" smtClean="0"/>
              <a:t> </a:t>
            </a:r>
            <a:r>
              <a:rPr lang="is-IS" b="1" dirty="0" err="1" smtClean="0"/>
              <a:t>beneficial</a:t>
            </a:r>
            <a:r>
              <a:rPr lang="is-IS" b="1" dirty="0" smtClean="0"/>
              <a:t> for </a:t>
            </a:r>
            <a:r>
              <a:rPr lang="is-IS" b="1" dirty="0" err="1" smtClean="0"/>
              <a:t>the</a:t>
            </a:r>
            <a:r>
              <a:rPr lang="is-IS" b="1" dirty="0" smtClean="0"/>
              <a:t> WFD </a:t>
            </a:r>
            <a:r>
              <a:rPr lang="is-IS" b="1" dirty="0" err="1" smtClean="0"/>
              <a:t>are</a:t>
            </a:r>
            <a:r>
              <a:rPr lang="is-IS" b="1" dirty="0" smtClean="0"/>
              <a:t> </a:t>
            </a:r>
            <a:r>
              <a:rPr lang="is-IS" b="1" dirty="0" err="1" smtClean="0"/>
              <a:t>numerous</a:t>
            </a:r>
            <a:r>
              <a:rPr lang="is-IS" b="1" dirty="0"/>
              <a:t> </a:t>
            </a:r>
            <a:r>
              <a:rPr lang="is-IS" b="1" dirty="0" smtClean="0"/>
              <a:t>e.g: </a:t>
            </a:r>
          </a:p>
          <a:p>
            <a:pPr lvl="1"/>
            <a:r>
              <a:rPr lang="is-IS" dirty="0" err="1" smtClean="0"/>
              <a:t>Experince</a:t>
            </a:r>
            <a:r>
              <a:rPr lang="is-IS" dirty="0" smtClean="0"/>
              <a:t> </a:t>
            </a:r>
            <a:r>
              <a:rPr lang="is-IS" dirty="0" err="1" smtClean="0"/>
              <a:t>in</a:t>
            </a:r>
            <a:r>
              <a:rPr lang="is-IS" dirty="0" smtClean="0"/>
              <a:t> </a:t>
            </a:r>
            <a:r>
              <a:rPr lang="is-IS" dirty="0" err="1" smtClean="0"/>
              <a:t>realtime</a:t>
            </a:r>
            <a:r>
              <a:rPr lang="is-IS" dirty="0" smtClean="0"/>
              <a:t>-</a:t>
            </a:r>
            <a:r>
              <a:rPr lang="is-IS" dirty="0" err="1" smtClean="0"/>
              <a:t>monitoring</a:t>
            </a:r>
            <a:r>
              <a:rPr lang="is-IS" dirty="0" smtClean="0"/>
              <a:t> </a:t>
            </a:r>
            <a:r>
              <a:rPr lang="is-IS" dirty="0" err="1" smtClean="0"/>
              <a:t>and</a:t>
            </a:r>
            <a:r>
              <a:rPr lang="is-IS" dirty="0" smtClean="0"/>
              <a:t> </a:t>
            </a:r>
            <a:r>
              <a:rPr lang="is-IS" dirty="0" err="1" smtClean="0"/>
              <a:t>dissemination</a:t>
            </a:r>
            <a:r>
              <a:rPr lang="is-IS" dirty="0" smtClean="0"/>
              <a:t> </a:t>
            </a:r>
            <a:r>
              <a:rPr lang="is-IS" dirty="0"/>
              <a:t>of </a:t>
            </a:r>
            <a:r>
              <a:rPr lang="is-IS" dirty="0" err="1" smtClean="0"/>
              <a:t>hydological</a:t>
            </a:r>
            <a:r>
              <a:rPr lang="is-IS" dirty="0" smtClean="0"/>
              <a:t> </a:t>
            </a:r>
            <a:r>
              <a:rPr lang="is-IS" dirty="0" err="1" smtClean="0"/>
              <a:t>data</a:t>
            </a:r>
            <a:endParaRPr lang="is-IS" dirty="0" smtClean="0"/>
          </a:p>
          <a:p>
            <a:pPr lvl="1"/>
            <a:r>
              <a:rPr lang="is-IS" dirty="0" err="1" smtClean="0"/>
              <a:t>Data</a:t>
            </a:r>
            <a:r>
              <a:rPr lang="is-IS" dirty="0" smtClean="0"/>
              <a:t> </a:t>
            </a:r>
            <a:r>
              <a:rPr lang="is-IS" dirty="0" err="1" smtClean="0"/>
              <a:t>aqusition</a:t>
            </a:r>
            <a:r>
              <a:rPr lang="is-IS" dirty="0" smtClean="0"/>
              <a:t>, </a:t>
            </a:r>
            <a:r>
              <a:rPr lang="is-IS" dirty="0" err="1" smtClean="0"/>
              <a:t>data</a:t>
            </a:r>
            <a:r>
              <a:rPr lang="is-IS" dirty="0" smtClean="0"/>
              <a:t> </a:t>
            </a:r>
            <a:r>
              <a:rPr lang="is-IS" dirty="0" err="1" smtClean="0"/>
              <a:t>processing</a:t>
            </a:r>
            <a:r>
              <a:rPr lang="is-IS" dirty="0" smtClean="0"/>
              <a:t> for </a:t>
            </a:r>
            <a:r>
              <a:rPr lang="is-IS" dirty="0" err="1" smtClean="0"/>
              <a:t>effective</a:t>
            </a:r>
            <a:r>
              <a:rPr lang="is-IS" dirty="0" smtClean="0"/>
              <a:t> </a:t>
            </a:r>
            <a:r>
              <a:rPr lang="is-IS" dirty="0" err="1"/>
              <a:t>forecasts</a:t>
            </a:r>
            <a:r>
              <a:rPr lang="is-IS" dirty="0"/>
              <a:t> </a:t>
            </a:r>
            <a:r>
              <a:rPr lang="is-IS" dirty="0" err="1"/>
              <a:t>and</a:t>
            </a:r>
            <a:r>
              <a:rPr lang="is-IS" dirty="0"/>
              <a:t> </a:t>
            </a:r>
            <a:r>
              <a:rPr lang="is-IS" dirty="0" err="1"/>
              <a:t>warning</a:t>
            </a:r>
            <a:r>
              <a:rPr lang="is-IS" dirty="0"/>
              <a:t> </a:t>
            </a:r>
            <a:r>
              <a:rPr lang="is-IS" dirty="0" err="1" smtClean="0"/>
              <a:t>system</a:t>
            </a:r>
            <a:endParaRPr lang="is-IS" dirty="0" smtClean="0"/>
          </a:p>
          <a:p>
            <a:pPr lvl="1"/>
            <a:r>
              <a:rPr lang="is-IS" dirty="0" err="1" smtClean="0"/>
              <a:t>Modelling</a:t>
            </a:r>
            <a:r>
              <a:rPr lang="is-IS" dirty="0"/>
              <a:t> </a:t>
            </a:r>
            <a:r>
              <a:rPr lang="is-IS" dirty="0" smtClean="0"/>
              <a:t>of </a:t>
            </a:r>
            <a:r>
              <a:rPr lang="is-IS" dirty="0" err="1" smtClean="0"/>
              <a:t>diverse</a:t>
            </a:r>
            <a:r>
              <a:rPr lang="is-IS" dirty="0" smtClean="0"/>
              <a:t> </a:t>
            </a:r>
            <a:r>
              <a:rPr lang="is-IS" dirty="0" err="1" smtClean="0"/>
              <a:t>hydrological</a:t>
            </a:r>
            <a:r>
              <a:rPr lang="is-IS" dirty="0" smtClean="0"/>
              <a:t> </a:t>
            </a:r>
            <a:r>
              <a:rPr lang="is-IS" dirty="0" err="1" smtClean="0"/>
              <a:t>circumstances</a:t>
            </a:r>
            <a:r>
              <a:rPr lang="is-IS" dirty="0" smtClean="0"/>
              <a:t> </a:t>
            </a:r>
            <a:r>
              <a:rPr lang="is-IS" dirty="0" err="1" smtClean="0"/>
              <a:t>based</a:t>
            </a:r>
            <a:r>
              <a:rPr lang="is-IS" dirty="0" smtClean="0"/>
              <a:t> </a:t>
            </a:r>
            <a:r>
              <a:rPr lang="is-IS" dirty="0" err="1"/>
              <a:t>on</a:t>
            </a:r>
            <a:r>
              <a:rPr lang="is-IS" dirty="0"/>
              <a:t> </a:t>
            </a:r>
            <a:r>
              <a:rPr lang="is-IS" dirty="0" err="1"/>
              <a:t>long</a:t>
            </a:r>
            <a:r>
              <a:rPr lang="is-IS" dirty="0"/>
              <a:t> </a:t>
            </a:r>
            <a:r>
              <a:rPr lang="is-IS" dirty="0" err="1"/>
              <a:t>term</a:t>
            </a:r>
            <a:r>
              <a:rPr lang="is-IS" dirty="0"/>
              <a:t> </a:t>
            </a:r>
            <a:r>
              <a:rPr lang="is-IS" dirty="0" err="1" smtClean="0"/>
              <a:t>monitoring</a:t>
            </a:r>
            <a:r>
              <a:rPr lang="is-IS" dirty="0" smtClean="0"/>
              <a:t>, </a:t>
            </a:r>
            <a:r>
              <a:rPr lang="is-IS" dirty="0" err="1" smtClean="0"/>
              <a:t>floods</a:t>
            </a:r>
            <a:r>
              <a:rPr lang="is-IS" dirty="0" smtClean="0"/>
              <a:t>, </a:t>
            </a:r>
            <a:r>
              <a:rPr lang="is-IS" dirty="0" err="1" smtClean="0"/>
              <a:t>climate</a:t>
            </a:r>
            <a:r>
              <a:rPr lang="is-IS" dirty="0" smtClean="0"/>
              <a:t> </a:t>
            </a:r>
            <a:r>
              <a:rPr lang="is-IS" dirty="0" err="1" smtClean="0"/>
              <a:t>changes</a:t>
            </a:r>
            <a:r>
              <a:rPr lang="is-IS" dirty="0" smtClean="0"/>
              <a:t> .....</a:t>
            </a:r>
          </a:p>
          <a:p>
            <a:pPr lvl="1"/>
            <a:r>
              <a:rPr lang="is-IS" dirty="0" err="1" smtClean="0"/>
              <a:t>ArcGIS</a:t>
            </a:r>
            <a:r>
              <a:rPr lang="is-IS" dirty="0" smtClean="0"/>
              <a:t> </a:t>
            </a:r>
            <a:r>
              <a:rPr lang="is-IS" dirty="0" err="1" smtClean="0"/>
              <a:t>expertice</a:t>
            </a:r>
            <a:r>
              <a:rPr lang="is-IS" dirty="0" smtClean="0"/>
              <a:t> </a:t>
            </a:r>
          </a:p>
          <a:p>
            <a:pPr lvl="1"/>
            <a:r>
              <a:rPr lang="is-IS" dirty="0" err="1" smtClean="0"/>
              <a:t>Calculation</a:t>
            </a:r>
            <a:r>
              <a:rPr lang="is-IS" dirty="0" smtClean="0"/>
              <a:t> of transport of </a:t>
            </a:r>
            <a:r>
              <a:rPr lang="is-IS" dirty="0" err="1" smtClean="0"/>
              <a:t>suspended</a:t>
            </a:r>
            <a:r>
              <a:rPr lang="is-IS" dirty="0" smtClean="0"/>
              <a:t> </a:t>
            </a:r>
            <a:r>
              <a:rPr lang="is-IS" dirty="0" err="1" smtClean="0"/>
              <a:t>sediments</a:t>
            </a:r>
            <a:r>
              <a:rPr lang="is-IS" dirty="0" smtClean="0"/>
              <a:t> </a:t>
            </a:r>
            <a:r>
              <a:rPr lang="is-IS" dirty="0" err="1" smtClean="0"/>
              <a:t>and</a:t>
            </a:r>
            <a:r>
              <a:rPr lang="is-IS" dirty="0" smtClean="0"/>
              <a:t> </a:t>
            </a:r>
            <a:r>
              <a:rPr lang="is-IS" dirty="0" err="1" smtClean="0"/>
              <a:t>chemical</a:t>
            </a:r>
            <a:r>
              <a:rPr lang="is-IS" dirty="0" smtClean="0"/>
              <a:t> </a:t>
            </a:r>
            <a:r>
              <a:rPr lang="is-IS" dirty="0" err="1" smtClean="0"/>
              <a:t>characteristics</a:t>
            </a:r>
            <a:r>
              <a:rPr lang="is-IS" dirty="0" smtClean="0"/>
              <a:t> of </a:t>
            </a:r>
            <a:r>
              <a:rPr lang="is-IS" dirty="0" err="1" smtClean="0"/>
              <a:t>running</a:t>
            </a:r>
            <a:r>
              <a:rPr lang="is-IS" dirty="0" smtClean="0"/>
              <a:t> </a:t>
            </a:r>
            <a:r>
              <a:rPr lang="is-IS" dirty="0" err="1" smtClean="0"/>
              <a:t>waters</a:t>
            </a:r>
            <a:r>
              <a:rPr lang="is-IS" dirty="0" smtClean="0"/>
              <a:t>.</a:t>
            </a:r>
          </a:p>
          <a:p>
            <a:pPr lvl="1"/>
            <a:endParaRPr lang="is-IS" dirty="0" smtClean="0"/>
          </a:p>
          <a:p>
            <a:pPr marL="180975" lvl="1" indent="0">
              <a:buNone/>
            </a:pPr>
            <a:endParaRPr lang="is-IS" b="1" dirty="0" smtClean="0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1524000"/>
            <a:ext cx="22860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US" smtClean="0"/>
              <a:t>6/25/2014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GSt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92121-254B-48EB-ADDF-0B07613AA945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4903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lh3.googleusercontent.com/-fAB1MxUkKnQ/UjzITN_u0GI/AAAAAAAAH8c/tt5vXPZqt78/s800/IMG_262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4669971"/>
            <a:ext cx="3068314" cy="2048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 bwMode="auto">
          <a:xfrm>
            <a:off x="6324600" y="6477000"/>
            <a:ext cx="2438400" cy="381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s-I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-112" charset="0"/>
            </a:endParaRPr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533400"/>
            <a:ext cx="7315200" cy="762000"/>
          </a:xfrm>
        </p:spPr>
        <p:txBody>
          <a:bodyPr/>
          <a:lstStyle/>
          <a:p>
            <a:r>
              <a:rPr lang="en-GB" sz="2800" dirty="0" smtClean="0"/>
              <a:t>Hydrological characteristics </a:t>
            </a:r>
            <a:br>
              <a:rPr lang="en-GB" sz="2800" dirty="0" smtClean="0"/>
            </a:br>
            <a:r>
              <a:rPr lang="en-GB" sz="2800" dirty="0"/>
              <a:t>	</a:t>
            </a:r>
            <a:r>
              <a:rPr lang="en-GB" sz="2800" dirty="0" smtClean="0"/>
              <a:t>- Icelandic rivers </a:t>
            </a:r>
            <a:endParaRPr lang="en-GB" sz="2800" dirty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3784" y="1600200"/>
            <a:ext cx="8229600" cy="4724400"/>
          </a:xfrm>
        </p:spPr>
        <p:txBody>
          <a:bodyPr/>
          <a:lstStyle/>
          <a:p>
            <a:pPr>
              <a:buFontTx/>
              <a:buNone/>
            </a:pPr>
            <a:r>
              <a:rPr lang="en-GB" dirty="0" smtClean="0"/>
              <a:t>60% Direct runoff rivers</a:t>
            </a:r>
          </a:p>
          <a:p>
            <a:pPr>
              <a:buFontTx/>
              <a:buNone/>
            </a:pPr>
            <a:r>
              <a:rPr lang="en-GB" dirty="0" smtClean="0"/>
              <a:t>20% Glacier fed rivers</a:t>
            </a:r>
          </a:p>
          <a:p>
            <a:pPr>
              <a:buFontTx/>
              <a:buNone/>
            </a:pPr>
            <a:r>
              <a:rPr lang="en-GB" dirty="0" smtClean="0"/>
              <a:t>20% Groundwater fed rivers</a:t>
            </a:r>
          </a:p>
          <a:p>
            <a:endParaRPr lang="en-GB" sz="2400" dirty="0"/>
          </a:p>
        </p:txBody>
      </p:sp>
      <p:pic>
        <p:nvPicPr>
          <p:cNvPr id="13316" name="Picture 4" descr="typur300_eng_b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1665514"/>
            <a:ext cx="4789714" cy="297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lh4.googleusercontent.com/-HiAsOs5Lg6s/UgwDsjO9JiI/AAAAAAAAHYg/3k1hfLpO_28/s800/IMG_348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6062" y="4669971"/>
            <a:ext cx="3025167" cy="201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214" y="2819400"/>
            <a:ext cx="3269229" cy="209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US" smtClean="0"/>
              <a:t>6/25/2014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GSt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92121-254B-48EB-ADDF-0B07613AA945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6661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 dirty="0" err="1" smtClean="0"/>
              <a:t>Project</a:t>
            </a:r>
            <a:r>
              <a:rPr lang="is-IS" dirty="0" smtClean="0"/>
              <a:t> of </a:t>
            </a:r>
            <a:r>
              <a:rPr lang="is-IS" dirty="0" err="1" smtClean="0"/>
              <a:t>interest</a:t>
            </a:r>
            <a:r>
              <a:rPr lang="is-IS" dirty="0" smtClean="0"/>
              <a:t> for IMO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s-IS" dirty="0" err="1" smtClean="0"/>
              <a:t>In</a:t>
            </a:r>
            <a:r>
              <a:rPr lang="is-IS" dirty="0" smtClean="0"/>
              <a:t> </a:t>
            </a:r>
            <a:r>
              <a:rPr lang="is-IS" dirty="0" err="1" smtClean="0"/>
              <a:t>Iceland</a:t>
            </a:r>
            <a:r>
              <a:rPr lang="is-IS" dirty="0" smtClean="0"/>
              <a:t> </a:t>
            </a:r>
            <a:r>
              <a:rPr lang="is-IS" dirty="0" err="1" smtClean="0"/>
              <a:t>one</a:t>
            </a:r>
            <a:r>
              <a:rPr lang="is-IS" dirty="0" smtClean="0"/>
              <a:t> of </a:t>
            </a:r>
            <a:r>
              <a:rPr lang="is-IS" dirty="0" err="1" smtClean="0"/>
              <a:t>the</a:t>
            </a:r>
            <a:r>
              <a:rPr lang="is-IS" dirty="0" smtClean="0"/>
              <a:t> </a:t>
            </a:r>
            <a:r>
              <a:rPr lang="is-IS" dirty="0" err="1" smtClean="0"/>
              <a:t>main</a:t>
            </a:r>
            <a:r>
              <a:rPr lang="is-IS" dirty="0" smtClean="0"/>
              <a:t> </a:t>
            </a:r>
            <a:r>
              <a:rPr lang="is-IS" dirty="0" err="1" smtClean="0"/>
              <a:t>pressure</a:t>
            </a:r>
            <a:r>
              <a:rPr lang="is-IS" dirty="0" smtClean="0"/>
              <a:t> </a:t>
            </a:r>
            <a:r>
              <a:rPr lang="is-IS" dirty="0" err="1" smtClean="0"/>
              <a:t>on</a:t>
            </a:r>
            <a:r>
              <a:rPr lang="is-IS" dirty="0" smtClean="0"/>
              <a:t> </a:t>
            </a:r>
            <a:r>
              <a:rPr lang="is-IS" dirty="0" err="1" smtClean="0"/>
              <a:t>waters</a:t>
            </a:r>
            <a:r>
              <a:rPr lang="is-IS" dirty="0" smtClean="0"/>
              <a:t> is </a:t>
            </a:r>
            <a:r>
              <a:rPr lang="is-IS" dirty="0" err="1" smtClean="0"/>
              <a:t>hydroelectrical</a:t>
            </a:r>
            <a:r>
              <a:rPr lang="is-IS" dirty="0" smtClean="0"/>
              <a:t> </a:t>
            </a:r>
            <a:r>
              <a:rPr lang="is-IS" dirty="0" err="1" smtClean="0"/>
              <a:t>power</a:t>
            </a:r>
            <a:r>
              <a:rPr lang="is-IS" dirty="0" smtClean="0"/>
              <a:t> </a:t>
            </a:r>
            <a:r>
              <a:rPr lang="is-IS" dirty="0" err="1" smtClean="0"/>
              <a:t>plants</a:t>
            </a:r>
            <a:r>
              <a:rPr lang="is-IS" dirty="0" smtClean="0"/>
              <a:t>.</a:t>
            </a:r>
            <a:endParaRPr lang="is-IS" b="1" dirty="0"/>
          </a:p>
          <a:p>
            <a:r>
              <a:rPr lang="is-IS" dirty="0" err="1"/>
              <a:t>It</a:t>
            </a:r>
            <a:r>
              <a:rPr lang="is-IS" dirty="0"/>
              <a:t> </a:t>
            </a:r>
            <a:r>
              <a:rPr lang="is-IS" dirty="0" smtClean="0"/>
              <a:t>is of </a:t>
            </a:r>
            <a:r>
              <a:rPr lang="is-IS" dirty="0" err="1" smtClean="0"/>
              <a:t>importance</a:t>
            </a:r>
            <a:r>
              <a:rPr lang="is-IS" dirty="0" smtClean="0"/>
              <a:t> </a:t>
            </a:r>
            <a:r>
              <a:rPr lang="is-IS" dirty="0" err="1" smtClean="0"/>
              <a:t>to</a:t>
            </a:r>
            <a:r>
              <a:rPr lang="is-IS" dirty="0" smtClean="0"/>
              <a:t> </a:t>
            </a:r>
            <a:r>
              <a:rPr lang="is-IS" dirty="0" err="1" smtClean="0"/>
              <a:t>understand</a:t>
            </a:r>
            <a:r>
              <a:rPr lang="is-IS" dirty="0" smtClean="0"/>
              <a:t> </a:t>
            </a:r>
            <a:r>
              <a:rPr lang="is-IS" dirty="0" err="1" smtClean="0"/>
              <a:t>the</a:t>
            </a:r>
            <a:r>
              <a:rPr lang="is-IS" dirty="0" smtClean="0"/>
              <a:t> </a:t>
            </a:r>
            <a:r>
              <a:rPr lang="is-IS" dirty="0" err="1" smtClean="0"/>
              <a:t>key</a:t>
            </a:r>
            <a:r>
              <a:rPr lang="is-IS" dirty="0" smtClean="0"/>
              <a:t> </a:t>
            </a:r>
            <a:r>
              <a:rPr lang="is-IS" dirty="0" err="1" smtClean="0"/>
              <a:t>hydrological</a:t>
            </a:r>
            <a:r>
              <a:rPr lang="is-IS" dirty="0" smtClean="0"/>
              <a:t> </a:t>
            </a:r>
            <a:r>
              <a:rPr lang="is-IS" dirty="0" err="1"/>
              <a:t>variables</a:t>
            </a:r>
            <a:r>
              <a:rPr lang="is-IS" dirty="0" smtClean="0"/>
              <a:t> </a:t>
            </a:r>
            <a:r>
              <a:rPr lang="is-IS" dirty="0" err="1" smtClean="0"/>
              <a:t>influencign</a:t>
            </a:r>
            <a:r>
              <a:rPr lang="is-IS" dirty="0" smtClean="0"/>
              <a:t> </a:t>
            </a:r>
            <a:r>
              <a:rPr lang="is-IS" dirty="0" err="1" smtClean="0"/>
              <a:t>ecosystem</a:t>
            </a:r>
            <a:r>
              <a:rPr lang="is-IS" dirty="0" smtClean="0"/>
              <a:t> </a:t>
            </a:r>
            <a:r>
              <a:rPr lang="is-IS" dirty="0" err="1" smtClean="0"/>
              <a:t>function</a:t>
            </a:r>
            <a:r>
              <a:rPr lang="is-IS" dirty="0" smtClean="0"/>
              <a:t> </a:t>
            </a:r>
            <a:r>
              <a:rPr lang="is-IS" dirty="0" err="1" smtClean="0"/>
              <a:t>and</a:t>
            </a:r>
            <a:r>
              <a:rPr lang="is-IS" dirty="0" smtClean="0"/>
              <a:t> </a:t>
            </a:r>
            <a:r>
              <a:rPr lang="is-IS" dirty="0" err="1" smtClean="0"/>
              <a:t>internal</a:t>
            </a:r>
            <a:r>
              <a:rPr lang="is-IS" dirty="0" smtClean="0"/>
              <a:t> </a:t>
            </a:r>
            <a:r>
              <a:rPr lang="is-IS" dirty="0" err="1" smtClean="0"/>
              <a:t>stability</a:t>
            </a:r>
            <a:endParaRPr lang="is-IS" dirty="0"/>
          </a:p>
          <a:p>
            <a:pPr lvl="1"/>
            <a:r>
              <a:rPr lang="is-IS" dirty="0" err="1"/>
              <a:t>Impact</a:t>
            </a:r>
            <a:r>
              <a:rPr lang="is-IS" dirty="0"/>
              <a:t> of </a:t>
            </a:r>
            <a:r>
              <a:rPr lang="is-IS" dirty="0" err="1" smtClean="0"/>
              <a:t>water</a:t>
            </a:r>
            <a:r>
              <a:rPr lang="is-IS" dirty="0" smtClean="0"/>
              <a:t> </a:t>
            </a:r>
            <a:r>
              <a:rPr lang="is-IS" dirty="0" err="1" smtClean="0"/>
              <a:t>source</a:t>
            </a:r>
            <a:r>
              <a:rPr lang="is-IS" dirty="0" smtClean="0"/>
              <a:t> (</a:t>
            </a:r>
            <a:r>
              <a:rPr lang="is-IS" dirty="0" err="1" smtClean="0"/>
              <a:t>groundwater</a:t>
            </a:r>
            <a:r>
              <a:rPr lang="is-IS" dirty="0" smtClean="0"/>
              <a:t>, </a:t>
            </a:r>
            <a:r>
              <a:rPr lang="is-IS" dirty="0" err="1" smtClean="0"/>
              <a:t>direct</a:t>
            </a:r>
            <a:r>
              <a:rPr lang="is-IS" dirty="0" smtClean="0"/>
              <a:t> </a:t>
            </a:r>
            <a:r>
              <a:rPr lang="is-IS" dirty="0" err="1" smtClean="0"/>
              <a:t>runnoff</a:t>
            </a:r>
            <a:r>
              <a:rPr lang="is-IS" dirty="0" smtClean="0"/>
              <a:t>)</a:t>
            </a:r>
            <a:endParaRPr lang="is-IS" dirty="0"/>
          </a:p>
          <a:p>
            <a:pPr lvl="1"/>
            <a:r>
              <a:rPr lang="is-IS" dirty="0" err="1" smtClean="0"/>
              <a:t>Discharge</a:t>
            </a:r>
            <a:r>
              <a:rPr lang="is-IS" dirty="0" smtClean="0"/>
              <a:t> </a:t>
            </a:r>
            <a:r>
              <a:rPr lang="is-IS" dirty="0" err="1" smtClean="0"/>
              <a:t>fluctuation</a:t>
            </a:r>
            <a:r>
              <a:rPr lang="is-IS" dirty="0" smtClean="0"/>
              <a:t>, </a:t>
            </a:r>
            <a:r>
              <a:rPr lang="is-IS" dirty="0" err="1" smtClean="0"/>
              <a:t>max</a:t>
            </a:r>
            <a:r>
              <a:rPr lang="is-IS" dirty="0" smtClean="0"/>
              <a:t> </a:t>
            </a:r>
            <a:r>
              <a:rPr lang="is-IS" dirty="0" err="1" smtClean="0"/>
              <a:t>and</a:t>
            </a:r>
            <a:r>
              <a:rPr lang="is-IS" dirty="0" smtClean="0"/>
              <a:t> </a:t>
            </a:r>
            <a:r>
              <a:rPr lang="is-IS" dirty="0" err="1" smtClean="0"/>
              <a:t>min</a:t>
            </a:r>
            <a:r>
              <a:rPr lang="is-IS" dirty="0" smtClean="0"/>
              <a:t>, </a:t>
            </a:r>
            <a:r>
              <a:rPr lang="is-IS" dirty="0" err="1" smtClean="0"/>
              <a:t>time</a:t>
            </a:r>
            <a:r>
              <a:rPr lang="is-IS" dirty="0" smtClean="0"/>
              <a:t> of </a:t>
            </a:r>
            <a:r>
              <a:rPr lang="is-IS" dirty="0" err="1" smtClean="0"/>
              <a:t>year</a:t>
            </a:r>
            <a:endParaRPr lang="is-IS" dirty="0" smtClean="0"/>
          </a:p>
          <a:p>
            <a:pPr lvl="1"/>
            <a:r>
              <a:rPr lang="is-IS" dirty="0" err="1" smtClean="0"/>
              <a:t>Waterlevel</a:t>
            </a:r>
            <a:r>
              <a:rPr lang="is-IS" dirty="0" smtClean="0"/>
              <a:t> </a:t>
            </a:r>
            <a:r>
              <a:rPr lang="is-IS" dirty="0" err="1" smtClean="0"/>
              <a:t>fluctuation</a:t>
            </a:r>
            <a:r>
              <a:rPr lang="is-IS" dirty="0" smtClean="0"/>
              <a:t>, </a:t>
            </a:r>
            <a:r>
              <a:rPr lang="is-IS" dirty="0" err="1" smtClean="0"/>
              <a:t>max</a:t>
            </a:r>
            <a:r>
              <a:rPr lang="is-IS" dirty="0" smtClean="0"/>
              <a:t> </a:t>
            </a:r>
            <a:r>
              <a:rPr lang="is-IS" dirty="0" err="1" smtClean="0"/>
              <a:t>and</a:t>
            </a:r>
            <a:r>
              <a:rPr lang="is-IS" dirty="0" smtClean="0"/>
              <a:t> </a:t>
            </a:r>
            <a:r>
              <a:rPr lang="is-IS" dirty="0" err="1" smtClean="0"/>
              <a:t>min</a:t>
            </a:r>
            <a:endParaRPr lang="is-IS" dirty="0" smtClean="0"/>
          </a:p>
          <a:p>
            <a:pPr lvl="1"/>
            <a:r>
              <a:rPr lang="is-IS" dirty="0" err="1" smtClean="0"/>
              <a:t>Impact</a:t>
            </a:r>
            <a:r>
              <a:rPr lang="is-IS" dirty="0" smtClean="0"/>
              <a:t> of </a:t>
            </a:r>
            <a:r>
              <a:rPr lang="is-IS" dirty="0" err="1" smtClean="0"/>
              <a:t>catcment</a:t>
            </a:r>
            <a:r>
              <a:rPr lang="is-IS" dirty="0" smtClean="0"/>
              <a:t> </a:t>
            </a:r>
            <a:r>
              <a:rPr lang="is-IS" dirty="0" err="1" smtClean="0"/>
              <a:t>characteristics</a:t>
            </a:r>
            <a:r>
              <a:rPr lang="is-IS" dirty="0" smtClean="0"/>
              <a:t> </a:t>
            </a:r>
            <a:r>
              <a:rPr lang="is-IS" dirty="0" err="1" smtClean="0"/>
              <a:t>on</a:t>
            </a:r>
            <a:r>
              <a:rPr lang="is-IS" dirty="0" smtClean="0"/>
              <a:t> </a:t>
            </a:r>
            <a:r>
              <a:rPr lang="is-IS" dirty="0" err="1" smtClean="0"/>
              <a:t>the</a:t>
            </a:r>
            <a:r>
              <a:rPr lang="is-IS" dirty="0" smtClean="0"/>
              <a:t> </a:t>
            </a:r>
            <a:r>
              <a:rPr lang="is-IS" dirty="0" err="1" smtClean="0"/>
              <a:t>ecosystem</a:t>
            </a:r>
            <a:r>
              <a:rPr lang="is-IS" dirty="0" smtClean="0"/>
              <a:t> e.g.</a:t>
            </a:r>
          </a:p>
          <a:p>
            <a:pPr lvl="2"/>
            <a:r>
              <a:rPr lang="is-IS" dirty="0" err="1" smtClean="0"/>
              <a:t>Beadrock</a:t>
            </a:r>
            <a:r>
              <a:rPr lang="is-IS" dirty="0" smtClean="0"/>
              <a:t>, </a:t>
            </a:r>
            <a:r>
              <a:rPr lang="is-IS" dirty="0" err="1" smtClean="0"/>
              <a:t>age</a:t>
            </a:r>
            <a:r>
              <a:rPr lang="is-IS" dirty="0" smtClean="0"/>
              <a:t>, </a:t>
            </a:r>
            <a:r>
              <a:rPr lang="is-IS" dirty="0" err="1" smtClean="0"/>
              <a:t>type</a:t>
            </a:r>
            <a:endParaRPr lang="is-IS" dirty="0" smtClean="0"/>
          </a:p>
          <a:p>
            <a:pPr lvl="2"/>
            <a:r>
              <a:rPr lang="is-IS" dirty="0" err="1" smtClean="0"/>
              <a:t>Wetlands</a:t>
            </a:r>
            <a:endParaRPr lang="is-IS" dirty="0" smtClean="0"/>
          </a:p>
          <a:p>
            <a:pPr lvl="2"/>
            <a:r>
              <a:rPr lang="is-IS" dirty="0" err="1" smtClean="0"/>
              <a:t>Terrestrial</a:t>
            </a:r>
            <a:r>
              <a:rPr lang="is-IS" dirty="0" smtClean="0"/>
              <a:t> </a:t>
            </a:r>
            <a:r>
              <a:rPr lang="is-IS" dirty="0" err="1" smtClean="0"/>
              <a:t>ecosystems</a:t>
            </a:r>
            <a:endParaRPr lang="is-IS" dirty="0"/>
          </a:p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US" smtClean="0"/>
              <a:t>6/25/2014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GSt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92121-254B-48EB-ADDF-0B07613AA945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8599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s-IS"/>
          </a:p>
        </p:txBody>
      </p:sp>
      <p:pic>
        <p:nvPicPr>
          <p:cNvPr id="6" name="Picture 4" descr="DSC0605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43642" y="0"/>
            <a:ext cx="4800358" cy="36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Placeholder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42" r="18701"/>
          <a:stretch/>
        </p:blipFill>
        <p:spPr>
          <a:xfrm>
            <a:off x="0" y="0"/>
            <a:ext cx="4707340" cy="3960000"/>
          </a:xfrm>
          <a:prstGeom prst="rect">
            <a:avLst/>
          </a:prstGeom>
        </p:spPr>
      </p:pic>
      <p:pic>
        <p:nvPicPr>
          <p:cNvPr id="4" name="Picture 6" descr="ViSKj_20100224-P104000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4" y="3352800"/>
            <a:ext cx="4800357" cy="36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T:\frumrit\2012\arsskyrsla_2011\sida13\_MG_341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2900" y="3352800"/>
            <a:ext cx="5372100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US" smtClean="0"/>
              <a:t>6/25/2014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GSt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92121-254B-48EB-ADDF-0B07613AA945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8368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andarddesign">
  <a:themeElements>
    <a:clrScheme name="Custom 5">
      <a:dk1>
        <a:srgbClr val="9DB3D1"/>
      </a:dk1>
      <a:lt1>
        <a:srgbClr val="FFFFFF"/>
      </a:lt1>
      <a:dk2>
        <a:srgbClr val="0F4678"/>
      </a:dk2>
      <a:lt2>
        <a:srgbClr val="0F4678"/>
      </a:lt2>
      <a:accent1>
        <a:srgbClr val="828282"/>
      </a:accent1>
      <a:accent2>
        <a:srgbClr val="008CDC"/>
      </a:accent2>
      <a:accent3>
        <a:srgbClr val="FFFFFF"/>
      </a:accent3>
      <a:accent4>
        <a:srgbClr val="4A8D13"/>
      </a:accent4>
      <a:accent5>
        <a:srgbClr val="C1C1C1"/>
      </a:accent5>
      <a:accent6>
        <a:srgbClr val="007EC7"/>
      </a:accent6>
      <a:hlink>
        <a:srgbClr val="E62850"/>
      </a:hlink>
      <a:folHlink>
        <a:srgbClr val="D7A900"/>
      </a:folHlink>
    </a:clrScheme>
    <a:fontScheme name="Standard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Verdana" pitchFamily="-11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Verdana" pitchFamily="-112" charset="0"/>
          </a:defRPr>
        </a:defPPr>
      </a:lstStyle>
    </a:lnDef>
  </a:objectDefaults>
  <a:extraClrSchemeLst>
    <a:extraClrScheme>
      <a:clrScheme name="Standarddesign 1">
        <a:dk1>
          <a:srgbClr val="58A618"/>
        </a:dk1>
        <a:lt1>
          <a:srgbClr val="FFFFFF"/>
        </a:lt1>
        <a:dk2>
          <a:srgbClr val="58A618"/>
        </a:dk2>
        <a:lt2>
          <a:srgbClr val="003478"/>
        </a:lt2>
        <a:accent1>
          <a:srgbClr val="828282"/>
        </a:accent1>
        <a:accent2>
          <a:srgbClr val="008CDC"/>
        </a:accent2>
        <a:accent3>
          <a:srgbClr val="FFFFFF"/>
        </a:accent3>
        <a:accent4>
          <a:srgbClr val="4A8D13"/>
        </a:accent4>
        <a:accent5>
          <a:srgbClr val="C1C1C1"/>
        </a:accent5>
        <a:accent6>
          <a:srgbClr val="007EC7"/>
        </a:accent6>
        <a:hlink>
          <a:srgbClr val="E62850"/>
        </a:hlink>
        <a:folHlink>
          <a:srgbClr val="D7A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9065B4DF23DA5408AB8BE8D8978349A" ma:contentTypeVersion="0" ma:contentTypeDescription="Create a new document." ma:contentTypeScope="" ma:versionID="f53889ea2eef6b36094bce475a961c4c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F7604F29-249F-4C3E-9707-C702C47FC555}">
  <ds:schemaRefs>
    <ds:schemaRef ds:uri="http://purl.org/dc/terms/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www.w3.org/XML/1998/namespace"/>
    <ds:schemaRef ds:uri="http://purl.org/dc/elements/1.1/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862ED53B-9ACB-4815-8AA9-20BE087EB9A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7C0FBF0-A0C9-4971-8531-91CB8C1E02D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7001</TotalTime>
  <Words>622</Words>
  <Application>Microsoft Office PowerPoint</Application>
  <PresentationFormat>On-screen Show (4:3)</PresentationFormat>
  <Paragraphs>108</Paragraphs>
  <Slides>11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Standarddesign</vt:lpstr>
      <vt:lpstr>Icelandic Meteorological Office  </vt:lpstr>
      <vt:lpstr>IMO – tasks and responcibility</vt:lpstr>
      <vt:lpstr>IMO and the WFD WFD implemented in Iceland in 2011 </vt:lpstr>
      <vt:lpstr>Hydrological Monitoring Network - 145 gauging stations</vt:lpstr>
      <vt:lpstr>Monitoring  - supporting water research  </vt:lpstr>
      <vt:lpstr>IMO Hydrology  – data and deliverables </vt:lpstr>
      <vt:lpstr>Hydrological characteristics   - Icelandic rivers </vt:lpstr>
      <vt:lpstr>Project of interest for IMO</vt:lpstr>
      <vt:lpstr>PowerPoint Presentation</vt:lpstr>
      <vt:lpstr>Thank you</vt:lpstr>
      <vt:lpstr>National and international collaboration</vt:lpstr>
    </vt:vector>
  </TitlesOfParts>
  <Company>matís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*</dc:creator>
  <dc:description>Template Presentation;_x000d_
Version 001;_x000d_
2007-09-03;</dc:description>
  <cp:lastModifiedBy>Gerður Stefánsdóttir</cp:lastModifiedBy>
  <cp:revision>395</cp:revision>
  <dcterms:created xsi:type="dcterms:W3CDTF">2009-10-27T15:54:54Z</dcterms:created>
  <dcterms:modified xsi:type="dcterms:W3CDTF">2014-06-26T07:07:14Z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Erstellt von">
    <vt:lpwstr>office implementation</vt:lpwstr>
  </property>
  <property fmtid="{D5CDD505-2E9C-101B-9397-08002B2CF9AE}" pid="3" name="Erstellt am">
    <vt:lpwstr>28-08-2007</vt:lpwstr>
  </property>
  <property fmtid="{D5CDD505-2E9C-101B-9397-08002B2CF9AE}" pid="4" name="Bearbeiter">
    <vt:lpwstr>gadamovich</vt:lpwstr>
  </property>
  <property fmtid="{D5CDD505-2E9C-101B-9397-08002B2CF9AE}" pid="5" name="Version">
    <vt:lpwstr>001</vt:lpwstr>
  </property>
  <property fmtid="{D5CDD505-2E9C-101B-9397-08002B2CF9AE}" pid="6" name="Version vom">
    <vt:lpwstr>03-09-2007</vt:lpwstr>
  </property>
  <property fmtid="{D5CDD505-2E9C-101B-9397-08002B2CF9AE}" pid="7" name="ContentTypeId">
    <vt:lpwstr>0x01010059065B4DF23DA5408AB8BE8D8978349A</vt:lpwstr>
  </property>
</Properties>
</file>