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Override1.xml" ContentType="application/vnd.openxmlformats-officedocument.themeOverr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82" r:id="rId1"/>
    <p:sldMasterId id="2147483784" r:id="rId2"/>
  </p:sldMasterIdLst>
  <p:notesMasterIdLst>
    <p:notesMasterId r:id="rId18"/>
  </p:notesMasterIdLst>
  <p:handoutMasterIdLst>
    <p:handoutMasterId r:id="rId19"/>
  </p:handoutMasterIdLst>
  <p:sldIdLst>
    <p:sldId id="256" r:id="rId3"/>
    <p:sldId id="310" r:id="rId4"/>
    <p:sldId id="344" r:id="rId5"/>
    <p:sldId id="383" r:id="rId6"/>
    <p:sldId id="384" r:id="rId7"/>
    <p:sldId id="385" r:id="rId8"/>
    <p:sldId id="382" r:id="rId9"/>
    <p:sldId id="348" r:id="rId10"/>
    <p:sldId id="350" r:id="rId11"/>
    <p:sldId id="360" r:id="rId12"/>
    <p:sldId id="361" r:id="rId13"/>
    <p:sldId id="362" r:id="rId14"/>
    <p:sldId id="363" r:id="rId15"/>
    <p:sldId id="381" r:id="rId16"/>
    <p:sldId id="325" r:id="rId17"/>
  </p:sldIdLst>
  <p:sldSz cx="9144000" cy="6858000" type="screen4x3"/>
  <p:notesSz cx="6794500" cy="9931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0C7CC"/>
    <a:srgbClr val="FF3300"/>
    <a:srgbClr val="0033CC"/>
    <a:srgbClr val="FFFFCC"/>
    <a:srgbClr val="99FF99"/>
    <a:srgbClr val="AEDF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iddels stil 2 - aks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91" autoAdjust="0"/>
    <p:restoredTop sz="94643" autoAdjust="0"/>
  </p:normalViewPr>
  <p:slideViewPr>
    <p:cSldViewPr>
      <p:cViewPr varScale="1">
        <p:scale>
          <a:sx n="81" d="100"/>
          <a:sy n="81" d="100"/>
        </p:scale>
        <p:origin x="-1003" y="-293"/>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283" cy="49657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nb-NO"/>
          </a:p>
        </p:txBody>
      </p:sp>
      <p:sp>
        <p:nvSpPr>
          <p:cNvPr id="3" name="Date Placeholder 2"/>
          <p:cNvSpPr>
            <a:spLocks noGrp="1"/>
          </p:cNvSpPr>
          <p:nvPr>
            <p:ph type="dt" sz="quarter" idx="1"/>
          </p:nvPr>
        </p:nvSpPr>
        <p:spPr>
          <a:xfrm>
            <a:off x="3848645" y="0"/>
            <a:ext cx="2944283" cy="49657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3B5CCDA6-26BB-4848-8ED7-C441FBC339C3}" type="datetimeFigureOut">
              <a:rPr lang="nb-NO"/>
              <a:pPr>
                <a:defRPr/>
              </a:pPr>
              <a:t>23.06.2014</a:t>
            </a:fld>
            <a:endParaRPr lang="nb-NO"/>
          </a:p>
        </p:txBody>
      </p:sp>
      <p:sp>
        <p:nvSpPr>
          <p:cNvPr id="4" name="Footer Placeholder 3"/>
          <p:cNvSpPr>
            <a:spLocks noGrp="1"/>
          </p:cNvSpPr>
          <p:nvPr>
            <p:ph type="ftr" sz="quarter" idx="2"/>
          </p:nvPr>
        </p:nvSpPr>
        <p:spPr>
          <a:xfrm>
            <a:off x="0" y="9433106"/>
            <a:ext cx="2944283" cy="49657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nb-NO"/>
          </a:p>
        </p:txBody>
      </p:sp>
      <p:sp>
        <p:nvSpPr>
          <p:cNvPr id="5" name="Slide Number Placeholder 4"/>
          <p:cNvSpPr>
            <a:spLocks noGrp="1"/>
          </p:cNvSpPr>
          <p:nvPr>
            <p:ph type="sldNum" sz="quarter" idx="3"/>
          </p:nvPr>
        </p:nvSpPr>
        <p:spPr>
          <a:xfrm>
            <a:off x="3848645" y="9433106"/>
            <a:ext cx="2944283" cy="49657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F4CD0403-75B0-40E1-A55D-72006AA75277}" type="slidenum">
              <a:rPr lang="nb-NO"/>
              <a:pPr>
                <a:defRPr/>
              </a:pPr>
              <a:t>‹#›</a:t>
            </a:fld>
            <a:endParaRPr lang="nb-NO"/>
          </a:p>
        </p:txBody>
      </p:sp>
    </p:spTree>
    <p:extLst>
      <p:ext uri="{BB962C8B-B14F-4D97-AF65-F5344CB8AC3E}">
        <p14:creationId xmlns:p14="http://schemas.microsoft.com/office/powerpoint/2010/main" val="19528670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283" cy="496570"/>
          </a:xfrm>
          <a:prstGeom prst="rect">
            <a:avLst/>
          </a:prstGeom>
        </p:spPr>
        <p:txBody>
          <a:bodyPr vert="horz"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48645" y="0"/>
            <a:ext cx="2944283" cy="496570"/>
          </a:xfrm>
          <a:prstGeom prst="rect">
            <a:avLst/>
          </a:prstGeom>
        </p:spPr>
        <p:txBody>
          <a:bodyPr vert="horz" rtlCol="0"/>
          <a:lstStyle>
            <a:lvl1pPr algn="r" fontAlgn="auto">
              <a:spcBef>
                <a:spcPts val="0"/>
              </a:spcBef>
              <a:spcAft>
                <a:spcPts val="0"/>
              </a:spcAft>
              <a:defRPr sz="1200">
                <a:latin typeface="+mn-lt"/>
              </a:defRPr>
            </a:lvl1pPr>
          </a:lstStyle>
          <a:p>
            <a:pPr>
              <a:defRPr/>
            </a:pPr>
            <a:fld id="{E41A2C0B-5B26-41DD-9C40-8F4D1B3794AB}" type="datetimeFigureOut">
              <a:rPr lang="en-US"/>
              <a:pPr>
                <a:defRPr/>
              </a:pPr>
              <a:t>6/23/2014</a:t>
            </a:fld>
            <a:endParaRPr lang="en-US"/>
          </a:p>
        </p:txBody>
      </p:sp>
      <p:sp>
        <p:nvSpPr>
          <p:cNvPr id="4" name="Slide Image Placeholder 3"/>
          <p:cNvSpPr>
            <a:spLocks noGrp="1" noRot="1" noChangeAspect="1"/>
          </p:cNvSpPr>
          <p:nvPr>
            <p:ph type="sldImg" idx="2"/>
          </p:nvPr>
        </p:nvSpPr>
        <p:spPr>
          <a:xfrm>
            <a:off x="914400" y="744538"/>
            <a:ext cx="4965700" cy="3724275"/>
          </a:xfrm>
          <a:prstGeom prst="rect">
            <a:avLst/>
          </a:prstGeom>
          <a:noFill/>
          <a:ln w="12700">
            <a:solidFill>
              <a:prstClr val="black"/>
            </a:solidFill>
          </a:ln>
        </p:spPr>
        <p:txBody>
          <a:bodyPr vert="horz" rtlCol="0" anchor="ctr"/>
          <a:lstStyle/>
          <a:p>
            <a:pPr lvl="0"/>
            <a:endParaRPr lang="en-US" noProof="0"/>
          </a:p>
        </p:txBody>
      </p:sp>
      <p:sp>
        <p:nvSpPr>
          <p:cNvPr id="5" name="Notes Placeholder 4"/>
          <p:cNvSpPr>
            <a:spLocks noGrp="1"/>
          </p:cNvSpPr>
          <p:nvPr>
            <p:ph type="body" sz="quarter" idx="3"/>
          </p:nvPr>
        </p:nvSpPr>
        <p:spPr>
          <a:xfrm>
            <a:off x="679450" y="4717415"/>
            <a:ext cx="5435600" cy="4469130"/>
          </a:xfrm>
          <a:prstGeom prst="rect">
            <a:avLst/>
          </a:prstGeom>
        </p:spPr>
        <p:txBody>
          <a:bodyPr vert="horz"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9433106"/>
            <a:ext cx="2944283" cy="496570"/>
          </a:xfrm>
          <a:prstGeom prst="rect">
            <a:avLst/>
          </a:prstGeom>
        </p:spPr>
        <p:txBody>
          <a:bodyPr vert="horz"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48645" y="9433106"/>
            <a:ext cx="2944283" cy="496570"/>
          </a:xfrm>
          <a:prstGeom prst="rect">
            <a:avLst/>
          </a:prstGeom>
        </p:spPr>
        <p:txBody>
          <a:bodyPr vert="horz" rtlCol="0" anchor="b"/>
          <a:lstStyle>
            <a:lvl1pPr algn="r" fontAlgn="auto">
              <a:spcBef>
                <a:spcPts val="0"/>
              </a:spcBef>
              <a:spcAft>
                <a:spcPts val="0"/>
              </a:spcAft>
              <a:defRPr sz="1200">
                <a:latin typeface="+mn-lt"/>
              </a:defRPr>
            </a:lvl1pPr>
          </a:lstStyle>
          <a:p>
            <a:pPr>
              <a:defRPr/>
            </a:pPr>
            <a:fld id="{E8B42BD2-F16A-4BD4-AAF5-75A0CF74F025}" type="slidenum">
              <a:rPr lang="en-US"/>
              <a:pPr>
                <a:defRPr/>
              </a:pPr>
              <a:t>‹#›</a:t>
            </a:fld>
            <a:endParaRPr lang="en-US"/>
          </a:p>
        </p:txBody>
      </p:sp>
    </p:spTree>
    <p:extLst>
      <p:ext uri="{BB962C8B-B14F-4D97-AF65-F5344CB8AC3E}">
        <p14:creationId xmlns:p14="http://schemas.microsoft.com/office/powerpoint/2010/main" val="228456411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rtl="0">
      <a:defRPr sz="1200" kern="1200">
        <a:solidFill>
          <a:schemeClr val="tx1"/>
        </a:solidFill>
        <a:latin typeface="+mn-lt"/>
        <a:ea typeface="+mn-ea"/>
        <a:cs typeface="+mn-cs"/>
      </a:defRPr>
    </a:lvl6pPr>
    <a:lvl7pPr marL="2743200" algn="l" rtl="0">
      <a:defRPr sz="1200" kern="1200">
        <a:solidFill>
          <a:schemeClr val="tx1"/>
        </a:solidFill>
        <a:latin typeface="+mn-lt"/>
        <a:ea typeface="+mn-ea"/>
        <a:cs typeface="+mn-cs"/>
      </a:defRPr>
    </a:lvl7pPr>
    <a:lvl8pPr marL="3200400" algn="l" rtl="0">
      <a:defRPr sz="1200" kern="1200">
        <a:solidFill>
          <a:schemeClr val="tx1"/>
        </a:solidFill>
        <a:latin typeface="+mn-lt"/>
        <a:ea typeface="+mn-ea"/>
        <a:cs typeface="+mn-cs"/>
      </a:defRPr>
    </a:lvl8pPr>
    <a:lvl9pPr marL="3657600" algn="l" rtl="0">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p:spPr>
      </p:sp>
      <p:sp>
        <p:nvSpPr>
          <p:cNvPr id="9219" name="Notes Placeholder 2"/>
          <p:cNvSpPr>
            <a:spLocks noGrp="1"/>
          </p:cNvSpPr>
          <p:nvPr>
            <p:ph type="body" idx="1"/>
          </p:nvPr>
        </p:nvSpPr>
        <p:spPr bwMode="auto">
          <a:noFill/>
        </p:spPr>
        <p:txBody>
          <a:bodyPr wrap="square" lIns="91440" tIns="45720" rIns="91440" bIns="45720" numCol="1" anchor="t" anchorCtr="0" compatLnSpc="1">
            <a:prstTxWarp prst="textNoShape">
              <a:avLst/>
            </a:prstTxWarp>
          </a:bodyPr>
          <a:lstStyle/>
          <a:p>
            <a:pPr eaLnBrk="1" hangingPunct="1">
              <a:spcBef>
                <a:spcPct val="0"/>
              </a:spcBef>
            </a:pPr>
            <a:endParaRPr lang="nb-NO" smtClean="0"/>
          </a:p>
        </p:txBody>
      </p:sp>
      <p:sp>
        <p:nvSpPr>
          <p:cNvPr id="11268" name="Slide Number Placeholder 3"/>
          <p:cNvSpPr>
            <a:spLocks noGrp="1"/>
          </p:cNvSpPr>
          <p:nvPr>
            <p:ph type="sldNum" sz="quarter" idx="5"/>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CEAFD85D-28F8-4162-A210-27BFF84EEB1D}" type="slidenum">
              <a:rPr lang="en-US" smtClean="0"/>
              <a:pPr fontAlgn="base">
                <a:spcBef>
                  <a:spcPct val="0"/>
                </a:spcBef>
                <a:spcAft>
                  <a:spcPct val="0"/>
                </a:spcAft>
                <a:defRPr/>
              </a:pPr>
              <a:t>1</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normAutofit/>
          </a:bodyPr>
          <a:lstStyle/>
          <a:p>
            <a:endParaRPr lang="nb-NO"/>
          </a:p>
        </p:txBody>
      </p:sp>
      <p:sp>
        <p:nvSpPr>
          <p:cNvPr id="4" name="Plassholder for lysbildenummer 3"/>
          <p:cNvSpPr>
            <a:spLocks noGrp="1"/>
          </p:cNvSpPr>
          <p:nvPr>
            <p:ph type="sldNum" sz="quarter" idx="10"/>
          </p:nvPr>
        </p:nvSpPr>
        <p:spPr/>
        <p:txBody>
          <a:bodyPr/>
          <a:lstStyle/>
          <a:p>
            <a:pPr>
              <a:defRPr/>
            </a:pPr>
            <a:fld id="{E8B42BD2-F16A-4BD4-AAF5-75A0CF74F025}" type="slidenum">
              <a:rPr lang="en-US" smtClean="0"/>
              <a:pPr>
                <a:defRPr/>
              </a:pPr>
              <a:t>10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normAutofit/>
          </a:bodyPr>
          <a:lstStyle/>
          <a:p>
            <a:endParaRPr lang="nb-NO"/>
          </a:p>
        </p:txBody>
      </p:sp>
      <p:sp>
        <p:nvSpPr>
          <p:cNvPr id="4" name="Plassholder for lysbildenummer 3"/>
          <p:cNvSpPr>
            <a:spLocks noGrp="1"/>
          </p:cNvSpPr>
          <p:nvPr>
            <p:ph type="sldNum" sz="quarter" idx="10"/>
          </p:nvPr>
        </p:nvSpPr>
        <p:spPr/>
        <p:txBody>
          <a:bodyPr/>
          <a:lstStyle/>
          <a:p>
            <a:pPr>
              <a:defRPr/>
            </a:pPr>
            <a:fld id="{E8B42BD2-F16A-4BD4-AAF5-75A0CF74F025}" type="slidenum">
              <a:rPr lang="en-US" smtClean="0">
                <a:solidFill>
                  <a:prstClr val="black"/>
                </a:solidFill>
              </a:rPr>
              <a:pPr>
                <a:defRPr/>
              </a:pPr>
              <a:t>11</a:t>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normAutofit/>
          </a:bodyPr>
          <a:lstStyle/>
          <a:p>
            <a:endParaRPr lang="nb-NO"/>
          </a:p>
        </p:txBody>
      </p:sp>
      <p:sp>
        <p:nvSpPr>
          <p:cNvPr id="4" name="Plassholder for lysbildenummer 3"/>
          <p:cNvSpPr>
            <a:spLocks noGrp="1"/>
          </p:cNvSpPr>
          <p:nvPr>
            <p:ph type="sldNum" sz="quarter" idx="10"/>
          </p:nvPr>
        </p:nvSpPr>
        <p:spPr/>
        <p:txBody>
          <a:bodyPr/>
          <a:lstStyle/>
          <a:p>
            <a:pPr>
              <a:defRPr/>
            </a:pPr>
            <a:fld id="{E8B42BD2-F16A-4BD4-AAF5-75A0CF74F025}" type="slidenum">
              <a:rPr lang="en-US" smtClean="0">
                <a:solidFill>
                  <a:prstClr val="black"/>
                </a:solidFill>
              </a:rPr>
              <a:pPr>
                <a:defRPr/>
              </a:pPr>
              <a:t>13</a:t>
            </a:fld>
            <a:endParaRPr 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slideMaster" Target="../slideMasters/slideMaster1.xml"/><Relationship Id="rId1" Type="http://schemas.openxmlformats.org/officeDocument/2006/relationships/themeOverride" Target="../theme/themeOverride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pic>
        <p:nvPicPr>
          <p:cNvPr id="13" name="Picture 12" descr="Åmotsdalen-Gottemsetra2.jpg"/>
          <p:cNvPicPr>
            <a:picLocks noChangeAspect="1"/>
          </p:cNvPicPr>
          <p:nvPr userDrawn="1"/>
        </p:nvPicPr>
        <p:blipFill>
          <a:blip r:embed="rId3" cstate="print"/>
          <a:srcRect/>
          <a:stretch>
            <a:fillRect/>
          </a:stretch>
        </p:blipFill>
        <p:spPr>
          <a:xfrm>
            <a:off x="4716016" y="908720"/>
            <a:ext cx="2340620" cy="1440000"/>
          </a:xfrm>
          <a:prstGeom prst="rect">
            <a:avLst/>
          </a:prstGeom>
        </p:spPr>
      </p:pic>
      <p:sp>
        <p:nvSpPr>
          <p:cNvPr id="4" name="Rectangle 3"/>
          <p:cNvSpPr/>
          <p:nvPr/>
        </p:nvSpPr>
        <p:spPr>
          <a:xfrm>
            <a:off x="904875" y="2790825"/>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4"/>
          <p:cNvSpPr/>
          <p:nvPr/>
        </p:nvSpPr>
        <p:spPr>
          <a:xfrm>
            <a:off x="900113" y="4191000"/>
            <a:ext cx="228600" cy="685800"/>
          </a:xfrm>
          <a:prstGeom prst="rect">
            <a:avLst/>
          </a:prstGeom>
          <a:solidFill>
            <a:srgbClr val="60C7CC"/>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7" name="Picture 17" descr="logo_web_hvitskrift"/>
          <p:cNvPicPr>
            <a:picLocks noChangeAspect="1" noChangeArrowheads="1"/>
          </p:cNvPicPr>
          <p:nvPr/>
        </p:nvPicPr>
        <p:blipFill>
          <a:blip r:embed="rId4" cstate="print"/>
          <a:srcRect/>
          <a:stretch>
            <a:fillRect/>
          </a:stretch>
        </p:blipFill>
        <p:spPr bwMode="auto">
          <a:xfrm>
            <a:off x="3929063" y="5429250"/>
            <a:ext cx="1590675" cy="989013"/>
          </a:xfrm>
          <a:prstGeom prst="rect">
            <a:avLst/>
          </a:prstGeom>
          <a:noFill/>
          <a:ln w="9525">
            <a:noFill/>
            <a:miter lim="800000"/>
            <a:headEnd/>
            <a:tailEnd/>
          </a:ln>
        </p:spPr>
      </p:pic>
      <p:sp>
        <p:nvSpPr>
          <p:cNvPr id="8" name="Title 7"/>
          <p:cNvSpPr>
            <a:spLocks noGrp="1"/>
          </p:cNvSpPr>
          <p:nvPr>
            <p:ph type="ctrTitle"/>
          </p:nvPr>
        </p:nvSpPr>
        <p:spPr>
          <a:xfrm>
            <a:off x="1214414" y="2786058"/>
            <a:ext cx="6858000" cy="1285884"/>
          </a:xfrm>
        </p:spPr>
        <p:txBody>
          <a:bodyPr anchor="t"/>
          <a:lstStyle>
            <a:lvl1pPr algn="r">
              <a:defRPr sz="3200">
                <a:solidFill>
                  <a:schemeClr val="tx1"/>
                </a:solidFill>
              </a:defRPr>
            </a:lvl1pPr>
          </a:lstStyle>
          <a:p>
            <a:r>
              <a:rPr lang="en-US" smtClean="0"/>
              <a:t>Click to edit Master title style</a:t>
            </a:r>
            <a:endParaRPr lang="en-US" dirty="0"/>
          </a:p>
        </p:txBody>
      </p:sp>
      <p:sp>
        <p:nvSpPr>
          <p:cNvPr id="9" name="Subtitle 8"/>
          <p:cNvSpPr>
            <a:spLocks noGrp="1"/>
          </p:cNvSpPr>
          <p:nvPr>
            <p:ph type="subTitle" idx="1"/>
          </p:nvPr>
        </p:nvSpPr>
        <p:spPr>
          <a:xfrm>
            <a:off x="1219200" y="4214818"/>
            <a:ext cx="6858000" cy="585776"/>
          </a:xfrm>
        </p:spPr>
        <p:txBody>
          <a:bodyPr/>
          <a:lstStyle>
            <a:lvl1pPr marL="0" indent="0" algn="r">
              <a:buNone/>
              <a:defRPr sz="2000">
                <a:solidFill>
                  <a:schemeClr val="tx2"/>
                </a:solidFill>
                <a:latin typeface="Verdana" pitchFamily="34" charset="0"/>
                <a:ea typeface="+mj-lt"/>
                <a:cs typeface="+mj-l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dirty="0"/>
          </a:p>
        </p:txBody>
      </p:sp>
      <p:pic>
        <p:nvPicPr>
          <p:cNvPr id="12" name="Picture 11" descr="Børgefjell-Namsvatn2.jpg"/>
          <p:cNvPicPr>
            <a:picLocks noChangeAspect="1"/>
          </p:cNvPicPr>
          <p:nvPr userDrawn="1"/>
        </p:nvPicPr>
        <p:blipFill>
          <a:blip r:embed="rId5" cstate="print"/>
          <a:srcRect/>
          <a:stretch>
            <a:fillRect/>
          </a:stretch>
        </p:blipFill>
        <p:spPr>
          <a:xfrm>
            <a:off x="0" y="908720"/>
            <a:ext cx="1964208" cy="1440000"/>
          </a:xfrm>
          <a:prstGeom prst="rect">
            <a:avLst/>
          </a:prstGeom>
        </p:spPr>
      </p:pic>
      <p:pic>
        <p:nvPicPr>
          <p:cNvPr id="14" name="Picture 13" descr="lundgutterogbregner2-OES.jpg"/>
          <p:cNvPicPr>
            <a:picLocks noChangeAspect="1"/>
          </p:cNvPicPr>
          <p:nvPr userDrawn="1"/>
        </p:nvPicPr>
        <p:blipFill>
          <a:blip r:embed="rId6" cstate="print"/>
          <a:stretch>
            <a:fillRect/>
          </a:stretch>
        </p:blipFill>
        <p:spPr>
          <a:xfrm>
            <a:off x="1907704" y="908720"/>
            <a:ext cx="1920000" cy="1440000"/>
          </a:xfrm>
          <a:prstGeom prst="rect">
            <a:avLst/>
          </a:prstGeom>
        </p:spPr>
      </p:pic>
      <p:pic>
        <p:nvPicPr>
          <p:cNvPr id="16" name="Picture 15" descr="botanikere-Dividalen1.jpg"/>
          <p:cNvPicPr>
            <a:picLocks noChangeAspect="1"/>
          </p:cNvPicPr>
          <p:nvPr userDrawn="1"/>
        </p:nvPicPr>
        <p:blipFill>
          <a:blip r:embed="rId7" cstate="print"/>
          <a:stretch>
            <a:fillRect/>
          </a:stretch>
        </p:blipFill>
        <p:spPr>
          <a:xfrm>
            <a:off x="7026066" y="908720"/>
            <a:ext cx="2117934" cy="1440000"/>
          </a:xfrm>
          <a:prstGeom prst="rect">
            <a:avLst/>
          </a:prstGeom>
        </p:spPr>
      </p:pic>
      <p:pic>
        <p:nvPicPr>
          <p:cNvPr id="17" name="Picture 16" descr="Møsvatn-Merakkhaugen2.jpg"/>
          <p:cNvPicPr>
            <a:picLocks noChangeAspect="1"/>
          </p:cNvPicPr>
          <p:nvPr userDrawn="1"/>
        </p:nvPicPr>
        <p:blipFill>
          <a:blip r:embed="rId8" cstate="print"/>
          <a:stretch>
            <a:fillRect/>
          </a:stretch>
        </p:blipFill>
        <p:spPr>
          <a:xfrm>
            <a:off x="3779912" y="908720"/>
            <a:ext cx="948387" cy="1440000"/>
          </a:xfrm>
          <a:prstGeom prst="rect">
            <a:avLst/>
          </a:prstGeom>
        </p:spPr>
      </p:pic>
    </p:spTree>
  </p:cSld>
  <p:clrMapOvr>
    <a:overrideClrMapping bg1="dk1" tx1="lt1" bg2="dk2" tx2="lt2" accent1="accent1" accent2="accent2" accent3="accent3" accent4="accent4" accent5="accent5" accent6="accent6" hlink="hlink" folHlink="folHlink"/>
  </p:clrMapOvr>
  <p:transition>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nb-NO"/>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b-NO"/>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b-NO"/>
          </a:p>
        </p:txBody>
      </p:sp>
      <p:sp>
        <p:nvSpPr>
          <p:cNvPr id="5" name="Date Placeholder 4"/>
          <p:cNvSpPr>
            <a:spLocks noGrp="1"/>
          </p:cNvSpPr>
          <p:nvPr>
            <p:ph type="dt" sz="half" idx="10"/>
          </p:nvPr>
        </p:nvSpPr>
        <p:spPr/>
        <p:txBody>
          <a:bodyPr/>
          <a:lstStyle/>
          <a:p>
            <a:fld id="{82411B90-90EA-4790-962F-441B10882D92}" type="datetimeFigureOut">
              <a:rPr lang="nb-NO" smtClean="0">
                <a:solidFill>
                  <a:prstClr val="black">
                    <a:tint val="75000"/>
                  </a:prstClr>
                </a:solidFill>
              </a:rPr>
              <a:pPr/>
              <a:t>23.06.2014</a:t>
            </a:fld>
            <a:endParaRPr lang="nb-NO">
              <a:solidFill>
                <a:prstClr val="black">
                  <a:tint val="75000"/>
                </a:prstClr>
              </a:solidFill>
            </a:endParaRPr>
          </a:p>
        </p:txBody>
      </p:sp>
      <p:sp>
        <p:nvSpPr>
          <p:cNvPr id="6" name="Footer Placeholder 5"/>
          <p:cNvSpPr>
            <a:spLocks noGrp="1"/>
          </p:cNvSpPr>
          <p:nvPr>
            <p:ph type="ftr" sz="quarter" idx="11"/>
          </p:nvPr>
        </p:nvSpPr>
        <p:spPr/>
        <p:txBody>
          <a:bodyPr/>
          <a:lstStyle/>
          <a:p>
            <a:endParaRPr lang="nb-NO">
              <a:solidFill>
                <a:prstClr val="black">
                  <a:tint val="75000"/>
                </a:prstClr>
              </a:solidFill>
            </a:endParaRPr>
          </a:p>
        </p:txBody>
      </p:sp>
      <p:sp>
        <p:nvSpPr>
          <p:cNvPr id="7" name="Slide Number Placeholder 6"/>
          <p:cNvSpPr>
            <a:spLocks noGrp="1"/>
          </p:cNvSpPr>
          <p:nvPr>
            <p:ph type="sldNum" sz="quarter" idx="12"/>
          </p:nvPr>
        </p:nvSpPr>
        <p:spPr/>
        <p:txBody>
          <a:bodyPr/>
          <a:lstStyle/>
          <a:p>
            <a:fld id="{F46F8F80-004C-4D49-BF15-EA352AECD510}" type="slidenum">
              <a:rPr lang="nb-NO" smtClean="0">
                <a:solidFill>
                  <a:prstClr val="black">
                    <a:tint val="75000"/>
                  </a:prstClr>
                </a:solidFill>
              </a:rPr>
              <a:pPr/>
              <a:t>‹#›</a:t>
            </a:fld>
            <a:endParaRPr lang="nb-NO">
              <a:solidFill>
                <a:prstClr val="black">
                  <a:tint val="75000"/>
                </a:prstClr>
              </a:solidFill>
            </a:endParaRPr>
          </a:p>
        </p:txBody>
      </p:sp>
    </p:spTree>
    <p:extLst>
      <p:ext uri="{BB962C8B-B14F-4D97-AF65-F5344CB8AC3E}">
        <p14:creationId xmlns:p14="http://schemas.microsoft.com/office/powerpoint/2010/main" val="543896985"/>
      </p:ext>
    </p:extLst>
  </p:cSld>
  <p:clrMapOvr>
    <a:masterClrMapping/>
  </p:clrMapOvr>
  <p:transition>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nb-NO"/>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b-NO"/>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b-NO"/>
          </a:p>
        </p:txBody>
      </p:sp>
      <p:sp>
        <p:nvSpPr>
          <p:cNvPr id="7" name="Date Placeholder 6"/>
          <p:cNvSpPr>
            <a:spLocks noGrp="1"/>
          </p:cNvSpPr>
          <p:nvPr>
            <p:ph type="dt" sz="half" idx="10"/>
          </p:nvPr>
        </p:nvSpPr>
        <p:spPr/>
        <p:txBody>
          <a:bodyPr/>
          <a:lstStyle/>
          <a:p>
            <a:fld id="{82411B90-90EA-4790-962F-441B10882D92}" type="datetimeFigureOut">
              <a:rPr lang="nb-NO" smtClean="0">
                <a:solidFill>
                  <a:prstClr val="black">
                    <a:tint val="75000"/>
                  </a:prstClr>
                </a:solidFill>
              </a:rPr>
              <a:pPr/>
              <a:t>23.06.2014</a:t>
            </a:fld>
            <a:endParaRPr lang="nb-NO">
              <a:solidFill>
                <a:prstClr val="black">
                  <a:tint val="75000"/>
                </a:prstClr>
              </a:solidFill>
            </a:endParaRPr>
          </a:p>
        </p:txBody>
      </p:sp>
      <p:sp>
        <p:nvSpPr>
          <p:cNvPr id="8" name="Footer Placeholder 7"/>
          <p:cNvSpPr>
            <a:spLocks noGrp="1"/>
          </p:cNvSpPr>
          <p:nvPr>
            <p:ph type="ftr" sz="quarter" idx="11"/>
          </p:nvPr>
        </p:nvSpPr>
        <p:spPr/>
        <p:txBody>
          <a:bodyPr/>
          <a:lstStyle/>
          <a:p>
            <a:endParaRPr lang="nb-NO">
              <a:solidFill>
                <a:prstClr val="black">
                  <a:tint val="75000"/>
                </a:prstClr>
              </a:solidFill>
            </a:endParaRPr>
          </a:p>
        </p:txBody>
      </p:sp>
      <p:sp>
        <p:nvSpPr>
          <p:cNvPr id="9" name="Slide Number Placeholder 8"/>
          <p:cNvSpPr>
            <a:spLocks noGrp="1"/>
          </p:cNvSpPr>
          <p:nvPr>
            <p:ph type="sldNum" sz="quarter" idx="12"/>
          </p:nvPr>
        </p:nvSpPr>
        <p:spPr/>
        <p:txBody>
          <a:bodyPr/>
          <a:lstStyle/>
          <a:p>
            <a:fld id="{F46F8F80-004C-4D49-BF15-EA352AECD510}" type="slidenum">
              <a:rPr lang="nb-NO" smtClean="0">
                <a:solidFill>
                  <a:prstClr val="black">
                    <a:tint val="75000"/>
                  </a:prstClr>
                </a:solidFill>
              </a:rPr>
              <a:pPr/>
              <a:t>‹#›</a:t>
            </a:fld>
            <a:endParaRPr lang="nb-NO">
              <a:solidFill>
                <a:prstClr val="black">
                  <a:tint val="75000"/>
                </a:prstClr>
              </a:solidFill>
            </a:endParaRPr>
          </a:p>
        </p:txBody>
      </p:sp>
    </p:spTree>
    <p:extLst>
      <p:ext uri="{BB962C8B-B14F-4D97-AF65-F5344CB8AC3E}">
        <p14:creationId xmlns:p14="http://schemas.microsoft.com/office/powerpoint/2010/main" val="1682461784"/>
      </p:ext>
    </p:extLst>
  </p:cSld>
  <p:clrMapOvr>
    <a:masterClrMapping/>
  </p:clrMapOvr>
  <p:transition>
    <p:dissolv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nb-NO"/>
          </a:p>
        </p:txBody>
      </p:sp>
      <p:sp>
        <p:nvSpPr>
          <p:cNvPr id="3" name="Date Placeholder 2"/>
          <p:cNvSpPr>
            <a:spLocks noGrp="1"/>
          </p:cNvSpPr>
          <p:nvPr>
            <p:ph type="dt" sz="half" idx="10"/>
          </p:nvPr>
        </p:nvSpPr>
        <p:spPr/>
        <p:txBody>
          <a:bodyPr/>
          <a:lstStyle/>
          <a:p>
            <a:fld id="{82411B90-90EA-4790-962F-441B10882D92}" type="datetimeFigureOut">
              <a:rPr lang="nb-NO" smtClean="0">
                <a:solidFill>
                  <a:prstClr val="black">
                    <a:tint val="75000"/>
                  </a:prstClr>
                </a:solidFill>
              </a:rPr>
              <a:pPr/>
              <a:t>23.06.2014</a:t>
            </a:fld>
            <a:endParaRPr lang="nb-NO">
              <a:solidFill>
                <a:prstClr val="black">
                  <a:tint val="75000"/>
                </a:prstClr>
              </a:solidFill>
            </a:endParaRPr>
          </a:p>
        </p:txBody>
      </p:sp>
      <p:sp>
        <p:nvSpPr>
          <p:cNvPr id="4" name="Footer Placeholder 3"/>
          <p:cNvSpPr>
            <a:spLocks noGrp="1"/>
          </p:cNvSpPr>
          <p:nvPr>
            <p:ph type="ftr" sz="quarter" idx="11"/>
          </p:nvPr>
        </p:nvSpPr>
        <p:spPr/>
        <p:txBody>
          <a:bodyPr/>
          <a:lstStyle/>
          <a:p>
            <a:endParaRPr lang="nb-NO">
              <a:solidFill>
                <a:prstClr val="black">
                  <a:tint val="75000"/>
                </a:prstClr>
              </a:solidFill>
            </a:endParaRPr>
          </a:p>
        </p:txBody>
      </p:sp>
      <p:sp>
        <p:nvSpPr>
          <p:cNvPr id="5" name="Slide Number Placeholder 4"/>
          <p:cNvSpPr>
            <a:spLocks noGrp="1"/>
          </p:cNvSpPr>
          <p:nvPr>
            <p:ph type="sldNum" sz="quarter" idx="12"/>
          </p:nvPr>
        </p:nvSpPr>
        <p:spPr/>
        <p:txBody>
          <a:bodyPr/>
          <a:lstStyle/>
          <a:p>
            <a:fld id="{F46F8F80-004C-4D49-BF15-EA352AECD510}" type="slidenum">
              <a:rPr lang="nb-NO" smtClean="0">
                <a:solidFill>
                  <a:prstClr val="black">
                    <a:tint val="75000"/>
                  </a:prstClr>
                </a:solidFill>
              </a:rPr>
              <a:pPr/>
              <a:t>‹#›</a:t>
            </a:fld>
            <a:endParaRPr lang="nb-NO">
              <a:solidFill>
                <a:prstClr val="black">
                  <a:tint val="75000"/>
                </a:prstClr>
              </a:solidFill>
            </a:endParaRPr>
          </a:p>
        </p:txBody>
      </p:sp>
    </p:spTree>
    <p:extLst>
      <p:ext uri="{BB962C8B-B14F-4D97-AF65-F5344CB8AC3E}">
        <p14:creationId xmlns:p14="http://schemas.microsoft.com/office/powerpoint/2010/main" val="475185484"/>
      </p:ext>
    </p:extLst>
  </p:cSld>
  <p:clrMapOvr>
    <a:masterClrMapping/>
  </p:clrMapOvr>
  <p:transition>
    <p:dissolv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2411B90-90EA-4790-962F-441B10882D92}" type="datetimeFigureOut">
              <a:rPr lang="nb-NO" smtClean="0">
                <a:solidFill>
                  <a:prstClr val="black">
                    <a:tint val="75000"/>
                  </a:prstClr>
                </a:solidFill>
              </a:rPr>
              <a:pPr/>
              <a:t>23.06.2014</a:t>
            </a:fld>
            <a:endParaRPr lang="nb-NO">
              <a:solidFill>
                <a:prstClr val="black">
                  <a:tint val="75000"/>
                </a:prstClr>
              </a:solidFill>
            </a:endParaRPr>
          </a:p>
        </p:txBody>
      </p:sp>
      <p:sp>
        <p:nvSpPr>
          <p:cNvPr id="3" name="Footer Placeholder 2"/>
          <p:cNvSpPr>
            <a:spLocks noGrp="1"/>
          </p:cNvSpPr>
          <p:nvPr>
            <p:ph type="ftr" sz="quarter" idx="11"/>
          </p:nvPr>
        </p:nvSpPr>
        <p:spPr/>
        <p:txBody>
          <a:bodyPr/>
          <a:lstStyle/>
          <a:p>
            <a:endParaRPr lang="nb-NO">
              <a:solidFill>
                <a:prstClr val="black">
                  <a:tint val="75000"/>
                </a:prstClr>
              </a:solidFill>
            </a:endParaRPr>
          </a:p>
        </p:txBody>
      </p:sp>
      <p:sp>
        <p:nvSpPr>
          <p:cNvPr id="4" name="Slide Number Placeholder 3"/>
          <p:cNvSpPr>
            <a:spLocks noGrp="1"/>
          </p:cNvSpPr>
          <p:nvPr>
            <p:ph type="sldNum" sz="quarter" idx="12"/>
          </p:nvPr>
        </p:nvSpPr>
        <p:spPr/>
        <p:txBody>
          <a:bodyPr/>
          <a:lstStyle/>
          <a:p>
            <a:fld id="{F46F8F80-004C-4D49-BF15-EA352AECD510}" type="slidenum">
              <a:rPr lang="nb-NO" smtClean="0">
                <a:solidFill>
                  <a:prstClr val="black">
                    <a:tint val="75000"/>
                  </a:prstClr>
                </a:solidFill>
              </a:rPr>
              <a:pPr/>
              <a:t>‹#›</a:t>
            </a:fld>
            <a:endParaRPr lang="nb-NO">
              <a:solidFill>
                <a:prstClr val="black">
                  <a:tint val="75000"/>
                </a:prstClr>
              </a:solidFill>
            </a:endParaRPr>
          </a:p>
        </p:txBody>
      </p:sp>
    </p:spTree>
    <p:extLst>
      <p:ext uri="{BB962C8B-B14F-4D97-AF65-F5344CB8AC3E}">
        <p14:creationId xmlns:p14="http://schemas.microsoft.com/office/powerpoint/2010/main" val="1107002348"/>
      </p:ext>
    </p:extLst>
  </p:cSld>
  <p:clrMapOvr>
    <a:masterClrMapping/>
  </p:clrMapOvr>
  <p:transition>
    <p:dissolv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nb-NO"/>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b-NO"/>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2411B90-90EA-4790-962F-441B10882D92}" type="datetimeFigureOut">
              <a:rPr lang="nb-NO" smtClean="0">
                <a:solidFill>
                  <a:prstClr val="black">
                    <a:tint val="75000"/>
                  </a:prstClr>
                </a:solidFill>
              </a:rPr>
              <a:pPr/>
              <a:t>23.06.2014</a:t>
            </a:fld>
            <a:endParaRPr lang="nb-NO">
              <a:solidFill>
                <a:prstClr val="black">
                  <a:tint val="75000"/>
                </a:prstClr>
              </a:solidFill>
            </a:endParaRPr>
          </a:p>
        </p:txBody>
      </p:sp>
      <p:sp>
        <p:nvSpPr>
          <p:cNvPr id="6" name="Footer Placeholder 5"/>
          <p:cNvSpPr>
            <a:spLocks noGrp="1"/>
          </p:cNvSpPr>
          <p:nvPr>
            <p:ph type="ftr" sz="quarter" idx="11"/>
          </p:nvPr>
        </p:nvSpPr>
        <p:spPr/>
        <p:txBody>
          <a:bodyPr/>
          <a:lstStyle/>
          <a:p>
            <a:endParaRPr lang="nb-NO">
              <a:solidFill>
                <a:prstClr val="black">
                  <a:tint val="75000"/>
                </a:prstClr>
              </a:solidFill>
            </a:endParaRPr>
          </a:p>
        </p:txBody>
      </p:sp>
      <p:sp>
        <p:nvSpPr>
          <p:cNvPr id="7" name="Slide Number Placeholder 6"/>
          <p:cNvSpPr>
            <a:spLocks noGrp="1"/>
          </p:cNvSpPr>
          <p:nvPr>
            <p:ph type="sldNum" sz="quarter" idx="12"/>
          </p:nvPr>
        </p:nvSpPr>
        <p:spPr/>
        <p:txBody>
          <a:bodyPr/>
          <a:lstStyle/>
          <a:p>
            <a:fld id="{F46F8F80-004C-4D49-BF15-EA352AECD510}" type="slidenum">
              <a:rPr lang="nb-NO" smtClean="0">
                <a:solidFill>
                  <a:prstClr val="black">
                    <a:tint val="75000"/>
                  </a:prstClr>
                </a:solidFill>
              </a:rPr>
              <a:pPr/>
              <a:t>‹#›</a:t>
            </a:fld>
            <a:endParaRPr lang="nb-NO">
              <a:solidFill>
                <a:prstClr val="black">
                  <a:tint val="75000"/>
                </a:prstClr>
              </a:solidFill>
            </a:endParaRPr>
          </a:p>
        </p:txBody>
      </p:sp>
    </p:spTree>
    <p:extLst>
      <p:ext uri="{BB962C8B-B14F-4D97-AF65-F5344CB8AC3E}">
        <p14:creationId xmlns:p14="http://schemas.microsoft.com/office/powerpoint/2010/main" val="196117271"/>
      </p:ext>
    </p:extLst>
  </p:cSld>
  <p:clrMapOvr>
    <a:masterClrMapping/>
  </p:clrMapOvr>
  <p:transition>
    <p:dissolv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nb-NO"/>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b-NO"/>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2411B90-90EA-4790-962F-441B10882D92}" type="datetimeFigureOut">
              <a:rPr lang="nb-NO" smtClean="0">
                <a:solidFill>
                  <a:prstClr val="black">
                    <a:tint val="75000"/>
                  </a:prstClr>
                </a:solidFill>
              </a:rPr>
              <a:pPr/>
              <a:t>23.06.2014</a:t>
            </a:fld>
            <a:endParaRPr lang="nb-NO">
              <a:solidFill>
                <a:prstClr val="black">
                  <a:tint val="75000"/>
                </a:prstClr>
              </a:solidFill>
            </a:endParaRPr>
          </a:p>
        </p:txBody>
      </p:sp>
      <p:sp>
        <p:nvSpPr>
          <p:cNvPr id="6" name="Footer Placeholder 5"/>
          <p:cNvSpPr>
            <a:spLocks noGrp="1"/>
          </p:cNvSpPr>
          <p:nvPr>
            <p:ph type="ftr" sz="quarter" idx="11"/>
          </p:nvPr>
        </p:nvSpPr>
        <p:spPr/>
        <p:txBody>
          <a:bodyPr/>
          <a:lstStyle/>
          <a:p>
            <a:endParaRPr lang="nb-NO">
              <a:solidFill>
                <a:prstClr val="black">
                  <a:tint val="75000"/>
                </a:prstClr>
              </a:solidFill>
            </a:endParaRPr>
          </a:p>
        </p:txBody>
      </p:sp>
      <p:sp>
        <p:nvSpPr>
          <p:cNvPr id="7" name="Slide Number Placeholder 6"/>
          <p:cNvSpPr>
            <a:spLocks noGrp="1"/>
          </p:cNvSpPr>
          <p:nvPr>
            <p:ph type="sldNum" sz="quarter" idx="12"/>
          </p:nvPr>
        </p:nvSpPr>
        <p:spPr/>
        <p:txBody>
          <a:bodyPr/>
          <a:lstStyle/>
          <a:p>
            <a:fld id="{F46F8F80-004C-4D49-BF15-EA352AECD510}" type="slidenum">
              <a:rPr lang="nb-NO" smtClean="0">
                <a:solidFill>
                  <a:prstClr val="black">
                    <a:tint val="75000"/>
                  </a:prstClr>
                </a:solidFill>
              </a:rPr>
              <a:pPr/>
              <a:t>‹#›</a:t>
            </a:fld>
            <a:endParaRPr lang="nb-NO">
              <a:solidFill>
                <a:prstClr val="black">
                  <a:tint val="75000"/>
                </a:prstClr>
              </a:solidFill>
            </a:endParaRPr>
          </a:p>
        </p:txBody>
      </p:sp>
    </p:spTree>
    <p:extLst>
      <p:ext uri="{BB962C8B-B14F-4D97-AF65-F5344CB8AC3E}">
        <p14:creationId xmlns:p14="http://schemas.microsoft.com/office/powerpoint/2010/main" val="2114331863"/>
      </p:ext>
    </p:extLst>
  </p:cSld>
  <p:clrMapOvr>
    <a:masterClrMapping/>
  </p:clrMapOvr>
  <p:transition>
    <p:dissolv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nb-NO"/>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b-NO"/>
          </a:p>
        </p:txBody>
      </p:sp>
      <p:sp>
        <p:nvSpPr>
          <p:cNvPr id="4" name="Date Placeholder 3"/>
          <p:cNvSpPr>
            <a:spLocks noGrp="1"/>
          </p:cNvSpPr>
          <p:nvPr>
            <p:ph type="dt" sz="half" idx="10"/>
          </p:nvPr>
        </p:nvSpPr>
        <p:spPr/>
        <p:txBody>
          <a:bodyPr/>
          <a:lstStyle/>
          <a:p>
            <a:fld id="{82411B90-90EA-4790-962F-441B10882D92}" type="datetimeFigureOut">
              <a:rPr lang="nb-NO" smtClean="0">
                <a:solidFill>
                  <a:prstClr val="black">
                    <a:tint val="75000"/>
                  </a:prstClr>
                </a:solidFill>
              </a:rPr>
              <a:pPr/>
              <a:t>23.06.2014</a:t>
            </a:fld>
            <a:endParaRPr lang="nb-NO">
              <a:solidFill>
                <a:prstClr val="black">
                  <a:tint val="75000"/>
                </a:prstClr>
              </a:solidFill>
            </a:endParaRPr>
          </a:p>
        </p:txBody>
      </p:sp>
      <p:sp>
        <p:nvSpPr>
          <p:cNvPr id="5" name="Footer Placeholder 4"/>
          <p:cNvSpPr>
            <a:spLocks noGrp="1"/>
          </p:cNvSpPr>
          <p:nvPr>
            <p:ph type="ftr" sz="quarter" idx="11"/>
          </p:nvPr>
        </p:nvSpPr>
        <p:spPr/>
        <p:txBody>
          <a:bodyPr/>
          <a:lstStyle/>
          <a:p>
            <a:endParaRPr lang="nb-NO">
              <a:solidFill>
                <a:prstClr val="black">
                  <a:tint val="75000"/>
                </a:prstClr>
              </a:solidFill>
            </a:endParaRPr>
          </a:p>
        </p:txBody>
      </p:sp>
      <p:sp>
        <p:nvSpPr>
          <p:cNvPr id="6" name="Slide Number Placeholder 5"/>
          <p:cNvSpPr>
            <a:spLocks noGrp="1"/>
          </p:cNvSpPr>
          <p:nvPr>
            <p:ph type="sldNum" sz="quarter" idx="12"/>
          </p:nvPr>
        </p:nvSpPr>
        <p:spPr/>
        <p:txBody>
          <a:bodyPr/>
          <a:lstStyle/>
          <a:p>
            <a:fld id="{F46F8F80-004C-4D49-BF15-EA352AECD510}" type="slidenum">
              <a:rPr lang="nb-NO" smtClean="0">
                <a:solidFill>
                  <a:prstClr val="black">
                    <a:tint val="75000"/>
                  </a:prstClr>
                </a:solidFill>
              </a:rPr>
              <a:pPr/>
              <a:t>‹#›</a:t>
            </a:fld>
            <a:endParaRPr lang="nb-NO">
              <a:solidFill>
                <a:prstClr val="black">
                  <a:tint val="75000"/>
                </a:prstClr>
              </a:solidFill>
            </a:endParaRPr>
          </a:p>
        </p:txBody>
      </p:sp>
    </p:spTree>
    <p:extLst>
      <p:ext uri="{BB962C8B-B14F-4D97-AF65-F5344CB8AC3E}">
        <p14:creationId xmlns:p14="http://schemas.microsoft.com/office/powerpoint/2010/main" val="2791888762"/>
      </p:ext>
    </p:extLst>
  </p:cSld>
  <p:clrMapOvr>
    <a:masterClrMapping/>
  </p:clrMapOvr>
  <p:transition>
    <p:dissolv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nb-NO"/>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b-NO"/>
          </a:p>
        </p:txBody>
      </p:sp>
      <p:sp>
        <p:nvSpPr>
          <p:cNvPr id="4" name="Date Placeholder 3"/>
          <p:cNvSpPr>
            <a:spLocks noGrp="1"/>
          </p:cNvSpPr>
          <p:nvPr>
            <p:ph type="dt" sz="half" idx="10"/>
          </p:nvPr>
        </p:nvSpPr>
        <p:spPr/>
        <p:txBody>
          <a:bodyPr/>
          <a:lstStyle/>
          <a:p>
            <a:fld id="{82411B90-90EA-4790-962F-441B10882D92}" type="datetimeFigureOut">
              <a:rPr lang="nb-NO" smtClean="0">
                <a:solidFill>
                  <a:prstClr val="black">
                    <a:tint val="75000"/>
                  </a:prstClr>
                </a:solidFill>
              </a:rPr>
              <a:pPr/>
              <a:t>23.06.2014</a:t>
            </a:fld>
            <a:endParaRPr lang="nb-NO">
              <a:solidFill>
                <a:prstClr val="black">
                  <a:tint val="75000"/>
                </a:prstClr>
              </a:solidFill>
            </a:endParaRPr>
          </a:p>
        </p:txBody>
      </p:sp>
      <p:sp>
        <p:nvSpPr>
          <p:cNvPr id="5" name="Footer Placeholder 4"/>
          <p:cNvSpPr>
            <a:spLocks noGrp="1"/>
          </p:cNvSpPr>
          <p:nvPr>
            <p:ph type="ftr" sz="quarter" idx="11"/>
          </p:nvPr>
        </p:nvSpPr>
        <p:spPr/>
        <p:txBody>
          <a:bodyPr/>
          <a:lstStyle/>
          <a:p>
            <a:endParaRPr lang="nb-NO">
              <a:solidFill>
                <a:prstClr val="black">
                  <a:tint val="75000"/>
                </a:prstClr>
              </a:solidFill>
            </a:endParaRPr>
          </a:p>
        </p:txBody>
      </p:sp>
      <p:sp>
        <p:nvSpPr>
          <p:cNvPr id="6" name="Slide Number Placeholder 5"/>
          <p:cNvSpPr>
            <a:spLocks noGrp="1"/>
          </p:cNvSpPr>
          <p:nvPr>
            <p:ph type="sldNum" sz="quarter" idx="12"/>
          </p:nvPr>
        </p:nvSpPr>
        <p:spPr/>
        <p:txBody>
          <a:bodyPr/>
          <a:lstStyle/>
          <a:p>
            <a:fld id="{F46F8F80-004C-4D49-BF15-EA352AECD510}" type="slidenum">
              <a:rPr lang="nb-NO" smtClean="0">
                <a:solidFill>
                  <a:prstClr val="black">
                    <a:tint val="75000"/>
                  </a:prstClr>
                </a:solidFill>
              </a:rPr>
              <a:pPr/>
              <a:t>‹#›</a:t>
            </a:fld>
            <a:endParaRPr lang="nb-NO">
              <a:solidFill>
                <a:prstClr val="black">
                  <a:tint val="75000"/>
                </a:prstClr>
              </a:solidFill>
            </a:endParaRPr>
          </a:p>
        </p:txBody>
      </p:sp>
    </p:spTree>
    <p:extLst>
      <p:ext uri="{BB962C8B-B14F-4D97-AF65-F5344CB8AC3E}">
        <p14:creationId xmlns:p14="http://schemas.microsoft.com/office/powerpoint/2010/main" val="1443924239"/>
      </p:ext>
    </p:extLst>
  </p:cSld>
  <p:clrMapOvr>
    <a:masterClrMapping/>
  </p:clrMapOvr>
  <p:transition>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3"/>
          <p:cNvSpPr/>
          <p:nvPr/>
        </p:nvSpPr>
        <p:spPr>
          <a:xfrm>
            <a:off x="214313" y="285750"/>
            <a:ext cx="142875" cy="1000125"/>
          </a:xfrm>
          <a:prstGeom prst="rect">
            <a:avLst/>
          </a:prstGeom>
          <a:solidFill>
            <a:srgbClr val="60C7CC"/>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5" name="Straight Connector 4"/>
          <p:cNvCxnSpPr/>
          <p:nvPr/>
        </p:nvCxnSpPr>
        <p:spPr>
          <a:xfrm>
            <a:off x="428625" y="1428750"/>
            <a:ext cx="8286750" cy="0"/>
          </a:xfrm>
          <a:prstGeom prst="line">
            <a:avLst/>
          </a:prstGeom>
          <a:ln w="25400" cap="rnd" cmpd="sng">
            <a:solidFill>
              <a:srgbClr val="60C7CC"/>
            </a:solidFill>
            <a:prstDash val="sysDot"/>
            <a:round/>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
          </p:nvPr>
        </p:nvSpPr>
        <p:spPr>
          <a:xfrm>
            <a:off x="457200" y="1500174"/>
            <a:ext cx="8229600" cy="450059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
          </p:nvPr>
        </p:nvSpPr>
        <p:spPr>
          <a:xfrm>
            <a:off x="457200" y="1500174"/>
            <a:ext cx="8229600" cy="450059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nb-NO"/>
          </a:p>
        </p:txBody>
      </p:sp>
    </p:spTree>
  </p:cSld>
  <p:clrMapOvr>
    <a:masterClrMapping/>
  </p:clrMapOvr>
  <p:transition>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lang="en-US" smtClean="0"/>
              <a:t>Click to edit Master title style</a:t>
            </a:r>
            <a:endParaRPr lang="en-US"/>
          </a:p>
        </p:txBody>
      </p:sp>
      <p:sp>
        <p:nvSpPr>
          <p:cNvPr id="9" name="Content Placeholder 8"/>
          <p:cNvSpPr>
            <a:spLocks noGrp="1"/>
          </p:cNvSpPr>
          <p:nvPr>
            <p:ph sz="quarter" idx="1"/>
          </p:nvPr>
        </p:nvSpPr>
        <p:spPr>
          <a:xfrm>
            <a:off x="457200" y="1500174"/>
            <a:ext cx="4041648" cy="44291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2"/>
          </p:nvPr>
        </p:nvSpPr>
        <p:spPr>
          <a:xfrm>
            <a:off x="4632198" y="1500174"/>
            <a:ext cx="4041648" cy="44291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Straight Connector 1"/>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3" name="Shape 5"/>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nb-NO"/>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nb-NO"/>
          </a:p>
        </p:txBody>
      </p:sp>
      <p:sp>
        <p:nvSpPr>
          <p:cNvPr id="4" name="Date Placeholder 3"/>
          <p:cNvSpPr>
            <a:spLocks noGrp="1"/>
          </p:cNvSpPr>
          <p:nvPr>
            <p:ph type="dt" sz="half" idx="10"/>
          </p:nvPr>
        </p:nvSpPr>
        <p:spPr/>
        <p:txBody>
          <a:bodyPr/>
          <a:lstStyle/>
          <a:p>
            <a:fld id="{82411B90-90EA-4790-962F-441B10882D92}" type="datetimeFigureOut">
              <a:rPr lang="nb-NO" smtClean="0">
                <a:solidFill>
                  <a:prstClr val="black">
                    <a:tint val="75000"/>
                  </a:prstClr>
                </a:solidFill>
              </a:rPr>
              <a:pPr/>
              <a:t>23.06.2014</a:t>
            </a:fld>
            <a:endParaRPr lang="nb-NO">
              <a:solidFill>
                <a:prstClr val="black">
                  <a:tint val="75000"/>
                </a:prstClr>
              </a:solidFill>
            </a:endParaRPr>
          </a:p>
        </p:txBody>
      </p:sp>
      <p:sp>
        <p:nvSpPr>
          <p:cNvPr id="5" name="Footer Placeholder 4"/>
          <p:cNvSpPr>
            <a:spLocks noGrp="1"/>
          </p:cNvSpPr>
          <p:nvPr>
            <p:ph type="ftr" sz="quarter" idx="11"/>
          </p:nvPr>
        </p:nvSpPr>
        <p:spPr/>
        <p:txBody>
          <a:bodyPr/>
          <a:lstStyle/>
          <a:p>
            <a:endParaRPr lang="nb-NO">
              <a:solidFill>
                <a:prstClr val="black">
                  <a:tint val="75000"/>
                </a:prstClr>
              </a:solidFill>
            </a:endParaRPr>
          </a:p>
        </p:txBody>
      </p:sp>
      <p:sp>
        <p:nvSpPr>
          <p:cNvPr id="6" name="Slide Number Placeholder 5"/>
          <p:cNvSpPr>
            <a:spLocks noGrp="1"/>
          </p:cNvSpPr>
          <p:nvPr>
            <p:ph type="sldNum" sz="quarter" idx="12"/>
          </p:nvPr>
        </p:nvSpPr>
        <p:spPr/>
        <p:txBody>
          <a:bodyPr/>
          <a:lstStyle/>
          <a:p>
            <a:fld id="{F46F8F80-004C-4D49-BF15-EA352AECD510}" type="slidenum">
              <a:rPr lang="nb-NO" smtClean="0">
                <a:solidFill>
                  <a:prstClr val="black">
                    <a:tint val="75000"/>
                  </a:prstClr>
                </a:solidFill>
              </a:rPr>
              <a:pPr/>
              <a:t>‹#›</a:t>
            </a:fld>
            <a:endParaRPr lang="nb-NO">
              <a:solidFill>
                <a:prstClr val="black">
                  <a:tint val="75000"/>
                </a:prstClr>
              </a:solidFill>
            </a:endParaRPr>
          </a:p>
        </p:txBody>
      </p:sp>
    </p:spTree>
    <p:extLst>
      <p:ext uri="{BB962C8B-B14F-4D97-AF65-F5344CB8AC3E}">
        <p14:creationId xmlns:p14="http://schemas.microsoft.com/office/powerpoint/2010/main" val="1462026496"/>
      </p:ext>
    </p:extLst>
  </p:cSld>
  <p:clrMapOvr>
    <a:masterClrMapping/>
  </p:clrMapOvr>
  <p:transition>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nb-NO"/>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b-NO"/>
          </a:p>
        </p:txBody>
      </p:sp>
      <p:sp>
        <p:nvSpPr>
          <p:cNvPr id="4" name="Date Placeholder 3"/>
          <p:cNvSpPr>
            <a:spLocks noGrp="1"/>
          </p:cNvSpPr>
          <p:nvPr>
            <p:ph type="dt" sz="half" idx="10"/>
          </p:nvPr>
        </p:nvSpPr>
        <p:spPr/>
        <p:txBody>
          <a:bodyPr/>
          <a:lstStyle/>
          <a:p>
            <a:fld id="{82411B90-90EA-4790-962F-441B10882D92}" type="datetimeFigureOut">
              <a:rPr lang="nb-NO" smtClean="0">
                <a:solidFill>
                  <a:prstClr val="black">
                    <a:tint val="75000"/>
                  </a:prstClr>
                </a:solidFill>
              </a:rPr>
              <a:pPr/>
              <a:t>23.06.2014</a:t>
            </a:fld>
            <a:endParaRPr lang="nb-NO">
              <a:solidFill>
                <a:prstClr val="black">
                  <a:tint val="75000"/>
                </a:prstClr>
              </a:solidFill>
            </a:endParaRPr>
          </a:p>
        </p:txBody>
      </p:sp>
      <p:sp>
        <p:nvSpPr>
          <p:cNvPr id="5" name="Footer Placeholder 4"/>
          <p:cNvSpPr>
            <a:spLocks noGrp="1"/>
          </p:cNvSpPr>
          <p:nvPr>
            <p:ph type="ftr" sz="quarter" idx="11"/>
          </p:nvPr>
        </p:nvSpPr>
        <p:spPr/>
        <p:txBody>
          <a:bodyPr/>
          <a:lstStyle/>
          <a:p>
            <a:endParaRPr lang="nb-NO">
              <a:solidFill>
                <a:prstClr val="black">
                  <a:tint val="75000"/>
                </a:prstClr>
              </a:solidFill>
            </a:endParaRPr>
          </a:p>
        </p:txBody>
      </p:sp>
      <p:sp>
        <p:nvSpPr>
          <p:cNvPr id="6" name="Slide Number Placeholder 5"/>
          <p:cNvSpPr>
            <a:spLocks noGrp="1"/>
          </p:cNvSpPr>
          <p:nvPr>
            <p:ph type="sldNum" sz="quarter" idx="12"/>
          </p:nvPr>
        </p:nvSpPr>
        <p:spPr/>
        <p:txBody>
          <a:bodyPr/>
          <a:lstStyle/>
          <a:p>
            <a:fld id="{F46F8F80-004C-4D49-BF15-EA352AECD510}" type="slidenum">
              <a:rPr lang="nb-NO" smtClean="0">
                <a:solidFill>
                  <a:prstClr val="black">
                    <a:tint val="75000"/>
                  </a:prstClr>
                </a:solidFill>
              </a:rPr>
              <a:pPr/>
              <a:t>‹#›</a:t>
            </a:fld>
            <a:endParaRPr lang="nb-NO">
              <a:solidFill>
                <a:prstClr val="black">
                  <a:tint val="75000"/>
                </a:prstClr>
              </a:solidFill>
            </a:endParaRPr>
          </a:p>
        </p:txBody>
      </p:sp>
    </p:spTree>
    <p:extLst>
      <p:ext uri="{BB962C8B-B14F-4D97-AF65-F5344CB8AC3E}">
        <p14:creationId xmlns:p14="http://schemas.microsoft.com/office/powerpoint/2010/main" val="2582359463"/>
      </p:ext>
    </p:extLst>
  </p:cSld>
  <p:clrMapOvr>
    <a:masterClrMapping/>
  </p:clrMapOvr>
  <p:transition>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nb-NO"/>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2411B90-90EA-4790-962F-441B10882D92}" type="datetimeFigureOut">
              <a:rPr lang="nb-NO" smtClean="0">
                <a:solidFill>
                  <a:prstClr val="black">
                    <a:tint val="75000"/>
                  </a:prstClr>
                </a:solidFill>
              </a:rPr>
              <a:pPr/>
              <a:t>23.06.2014</a:t>
            </a:fld>
            <a:endParaRPr lang="nb-NO">
              <a:solidFill>
                <a:prstClr val="black">
                  <a:tint val="75000"/>
                </a:prstClr>
              </a:solidFill>
            </a:endParaRPr>
          </a:p>
        </p:txBody>
      </p:sp>
      <p:sp>
        <p:nvSpPr>
          <p:cNvPr id="5" name="Footer Placeholder 4"/>
          <p:cNvSpPr>
            <a:spLocks noGrp="1"/>
          </p:cNvSpPr>
          <p:nvPr>
            <p:ph type="ftr" sz="quarter" idx="11"/>
          </p:nvPr>
        </p:nvSpPr>
        <p:spPr/>
        <p:txBody>
          <a:bodyPr/>
          <a:lstStyle/>
          <a:p>
            <a:endParaRPr lang="nb-NO">
              <a:solidFill>
                <a:prstClr val="black">
                  <a:tint val="75000"/>
                </a:prstClr>
              </a:solidFill>
            </a:endParaRPr>
          </a:p>
        </p:txBody>
      </p:sp>
      <p:sp>
        <p:nvSpPr>
          <p:cNvPr id="6" name="Slide Number Placeholder 5"/>
          <p:cNvSpPr>
            <a:spLocks noGrp="1"/>
          </p:cNvSpPr>
          <p:nvPr>
            <p:ph type="sldNum" sz="quarter" idx="12"/>
          </p:nvPr>
        </p:nvSpPr>
        <p:spPr/>
        <p:txBody>
          <a:bodyPr/>
          <a:lstStyle/>
          <a:p>
            <a:fld id="{F46F8F80-004C-4D49-BF15-EA352AECD510}" type="slidenum">
              <a:rPr lang="nb-NO" smtClean="0">
                <a:solidFill>
                  <a:prstClr val="black">
                    <a:tint val="75000"/>
                  </a:prstClr>
                </a:solidFill>
              </a:rPr>
              <a:pPr/>
              <a:t>‹#›</a:t>
            </a:fld>
            <a:endParaRPr lang="nb-NO">
              <a:solidFill>
                <a:prstClr val="black">
                  <a:tint val="75000"/>
                </a:prstClr>
              </a:solidFill>
            </a:endParaRPr>
          </a:p>
        </p:txBody>
      </p:sp>
    </p:spTree>
    <p:extLst>
      <p:ext uri="{BB962C8B-B14F-4D97-AF65-F5344CB8AC3E}">
        <p14:creationId xmlns:p14="http://schemas.microsoft.com/office/powerpoint/2010/main" val="747853894"/>
      </p:ext>
    </p:extLst>
  </p:cSld>
  <p:clrMapOvr>
    <a:masterClrMapping/>
  </p:clrMapOvr>
  <p:transition>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p:nvPr/>
        </p:nvSpPr>
        <p:spPr>
          <a:xfrm>
            <a:off x="0" y="6072188"/>
            <a:ext cx="9144000" cy="7858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nb-NO"/>
          </a:p>
        </p:txBody>
      </p:sp>
      <p:sp>
        <p:nvSpPr>
          <p:cNvPr id="1027" name="Title Placeholder 21"/>
          <p:cNvSpPr>
            <a:spLocks noGrp="1"/>
          </p:cNvSpPr>
          <p:nvPr>
            <p:ph type="title"/>
          </p:nvPr>
        </p:nvSpPr>
        <p:spPr bwMode="auto">
          <a:xfrm>
            <a:off x="457200" y="214313"/>
            <a:ext cx="8229600"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8" name="Text Placeholder 12"/>
          <p:cNvSpPr>
            <a:spLocks noGrp="1"/>
          </p:cNvSpPr>
          <p:nvPr>
            <p:ph type="body" idx="1"/>
          </p:nvPr>
        </p:nvSpPr>
        <p:spPr bwMode="auto">
          <a:xfrm>
            <a:off x="457200" y="1500188"/>
            <a:ext cx="8229600" cy="43576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Shape 9"/>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030" name="Picture 17" descr="logo_web_hvitskrift"/>
          <p:cNvPicPr>
            <a:picLocks noChangeAspect="1" noChangeArrowheads="1"/>
          </p:cNvPicPr>
          <p:nvPr/>
        </p:nvPicPr>
        <p:blipFill>
          <a:blip r:embed="rId8" cstate="print"/>
          <a:srcRect/>
          <a:stretch>
            <a:fillRect/>
          </a:stretch>
        </p:blipFill>
        <p:spPr bwMode="auto">
          <a:xfrm>
            <a:off x="7715250" y="6215063"/>
            <a:ext cx="979488" cy="500062"/>
          </a:xfrm>
          <a:prstGeom prst="rect">
            <a:avLst/>
          </a:prstGeom>
          <a:noFill/>
          <a:ln w="9525">
            <a:noFill/>
            <a:miter lim="800000"/>
            <a:headEnd/>
            <a:tailEnd/>
          </a:ln>
        </p:spPr>
      </p:pic>
      <p:sp>
        <p:nvSpPr>
          <p:cNvPr id="19" name="TextBox 18"/>
          <p:cNvSpPr txBox="1"/>
          <p:nvPr/>
        </p:nvSpPr>
        <p:spPr>
          <a:xfrm>
            <a:off x="547688" y="6391275"/>
            <a:ext cx="2286000" cy="276225"/>
          </a:xfrm>
          <a:prstGeom prst="rect">
            <a:avLst/>
          </a:prstGeom>
          <a:noFill/>
        </p:spPr>
        <p:txBody>
          <a:bodyPr>
            <a:spAutoFit/>
          </a:bodyPr>
          <a:lstStyle/>
          <a:p>
            <a:pPr fontAlgn="auto">
              <a:spcBef>
                <a:spcPts val="0"/>
              </a:spcBef>
              <a:spcAft>
                <a:spcPts val="0"/>
              </a:spcAft>
              <a:tabLst>
                <a:tab pos="266700" algn="l"/>
              </a:tabLst>
              <a:defRPr/>
            </a:pPr>
            <a:r>
              <a:rPr lang="nb-NO" sz="1200" b="1" dirty="0" err="1">
                <a:solidFill>
                  <a:schemeClr val="accent1"/>
                </a:solidFill>
                <a:latin typeface="+mn-lt"/>
              </a:rPr>
              <a:t>www.nina.no</a:t>
            </a:r>
            <a:endParaRPr lang="nb-NO" sz="1200" b="1" dirty="0">
              <a:solidFill>
                <a:schemeClr val="accent1"/>
              </a:solidFill>
              <a:latin typeface="+mn-lt"/>
            </a:endParaRPr>
          </a:p>
        </p:txBody>
      </p:sp>
    </p:spTree>
  </p:cSld>
  <p:clrMap bg1="lt1" tx1="dk1" bg2="lt2" tx2="dk2" accent1="accent1" accent2="accent2" accent3="accent3" accent4="accent4" accent5="accent5" accent6="accent6" hlink="hlink" folHlink="folHlink"/>
  <p:sldLayoutIdLst>
    <p:sldLayoutId id="2147483708" r:id="rId1"/>
    <p:sldLayoutId id="2147483709" r:id="rId2"/>
    <p:sldLayoutId id="2147483705" r:id="rId3"/>
    <p:sldLayoutId id="2147483706" r:id="rId4"/>
    <p:sldLayoutId id="2147483707" r:id="rId5"/>
    <p:sldLayoutId id="2147483710" r:id="rId6"/>
  </p:sldLayoutIdLst>
  <p:transition>
    <p:dissolve/>
  </p:transition>
  <p:txStyles>
    <p:titleStyle>
      <a:lvl1pPr algn="l" rtl="0" eaLnBrk="1" fontAlgn="base" hangingPunct="1">
        <a:spcBef>
          <a:spcPct val="0"/>
        </a:spcBef>
        <a:spcAft>
          <a:spcPct val="0"/>
        </a:spcAft>
        <a:defRPr sz="3200" kern="1200">
          <a:solidFill>
            <a:schemeClr val="tx2"/>
          </a:solidFill>
          <a:latin typeface="Verdana" pitchFamily="34" charset="0"/>
          <a:ea typeface="+mj-ea"/>
          <a:cs typeface="+mj-cs"/>
        </a:defRPr>
      </a:lvl1pPr>
      <a:lvl2pPr algn="l" rtl="0" eaLnBrk="1" fontAlgn="base" hangingPunct="1">
        <a:spcBef>
          <a:spcPct val="0"/>
        </a:spcBef>
        <a:spcAft>
          <a:spcPct val="0"/>
        </a:spcAft>
        <a:defRPr sz="3200">
          <a:solidFill>
            <a:schemeClr val="tx2"/>
          </a:solidFill>
          <a:latin typeface="Verdana" pitchFamily="34" charset="0"/>
        </a:defRPr>
      </a:lvl2pPr>
      <a:lvl3pPr algn="l" rtl="0" eaLnBrk="1" fontAlgn="base" hangingPunct="1">
        <a:spcBef>
          <a:spcPct val="0"/>
        </a:spcBef>
        <a:spcAft>
          <a:spcPct val="0"/>
        </a:spcAft>
        <a:defRPr sz="3200">
          <a:solidFill>
            <a:schemeClr val="tx2"/>
          </a:solidFill>
          <a:latin typeface="Verdana" pitchFamily="34" charset="0"/>
        </a:defRPr>
      </a:lvl3pPr>
      <a:lvl4pPr algn="l" rtl="0" eaLnBrk="1" fontAlgn="base" hangingPunct="1">
        <a:spcBef>
          <a:spcPct val="0"/>
        </a:spcBef>
        <a:spcAft>
          <a:spcPct val="0"/>
        </a:spcAft>
        <a:defRPr sz="3200">
          <a:solidFill>
            <a:schemeClr val="tx2"/>
          </a:solidFill>
          <a:latin typeface="Verdana" pitchFamily="34" charset="0"/>
        </a:defRPr>
      </a:lvl4pPr>
      <a:lvl5pPr algn="l" rtl="0" eaLnBrk="1" fontAlgn="base" hangingPunct="1">
        <a:spcBef>
          <a:spcPct val="0"/>
        </a:spcBef>
        <a:spcAft>
          <a:spcPct val="0"/>
        </a:spcAft>
        <a:defRPr sz="3200">
          <a:solidFill>
            <a:schemeClr val="tx2"/>
          </a:solidFill>
          <a:latin typeface="Verdana" pitchFamily="34" charset="0"/>
        </a:defRPr>
      </a:lvl5pPr>
      <a:lvl6pPr marL="457200" algn="l" rtl="0" eaLnBrk="1" fontAlgn="base" hangingPunct="1">
        <a:spcBef>
          <a:spcPct val="0"/>
        </a:spcBef>
        <a:spcAft>
          <a:spcPct val="0"/>
        </a:spcAft>
        <a:defRPr sz="3200">
          <a:solidFill>
            <a:schemeClr val="tx2"/>
          </a:solidFill>
          <a:latin typeface="Verdana" pitchFamily="34" charset="0"/>
        </a:defRPr>
      </a:lvl6pPr>
      <a:lvl7pPr marL="914400" algn="l" rtl="0" eaLnBrk="1" fontAlgn="base" hangingPunct="1">
        <a:spcBef>
          <a:spcPct val="0"/>
        </a:spcBef>
        <a:spcAft>
          <a:spcPct val="0"/>
        </a:spcAft>
        <a:defRPr sz="3200">
          <a:solidFill>
            <a:schemeClr val="tx2"/>
          </a:solidFill>
          <a:latin typeface="Verdana" pitchFamily="34" charset="0"/>
        </a:defRPr>
      </a:lvl7pPr>
      <a:lvl8pPr marL="1371600" algn="l" rtl="0" eaLnBrk="1" fontAlgn="base" hangingPunct="1">
        <a:spcBef>
          <a:spcPct val="0"/>
        </a:spcBef>
        <a:spcAft>
          <a:spcPct val="0"/>
        </a:spcAft>
        <a:defRPr sz="3200">
          <a:solidFill>
            <a:schemeClr val="tx2"/>
          </a:solidFill>
          <a:latin typeface="Verdana" pitchFamily="34" charset="0"/>
        </a:defRPr>
      </a:lvl8pPr>
      <a:lvl9pPr marL="1828800" algn="l" rtl="0" eaLnBrk="1" fontAlgn="base" hangingPunct="1">
        <a:spcBef>
          <a:spcPct val="0"/>
        </a:spcBef>
        <a:spcAft>
          <a:spcPct val="0"/>
        </a:spcAft>
        <a:defRPr sz="3200">
          <a:solidFill>
            <a:schemeClr val="tx2"/>
          </a:solidFill>
          <a:latin typeface="Verdana" pitchFamily="34" charset="0"/>
        </a:defRPr>
      </a:lvl9pPr>
    </p:titleStyle>
    <p:bodyStyle>
      <a:lvl1pPr marL="273050" indent="-273050" algn="l" rtl="0" eaLnBrk="1" fontAlgn="base" hangingPunct="1">
        <a:spcBef>
          <a:spcPts val="600"/>
        </a:spcBef>
        <a:spcAft>
          <a:spcPct val="0"/>
        </a:spcAft>
        <a:buClr>
          <a:schemeClr val="accent1"/>
        </a:buClr>
        <a:buSzPct val="76000"/>
        <a:buFont typeface="Wingdings 3" pitchFamily="18" charset="2"/>
        <a:buChar char=""/>
        <a:defRPr sz="2600" kern="1200">
          <a:solidFill>
            <a:schemeClr val="tx2"/>
          </a:solidFill>
          <a:latin typeface="Verdana" pitchFamily="34" charset="0"/>
          <a:ea typeface="+mn-ea"/>
          <a:cs typeface="+mn-cs"/>
        </a:defRPr>
      </a:lvl1pPr>
      <a:lvl2pPr marL="547688" indent="-273050" algn="l" rtl="0" eaLnBrk="1" fontAlgn="base" hangingPunct="1">
        <a:spcBef>
          <a:spcPts val="500"/>
        </a:spcBef>
        <a:spcAft>
          <a:spcPct val="0"/>
        </a:spcAft>
        <a:buClr>
          <a:schemeClr val="accent2"/>
        </a:buClr>
        <a:buSzPct val="76000"/>
        <a:buFont typeface="Wingdings 3" pitchFamily="18" charset="2"/>
        <a:buChar char=""/>
        <a:defRPr sz="2300" kern="1200">
          <a:solidFill>
            <a:schemeClr val="tx2"/>
          </a:solidFill>
          <a:latin typeface="Verdana" pitchFamily="34" charset="0"/>
          <a:ea typeface="+mn-ea"/>
          <a:cs typeface="+mn-cs"/>
        </a:defRPr>
      </a:lvl2pPr>
      <a:lvl3pPr marL="822325" indent="-228600" algn="l" rtl="0" eaLnBrk="1" fontAlgn="base" hangingPunct="1">
        <a:spcBef>
          <a:spcPts val="500"/>
        </a:spcBef>
        <a:spcAft>
          <a:spcPct val="0"/>
        </a:spcAft>
        <a:buClr>
          <a:srgbClr val="BCBCBC"/>
        </a:buClr>
        <a:buSzPct val="76000"/>
        <a:buFont typeface="Wingdings 3" pitchFamily="18" charset="2"/>
        <a:buChar char=""/>
        <a:defRPr sz="2000" kern="1200">
          <a:solidFill>
            <a:schemeClr val="tx2"/>
          </a:solidFill>
          <a:latin typeface="Verdana" pitchFamily="34" charset="0"/>
          <a:ea typeface="+mn-ea"/>
          <a:cs typeface="+mn-cs"/>
        </a:defRPr>
      </a:lvl3pPr>
      <a:lvl4pPr marL="1096963" indent="-228600" algn="l" rtl="0" eaLnBrk="1" fontAlgn="base" hangingPunct="1">
        <a:spcBef>
          <a:spcPts val="400"/>
        </a:spcBef>
        <a:spcAft>
          <a:spcPct val="0"/>
        </a:spcAft>
        <a:buClr>
          <a:srgbClr val="549FB3"/>
        </a:buClr>
        <a:buSzPct val="70000"/>
        <a:buFont typeface="Wingdings" pitchFamily="2" charset="2"/>
        <a:buChar char=""/>
        <a:defRPr kern="1200">
          <a:solidFill>
            <a:schemeClr val="tx2"/>
          </a:solidFill>
          <a:latin typeface="Verdana" pitchFamily="34" charset="0"/>
          <a:ea typeface="+mn-ea"/>
          <a:cs typeface="+mn-cs"/>
        </a:defRPr>
      </a:lvl4pPr>
      <a:lvl5pPr marL="1371600" indent="-228600" algn="l" rtl="0" eaLnBrk="1" fontAlgn="base" hangingPunct="1">
        <a:spcBef>
          <a:spcPts val="300"/>
        </a:spcBef>
        <a:spcAft>
          <a:spcPct val="0"/>
        </a:spcAft>
        <a:buClr>
          <a:schemeClr val="accent2"/>
        </a:buClr>
        <a:buSzPct val="70000"/>
        <a:buFont typeface="Wingdings" pitchFamily="2" charset="2"/>
        <a:buChar char=""/>
        <a:defRPr sz="1600" kern="1200">
          <a:solidFill>
            <a:schemeClr val="tx2"/>
          </a:solidFill>
          <a:latin typeface="Verdana" pitchFamily="34" charset="0"/>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lang="en-US" sz="1200" kern="1200" smtClean="0">
          <a:solidFill>
            <a:schemeClr val="tx1"/>
          </a:solidFill>
          <a:latin typeface="+mn-lt"/>
          <a:ea typeface="+mn-ea"/>
          <a:cs typeface="+mn-cs"/>
        </a:defRPr>
      </a:lvl9pPr>
    </p:bodyStyle>
    <p:otherStyle>
      <a:lvl1pPr marL="0" algn="l" rtl="0" eaLnBrk="1" hangingPunct="1">
        <a:defRPr kern="1200">
          <a:solidFill>
            <a:schemeClr val="tx1"/>
          </a:solidFill>
          <a:latin typeface="+mn-lt"/>
          <a:ea typeface="+mn-ea"/>
          <a:cs typeface="+mn-cs"/>
        </a:defRPr>
      </a:lvl1pPr>
      <a:lvl2pPr marL="457200" algn="l" rtl="0" eaLnBrk="1" hangingPunct="1">
        <a:defRPr kern="1200">
          <a:solidFill>
            <a:schemeClr val="tx1"/>
          </a:solidFill>
          <a:latin typeface="+mn-lt"/>
          <a:ea typeface="+mn-ea"/>
          <a:cs typeface="+mn-cs"/>
        </a:defRPr>
      </a:lvl2pPr>
      <a:lvl3pPr marL="914400" algn="l" rtl="0" eaLnBrk="1" hangingPunct="1">
        <a:defRPr kern="1200">
          <a:solidFill>
            <a:schemeClr val="tx1"/>
          </a:solidFill>
          <a:latin typeface="+mn-lt"/>
          <a:ea typeface="+mn-ea"/>
          <a:cs typeface="+mn-cs"/>
        </a:defRPr>
      </a:lvl3pPr>
      <a:lvl4pPr marL="1371600" algn="l" rtl="0" eaLnBrk="1" hangingPunct="1">
        <a:defRPr kern="1200">
          <a:solidFill>
            <a:schemeClr val="tx1"/>
          </a:solidFill>
          <a:latin typeface="+mn-lt"/>
          <a:ea typeface="+mn-ea"/>
          <a:cs typeface="+mn-cs"/>
        </a:defRPr>
      </a:lvl4pPr>
      <a:lvl5pPr marL="1828800" algn="l" rtl="0" eaLnBrk="1" hangingPunct="1">
        <a:defRPr kern="1200">
          <a:solidFill>
            <a:schemeClr val="tx1"/>
          </a:solidFill>
          <a:latin typeface="+mn-lt"/>
          <a:ea typeface="+mn-ea"/>
          <a:cs typeface="+mn-cs"/>
        </a:defRPr>
      </a:lvl5pPr>
      <a:lvl6pPr marL="2286000" algn="l" rtl="0" eaLnBrk="1" hangingPunct="1">
        <a:defRPr kern="1200">
          <a:solidFill>
            <a:schemeClr val="tx1"/>
          </a:solidFill>
          <a:latin typeface="+mn-lt"/>
          <a:ea typeface="+mn-ea"/>
          <a:cs typeface="+mn-cs"/>
        </a:defRPr>
      </a:lvl6pPr>
      <a:lvl7pPr marL="2743200" algn="l" rtl="0" eaLnBrk="1" hangingPunct="1">
        <a:defRPr kern="1200">
          <a:solidFill>
            <a:schemeClr val="tx1"/>
          </a:solidFill>
          <a:latin typeface="+mn-lt"/>
          <a:ea typeface="+mn-ea"/>
          <a:cs typeface="+mn-cs"/>
        </a:defRPr>
      </a:lvl7pPr>
      <a:lvl8pPr marL="3200400" algn="l" rtl="0" eaLnBrk="1" hangingPunct="1">
        <a:defRPr kern="1200">
          <a:solidFill>
            <a:schemeClr val="tx1"/>
          </a:solidFill>
          <a:latin typeface="+mn-lt"/>
          <a:ea typeface="+mn-ea"/>
          <a:cs typeface="+mn-cs"/>
        </a:defRPr>
      </a:lvl8pPr>
      <a:lvl9pPr marL="3657600" algn="l" rtl="0" eaLnBrk="1" hangingPunct="1">
        <a:defRPr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nb-NO"/>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b-NO"/>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82411B90-90EA-4790-962F-441B10882D92}" type="datetimeFigureOut">
              <a:rPr lang="nb-NO" smtClean="0">
                <a:solidFill>
                  <a:prstClr val="black">
                    <a:tint val="75000"/>
                  </a:prstClr>
                </a:solidFill>
                <a:latin typeface="Calibri"/>
              </a:rPr>
              <a:pPr fontAlgn="auto">
                <a:spcBef>
                  <a:spcPts val="0"/>
                </a:spcBef>
                <a:spcAft>
                  <a:spcPts val="0"/>
                </a:spcAft>
              </a:pPr>
              <a:t>23.06.2014</a:t>
            </a:fld>
            <a:endParaRPr lang="nb-NO">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nb-NO">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F46F8F80-004C-4D49-BF15-EA352AECD510}" type="slidenum">
              <a:rPr lang="nb-NO" smtClean="0">
                <a:solidFill>
                  <a:prstClr val="black">
                    <a:tint val="75000"/>
                  </a:prstClr>
                </a:solidFill>
                <a:latin typeface="Calibri"/>
              </a:rPr>
              <a:pPr fontAlgn="auto">
                <a:spcBef>
                  <a:spcPts val="0"/>
                </a:spcBef>
                <a:spcAft>
                  <a:spcPts val="0"/>
                </a:spcAft>
              </a:pPr>
              <a:t>‹#›</a:t>
            </a:fld>
            <a:endParaRPr lang="nb-NO">
              <a:solidFill>
                <a:prstClr val="black">
                  <a:tint val="75000"/>
                </a:prstClr>
              </a:solidFill>
              <a:latin typeface="Calibri"/>
            </a:endParaRPr>
          </a:p>
        </p:txBody>
      </p:sp>
    </p:spTree>
    <p:extLst>
      <p:ext uri="{BB962C8B-B14F-4D97-AF65-F5344CB8AC3E}">
        <p14:creationId xmlns:p14="http://schemas.microsoft.com/office/powerpoint/2010/main" val="734125296"/>
      </p:ext>
    </p:extLst>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Lst>
  <p:transition>
    <p:dissolv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image" Target="../media/image29.png"/><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jpeg"/></Relationships>
</file>

<file path=ppt/slides/_rels/slide12.xml.rels><?xml version="1.0" encoding="UTF-8" standalone="yes"?>
<Relationships xmlns="http://schemas.openxmlformats.org/package/2006/relationships"><Relationship Id="rId8" Type="http://schemas.openxmlformats.org/officeDocument/2006/relationships/hyperlink" Target="http://link.springer.com/article/10.1007/s10144-010-0255-0" TargetMode="External"/><Relationship Id="rId13" Type="http://schemas.openxmlformats.org/officeDocument/2006/relationships/hyperlink" Target="http://onlinelibrary.wiley.com/doi/10.1111/j.1365-2486.2007.01461.x/abstract" TargetMode="External"/><Relationship Id="rId18" Type="http://schemas.openxmlformats.org/officeDocument/2006/relationships/hyperlink" Target="http://www.nina.no/archive/nina/PppBasePdf/rapport/2009/436.pdf" TargetMode="External"/><Relationship Id="rId3" Type="http://schemas.microsoft.com/office/2007/relationships/hdphoto" Target="../media/hdphoto1.wdp"/><Relationship Id="rId7" Type="http://schemas.openxmlformats.org/officeDocument/2006/relationships/hyperlink" Target="http://onlinelibrary.wiley.com/doi/10.1111/j.1365-2486.2011.02565.x/abstract" TargetMode="External"/><Relationship Id="rId12" Type="http://schemas.openxmlformats.org/officeDocument/2006/relationships/hyperlink" Target="http://www.nature.com/nature/journal/v456/n7218/abs/nature07442.html" TargetMode="External"/><Relationship Id="rId17" Type="http://schemas.openxmlformats.org/officeDocument/2006/relationships/hyperlink" Target="http://dx.doi.org/10.1108/17568691111175687" TargetMode="External"/><Relationship Id="rId2" Type="http://schemas.openxmlformats.org/officeDocument/2006/relationships/image" Target="../media/image30.png"/><Relationship Id="rId16" Type="http://schemas.openxmlformats.org/officeDocument/2006/relationships/hyperlink" Target="http://www.uio.no/studier/emner/annet/sum/SUM4015/h08/Tyler.pdf" TargetMode="External"/><Relationship Id="rId20" Type="http://schemas.openxmlformats.org/officeDocument/2006/relationships/image" Target="../media/image31.png"/><Relationship Id="rId1" Type="http://schemas.openxmlformats.org/officeDocument/2006/relationships/slideLayout" Target="../slideLayouts/slideLayout8.xml"/><Relationship Id="rId6" Type="http://schemas.openxmlformats.org/officeDocument/2006/relationships/hyperlink" Target="http://www.nature.com/nclimate/journal/v2/n2/full/nclimate1329.html" TargetMode="External"/><Relationship Id="rId11" Type="http://schemas.openxmlformats.org/officeDocument/2006/relationships/hyperlink" Target="http://www.nina.no/archive/nina/PppBasePdf/Rapporter%20til%20oppdragsgiver/2011/Sandlund%20Utredning%20av%20program%20for%20overv%c3%a5king%20av%20Klimaeffekter%20i%20ferskvann%20NIVA%20rapport%206190%202011.pdf" TargetMode="External"/><Relationship Id="rId5" Type="http://schemas.openxmlformats.org/officeDocument/2006/relationships/hyperlink" Target="http://onlinelibrary.wiley.com/doi/10.1111/j.1095-8649.2009.02380.x/full" TargetMode="External"/><Relationship Id="rId15" Type="http://schemas.openxmlformats.org/officeDocument/2006/relationships/hyperlink" Target="http://www.jstor.org/stable/1552641" TargetMode="External"/><Relationship Id="rId10" Type="http://schemas.openxmlformats.org/officeDocument/2006/relationships/hyperlink" Target="http://www.nina.no/archive/nina/PppBasePdf/rapport/2011/733.pdf" TargetMode="External"/><Relationship Id="rId19" Type="http://schemas.openxmlformats.org/officeDocument/2006/relationships/hyperlink" Target="http://www.nina.no/archive/nina/PppBasePdf/Kapitler/2011/Johnsen%20Lokal%20s%2057-61%20in%20CIENS-rapport%204%202011.pdf" TargetMode="External"/><Relationship Id="rId4" Type="http://schemas.openxmlformats.org/officeDocument/2006/relationships/hyperlink" Target="http://www.nrcresearchpress.com/doi/abs/10.1139/cjfas-2012-0205" TargetMode="External"/><Relationship Id="rId9" Type="http://schemas.openxmlformats.org/officeDocument/2006/relationships/hyperlink" Target="http://www.nina.no/archive/nina/PppBasePdf/rapport/2011/667.pdf" TargetMode="External"/><Relationship Id="rId14" Type="http://schemas.openxmlformats.org/officeDocument/2006/relationships/hyperlink" Target="http://onlinelibrary.wiley.com/doi/10.1111/j.1654-1103.2009.01114.x/abstract"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www.lter-europe.net/networks/network-locations" TargetMode="External"/><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image" Target="../media/image32.jpeg"/></Relationships>
</file>

<file path=ppt/slides/_rels/slide14.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hyperlink" Target="http://www.nina.no/archive/nina/PppBasePdf/rapport/2009/468.pdf" TargetMode="External"/><Relationship Id="rId7" Type="http://schemas.openxmlformats.org/officeDocument/2006/relationships/image" Target="../media/image33.png"/><Relationship Id="rId2" Type="http://schemas.openxmlformats.org/officeDocument/2006/relationships/hyperlink" Target="http://www.nina.no/archive/nina/PppBasePdf/rapport/2012/876.pdf" TargetMode="External"/><Relationship Id="rId1" Type="http://schemas.openxmlformats.org/officeDocument/2006/relationships/slideLayout" Target="../slideLayouts/slideLayout8.xml"/><Relationship Id="rId6" Type="http://schemas.openxmlformats.org/officeDocument/2006/relationships/hyperlink" Target="http://ebookbrowsee.net/9c960519f5ecfc2322-pdf-d541597816" TargetMode="External"/><Relationship Id="rId5" Type="http://schemas.openxmlformats.org/officeDocument/2006/relationships/hyperlink" Target="http://www.int-res.com/abstracts/dao/v97/n1/p75-83/" TargetMode="External"/><Relationship Id="rId4" Type="http://schemas.openxmlformats.org/officeDocument/2006/relationships/hyperlink" Target="http://www.nina.no/archive/nina/PppBasePdf/rapport/2007/284.pdf" TargetMode="External"/></Relationships>
</file>

<file path=ppt/slides/_rels/slide15.xml.rels><?xml version="1.0" encoding="UTF-8" standalone="yes"?>
<Relationships xmlns="http://schemas.openxmlformats.org/package/2006/relationships"><Relationship Id="rId2" Type="http://schemas.openxmlformats.org/officeDocument/2006/relationships/hyperlink" Target="mailto:duncan.halley@nina.no"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hyperlink" Target="http://www.nina.no/archive/nina/PppBasePdf/NINA-Infomateriell/2012/Linnell%20Norwegian%20institute%20for%20nature%20research%20brosjyre%202012.pdf" TargetMode="External"/><Relationship Id="rId4" Type="http://schemas.openxmlformats.org/officeDocument/2006/relationships/hyperlink" Target="http://www.nina.no/ninaenglish/Start.aspx"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hyperlink" Target="ftp://ftp.fao.org/docrep/fao/008/y4783e/y4783e03.pdf" TargetMode="External"/><Relationship Id="rId13" Type="http://schemas.openxmlformats.org/officeDocument/2006/relationships/hyperlink" Target="http://www.nina.no/archive/nina/PppBasePdf/poster/2010/Larsen%20Successful%20restoration%20Poster%20Sustainable%20Conservation.%20Bridging%20the%20gap%20between%20disciplines%20Trondheim%20mars%202010.pdf" TargetMode="External"/><Relationship Id="rId3" Type="http://schemas.openxmlformats.org/officeDocument/2006/relationships/hyperlink" Target="http://onlinelibrary.wiley.com/doi/10.1111/j.1523-1739.2008.01135.x/full" TargetMode="External"/><Relationship Id="rId7" Type="http://schemas.openxmlformats.org/officeDocument/2006/relationships/hyperlink" Target="http://www.vetinst.no/nor/Publikasjoner/Vitenskapelige-artikler/Vitenskapelige-artikler-2006/The-occurrence-of-organochlorines-in-marine-avian-top-predators-along-a-latitudinal-gradient/(language)/nor-NO" TargetMode="External"/><Relationship Id="rId12" Type="http://schemas.openxmlformats.org/officeDocument/2006/relationships/hyperlink" Target="http://www.plosone.org/article/info:doi/10.1371/journal.pone.0024005" TargetMode="External"/><Relationship Id="rId2" Type="http://schemas.openxmlformats.org/officeDocument/2006/relationships/hyperlink" Target="http://link.springer.com/article/10.1007/s11368-009-0158-x" TargetMode="External"/><Relationship Id="rId16"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hyperlink" Target="http://www.ingentaconnect.com/content/tandf/umgd/2008/00000031/00000002/art00003" TargetMode="External"/><Relationship Id="rId11" Type="http://schemas.openxmlformats.org/officeDocument/2006/relationships/hyperlink" Target="http://onlinelibrary.wiley.com/doi/10.1002/ece3.337/abstract" TargetMode="External"/><Relationship Id="rId5" Type="http://schemas.openxmlformats.org/officeDocument/2006/relationships/hyperlink" Target="http://www.google.no/books?hl=no&amp;lr=&amp;id=cIxK3g0uucAC&amp;oi=fnd&amp;pg=PA57&amp;dq=Predictive+Probability+Modelling+of+marine+Habitats+%E2%80%93+A+case+study+from+the+West+Coast+of+Norway+&amp;ots=dY7hIFIMO6&amp;sig=Oz_c8I5vGJdoKekiz0wQG6pJz6o&amp;redir_esc=y" TargetMode="External"/><Relationship Id="rId15" Type="http://schemas.openxmlformats.org/officeDocument/2006/relationships/hyperlink" Target="http://www.nina.no/archive/nina/PppBasePdf/NINA-Infomateriell/2006/N%C3%A6sje%20NINA%20Aquatic%20brosjyre%202006.pdf" TargetMode="External"/><Relationship Id="rId10" Type="http://schemas.openxmlformats.org/officeDocument/2006/relationships/hyperlink" Target="https://getinfo.de/app/Freshwater-crustaceans-as-monitors-of-long-range/id/BLSE:RN103524246" TargetMode="External"/><Relationship Id="rId4" Type="http://schemas.openxmlformats.org/officeDocument/2006/relationships/hyperlink" Target="Marine%20ecosystem%20variability%20and%20vulnerability%20to%20oil%20pollution.pdf" TargetMode="External"/><Relationship Id="rId9" Type="http://schemas.openxmlformats.org/officeDocument/2006/relationships/hyperlink" Target="Modelling%20of%20marine%20nature%20types%20and%20the%20EUNIS%20classes" TargetMode="External"/><Relationship Id="rId14" Type="http://schemas.openxmlformats.org/officeDocument/2006/relationships/hyperlink" Target="http://www.int-res.com/abstracts/ab/v9/n3/p263-270/"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www.seapop.no/en/about/index.html"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5.png"/><Relationship Id="rId7" Type="http://schemas.openxmlformats.org/officeDocument/2006/relationships/hyperlink" Target="http://www.nina.no/archive/nina/PppBasePdf/rapport/2008/361.pdf" TargetMode="External"/><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hyperlink" Target="http://www.nina.no/archive/nina/PppBasePdf/rapport/2009/423.pdf" TargetMode="External"/><Relationship Id="rId5" Type="http://schemas.openxmlformats.org/officeDocument/2006/relationships/hyperlink" Target="http://www.nina.no/archive/nina/PppBasePdf/rapport/2010/575.pdf" TargetMode="External"/><Relationship Id="rId4" Type="http://schemas.openxmlformats.org/officeDocument/2006/relationships/image" Target="../media/image16.jpeg"/><Relationship Id="rId9" Type="http://schemas.openxmlformats.org/officeDocument/2006/relationships/hyperlink" Target="http://www.nina.no/archive/nina/PppBasePdf/rapporter%20i%20ekstern%20rapportserie/2010/Hagen%20H%c3%a5ndbok%20i%20%c3%b8kologisk%20restaurering%20Forsvarsbygg%202010.pdf" TargetMode="External"/></Relationships>
</file>

<file path=ppt/slides/_rels/slide7.xml.rels><?xml version="1.0" encoding="UTF-8" standalone="yes"?>
<Relationships xmlns="http://schemas.openxmlformats.org/package/2006/relationships"><Relationship Id="rId8" Type="http://schemas.openxmlformats.org/officeDocument/2006/relationships/hyperlink" Target="http://www.nina.no/archive/nina/PppBasePdf/rapport/2012/801.pdf" TargetMode="External"/><Relationship Id="rId13" Type="http://schemas.openxmlformats.org/officeDocument/2006/relationships/hyperlink" Target="http://www.researchgate.net/publication/222209407_BioScoreCost-effective_assessment_of_policy_impact_on_biodiversity_using_species_sensitivity_scores" TargetMode="External"/><Relationship Id="rId3" Type="http://schemas.openxmlformats.org/officeDocument/2006/relationships/hyperlink" Target="http://www.sciencedirect.com/science/article/pii/S1389934111001857" TargetMode="External"/><Relationship Id="rId7" Type="http://schemas.openxmlformats.org/officeDocument/2006/relationships/hyperlink" Target="http://www.nina.no/archive/nina/PppBasePdf/rapporter%20i%20ekstern%20rapportserie/2012/Barton%20Costa%20Rica%20POLICYMIX%20report%202%202012.pdf" TargetMode="External"/><Relationship Id="rId12" Type="http://schemas.openxmlformats.org/officeDocument/2006/relationships/hyperlink" Target="http://link.springer.com/article/10.1007/s10018-011-0019-x" TargetMode="External"/><Relationship Id="rId2" Type="http://schemas.openxmlformats.org/officeDocument/2006/relationships/hyperlink" Target="http://www.tandfonline.com/doi/abs/10.1080/00291951.2012.743483" TargetMode="External"/><Relationship Id="rId16" Type="http://schemas.openxmlformats.org/officeDocument/2006/relationships/hyperlink" Target="http://www.nina.no/archive/nina/PppBasePdf/rapport/2012/876.pdf" TargetMode="External"/><Relationship Id="rId1" Type="http://schemas.openxmlformats.org/officeDocument/2006/relationships/slideLayout" Target="../slideLayouts/slideLayout2.xml"/><Relationship Id="rId6" Type="http://schemas.openxmlformats.org/officeDocument/2006/relationships/hyperlink" Target="http://www.nina.no/archive/nina/PppBasePdf/rapporter%20i%20ekstern%20rapportserie/2012/Barton%20Assessment%20Policymix%20Report%20Issue%20No%201%202012%20.pdf" TargetMode="External"/><Relationship Id="rId11" Type="http://schemas.openxmlformats.org/officeDocument/2006/relationships/hyperlink" Target="http://www.project-gpwind.eu/" TargetMode="External"/><Relationship Id="rId5" Type="http://schemas.openxmlformats.org/officeDocument/2006/relationships/hyperlink" Target="http://www.nina.no/archive/nina/PppBasePdf/rapport/2012/815.pdf" TargetMode="External"/><Relationship Id="rId15" Type="http://schemas.openxmlformats.org/officeDocument/2006/relationships/hyperlink" Target="http://www.ingentaconnect.com/content/oekom/gaia/2010/00000019/00000003/art00008" TargetMode="External"/><Relationship Id="rId10" Type="http://schemas.openxmlformats.org/officeDocument/2006/relationships/hyperlink" Target="http://www.nina.no/archive/nina/PppBasePdf/rapport/2012/874.pdf" TargetMode="External"/><Relationship Id="rId4" Type="http://schemas.openxmlformats.org/officeDocument/2006/relationships/hyperlink" Target="http://onlinelibrary.wiley.com/doi/10.1111/j.1757-1707.2009.01002.x/abstract;jsessionid=1423B5D70722EE29B0CF547A867071BF.f01t04" TargetMode="External"/><Relationship Id="rId9" Type="http://schemas.openxmlformats.org/officeDocument/2006/relationships/hyperlink" Target="http://www.sciencedirect.com/science/article/pii/S1104689912000220" TargetMode="External"/><Relationship Id="rId14" Type="http://schemas.openxmlformats.org/officeDocument/2006/relationships/hyperlink" Target="http://onlinelibrary.wiley.com/doi/10.1111/j.1469-1795.2010.00393.x/pdf" TargetMode="External"/></Relationships>
</file>

<file path=ppt/slides/_rels/slide8.xml.rels><?xml version="1.0" encoding="UTF-8" standalone="yes"?>
<Relationships xmlns="http://schemas.openxmlformats.org/package/2006/relationships"><Relationship Id="rId8" Type="http://schemas.openxmlformats.org/officeDocument/2006/relationships/hyperlink" Target="http://onlinelibrary.wiley.com/doi/10.1111/j.1469-7998.2006.00267.x/abstract" TargetMode="External"/><Relationship Id="rId3" Type="http://schemas.openxmlformats.org/officeDocument/2006/relationships/hyperlink" Target="http://link.springer.com/article/10.1007/s10021-009-9229-5" TargetMode="External"/><Relationship Id="rId7" Type="http://schemas.openxmlformats.org/officeDocument/2006/relationships/hyperlink" Target="http://www.sciencedirect.com/science/article/pii/S0006320707001644" TargetMode="External"/><Relationship Id="rId2" Type="http://schemas.openxmlformats.org/officeDocument/2006/relationships/hyperlink" Target="http://www.alter-net.info/files/outputs/brochure-2013" TargetMode="External"/><Relationship Id="rId1" Type="http://schemas.openxmlformats.org/officeDocument/2006/relationships/slideLayout" Target="../slideLayouts/slideLayout8.xml"/><Relationship Id="rId6" Type="http://schemas.openxmlformats.org/officeDocument/2006/relationships/hyperlink" Target="http://www.nina.no/archive/nina/PppBasePdf/rapport/2005/106.pdf" TargetMode="External"/><Relationship Id="rId5" Type="http://schemas.openxmlformats.org/officeDocument/2006/relationships/hyperlink" Target="http://www.nina.no/archive/nina/PppBasePdf/rapport/2007/266.pdf" TargetMode="External"/><Relationship Id="rId10" Type="http://schemas.openxmlformats.org/officeDocument/2006/relationships/image" Target="../media/image18.png"/><Relationship Id="rId4" Type="http://schemas.openxmlformats.org/officeDocument/2006/relationships/hyperlink" Target="http://onlinelibrary.wiley.com/doi/10.1111/j.1526-100X.2009.00517.x/abstract;jsessionid=A83B80673547B5D95222F0D21751D12A.d04t04?" TargetMode="External"/><Relationship Id="rId9" Type="http://schemas.openxmlformats.org/officeDocument/2006/relationships/hyperlink" Target="http://www.nina.no/archive/nina/PppBasePdf/rapport/2007/276.pdf" TargetMode="External"/></Relationships>
</file>

<file path=ppt/slides/_rels/slide9.xml.rels><?xml version="1.0" encoding="UTF-8" standalone="yes"?>
<Relationships xmlns="http://schemas.openxmlformats.org/package/2006/relationships"><Relationship Id="rId8" Type="http://schemas.openxmlformats.org/officeDocument/2006/relationships/hyperlink" Target="http://www.youtube.com/watch?v=b_StrvtbKSk" TargetMode="External"/><Relationship Id="rId3" Type="http://schemas.openxmlformats.org/officeDocument/2006/relationships/image" Target="../media/image20.png"/><Relationship Id="rId7" Type="http://schemas.openxmlformats.org/officeDocument/2006/relationships/image" Target="../media/image21.jpeg"/><Relationship Id="rId2" Type="http://schemas.openxmlformats.org/officeDocument/2006/relationships/image" Target="../media/image19.png"/><Relationship Id="rId1" Type="http://schemas.openxmlformats.org/officeDocument/2006/relationships/slideLayout" Target="../slideLayouts/slideLayout8.xml"/><Relationship Id="rId6" Type="http://schemas.openxmlformats.org/officeDocument/2006/relationships/hyperlink" Target="http://www.rovdata.no/" TargetMode="External"/><Relationship Id="rId5" Type="http://schemas.openxmlformats.org/officeDocument/2006/relationships/hyperlink" Target="http://www.biodiversity.no/frontpage.aspx?m=23" TargetMode="External"/><Relationship Id="rId4" Type="http://schemas.openxmlformats.org/officeDocument/2006/relationships/hyperlink" Target="http://www.nina.no/ninaenglish/TheNorwegianNatureIndex.aspx" TargetMode="External"/><Relationship Id="rId9"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ctrTitle"/>
          </p:nvPr>
        </p:nvSpPr>
        <p:spPr>
          <a:xfrm>
            <a:off x="1259632" y="2708920"/>
            <a:ext cx="7776864" cy="2232248"/>
          </a:xfrm>
        </p:spPr>
        <p:txBody>
          <a:bodyPr>
            <a:normAutofit fontScale="90000"/>
          </a:bodyPr>
          <a:lstStyle/>
          <a:p>
            <a:pPr algn="ctr" fontAlgn="auto">
              <a:spcAft>
                <a:spcPts val="0"/>
              </a:spcAft>
              <a:defRPr/>
            </a:pPr>
            <a:r>
              <a:rPr lang="nb-NO" sz="3100" dirty="0" smtClean="0"/>
              <a:t>The Norwegian </a:t>
            </a:r>
            <a:r>
              <a:rPr lang="nb-NO" sz="3100" dirty="0" err="1" smtClean="0"/>
              <a:t>Institute</a:t>
            </a:r>
            <a:r>
              <a:rPr lang="nb-NO" sz="3100" dirty="0" smtClean="0"/>
              <a:t> for Nature </a:t>
            </a:r>
            <a:r>
              <a:rPr lang="nb-NO" sz="3100" dirty="0" smtClean="0"/>
              <a:t>Research (</a:t>
            </a:r>
            <a:r>
              <a:rPr lang="nb-NO" sz="3100" dirty="0" smtClean="0">
                <a:solidFill>
                  <a:schemeClr val="accent1">
                    <a:lumMod val="60000"/>
                    <a:lumOff val="40000"/>
                  </a:schemeClr>
                </a:solidFill>
              </a:rPr>
              <a:t>NINA</a:t>
            </a:r>
            <a:r>
              <a:rPr lang="nb-NO" sz="3100" dirty="0" smtClean="0"/>
              <a:t>) </a:t>
            </a:r>
            <a:r>
              <a:rPr lang="nb-NO" sz="3100" dirty="0" smtClean="0"/>
              <a:t>and EEA </a:t>
            </a:r>
            <a:r>
              <a:rPr lang="en-US" sz="3100" dirty="0" smtClean="0"/>
              <a:t>Programmes </a:t>
            </a:r>
            <a:r>
              <a:rPr lang="en-US" sz="3100" dirty="0" smtClean="0">
                <a:solidFill>
                  <a:schemeClr val="accent1">
                    <a:lumMod val="60000"/>
                    <a:lumOff val="40000"/>
                  </a:schemeClr>
                </a:solidFill>
              </a:rPr>
              <a:t>BG02</a:t>
            </a:r>
            <a:r>
              <a:rPr lang="en-US" sz="3100" dirty="0" smtClean="0"/>
              <a:t> Integrated Marine an Inland Water Management </a:t>
            </a:r>
            <a:r>
              <a:rPr lang="de-DE" sz="3100" dirty="0" smtClean="0"/>
              <a:t>and </a:t>
            </a:r>
            <a:r>
              <a:rPr lang="de-DE" sz="3100" dirty="0" smtClean="0">
                <a:solidFill>
                  <a:schemeClr val="accent1">
                    <a:lumMod val="60000"/>
                    <a:lumOff val="40000"/>
                  </a:schemeClr>
                </a:solidFill>
              </a:rPr>
              <a:t>BG</a:t>
            </a:r>
            <a:r>
              <a:rPr lang="de-DE" sz="3100" dirty="0" smtClean="0">
                <a:solidFill>
                  <a:schemeClr val="accent1">
                    <a:lumMod val="60000"/>
                    <a:lumOff val="40000"/>
                  </a:schemeClr>
                </a:solidFill>
              </a:rPr>
              <a:t>03</a:t>
            </a:r>
            <a:r>
              <a:rPr lang="de-DE" sz="3100" dirty="0" smtClean="0"/>
              <a:t> </a:t>
            </a:r>
            <a:r>
              <a:rPr lang="de-DE" sz="3100" dirty="0"/>
              <a:t>Biodiversity and Ecosystem Services </a:t>
            </a:r>
            <a:r>
              <a:rPr lang="nb-NO" dirty="0"/>
              <a:t/>
            </a:r>
            <a:br>
              <a:rPr lang="nb-NO" dirty="0"/>
            </a:br>
            <a:endParaRPr lang="nb-NO" dirty="0">
              <a:ln/>
              <a:gradFill flip="none">
                <a:gsLst>
                  <a:gs pos="0">
                    <a:schemeClr val="accent6">
                      <a:tint val="70000"/>
                      <a:shade val="100000"/>
                      <a:hueMod val="100000"/>
                      <a:satMod val="195000"/>
                    </a:schemeClr>
                  </a:gs>
                  <a:gs pos="46000">
                    <a:schemeClr val="accent6">
                      <a:tint val="70000"/>
                      <a:shade val="100000"/>
                      <a:hueMod val="100000"/>
                      <a:satMod val="195000"/>
                    </a:schemeClr>
                  </a:gs>
                  <a:gs pos="100000">
                    <a:schemeClr val="accent6">
                      <a:tint val="100000"/>
                      <a:shade val="60000"/>
                      <a:hueMod val="100000"/>
                      <a:satMod val="195000"/>
                    </a:schemeClr>
                  </a:gs>
                </a:gsLst>
                <a:lin ang="5400000"/>
              </a:gradFill>
            </a:endParaRPr>
          </a:p>
        </p:txBody>
      </p:sp>
      <p:sp>
        <p:nvSpPr>
          <p:cNvPr id="3" name="Rectangle 2"/>
          <p:cNvSpPr>
            <a:spLocks noGrp="1"/>
          </p:cNvSpPr>
          <p:nvPr>
            <p:ph type="subTitle" idx="1"/>
          </p:nvPr>
        </p:nvSpPr>
        <p:spPr>
          <a:xfrm>
            <a:off x="107504" y="6021288"/>
            <a:ext cx="7056784" cy="1152128"/>
          </a:xfrm>
        </p:spPr>
        <p:txBody>
          <a:bodyPr>
            <a:normAutofit/>
          </a:bodyPr>
          <a:lstStyle/>
          <a:p>
            <a:pPr algn="l" eaLnBrk="1" fontAlgn="auto" hangingPunct="1">
              <a:spcAft>
                <a:spcPts val="0"/>
              </a:spcAft>
              <a:buFont typeface="Wingdings 3"/>
              <a:buNone/>
              <a:defRPr/>
            </a:pPr>
            <a:r>
              <a:rPr lang="en-US" sz="1800" b="1" dirty="0" smtClean="0">
                <a:solidFill>
                  <a:schemeClr val="accent1">
                    <a:lumMod val="60000"/>
                    <a:lumOff val="40000"/>
                  </a:schemeClr>
                </a:solidFill>
              </a:rPr>
              <a:t>Inga </a:t>
            </a:r>
            <a:r>
              <a:rPr lang="en-US" sz="1800" b="1" dirty="0" smtClean="0">
                <a:solidFill>
                  <a:schemeClr val="accent1">
                    <a:lumMod val="60000"/>
                    <a:lumOff val="40000"/>
                  </a:schemeClr>
                </a:solidFill>
              </a:rPr>
              <a:t>E. Bruteig</a:t>
            </a:r>
          </a:p>
          <a:p>
            <a:pPr algn="l" eaLnBrk="1" fontAlgn="auto" hangingPunct="1">
              <a:spcAft>
                <a:spcPts val="0"/>
              </a:spcAft>
              <a:buFont typeface="Wingdings 3"/>
              <a:buNone/>
              <a:defRPr/>
            </a:pPr>
            <a:r>
              <a:rPr lang="en-US" sz="1800" b="1" dirty="0" smtClean="0">
                <a:solidFill>
                  <a:schemeClr val="accent1">
                    <a:lumMod val="60000"/>
                    <a:lumOff val="40000"/>
                  </a:schemeClr>
                </a:solidFill>
              </a:rPr>
              <a:t>Research Director</a:t>
            </a:r>
            <a:endParaRPr lang="en-US" sz="1800" dirty="0" smtClean="0">
              <a:solidFill>
                <a:schemeClr val="accent1">
                  <a:lumMod val="60000"/>
                  <a:lumOff val="40000"/>
                </a:schemeClr>
              </a:solidFill>
            </a:endParaRPr>
          </a:p>
          <a:p>
            <a:pPr eaLnBrk="1" fontAlgn="auto" hangingPunct="1">
              <a:spcAft>
                <a:spcPts val="0"/>
              </a:spcAft>
              <a:buFont typeface="Wingdings 3"/>
              <a:buNone/>
              <a:defRPr/>
            </a:pPr>
            <a:endParaRPr lang="en-US" sz="1800" dirty="0"/>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a:xfrm>
            <a:off x="465162" y="980728"/>
            <a:ext cx="8229600" cy="906378"/>
          </a:xfrm>
        </p:spPr>
        <p:txBody>
          <a:bodyPr>
            <a:normAutofit/>
          </a:bodyPr>
          <a:lstStyle/>
          <a:p>
            <a:r>
              <a:rPr lang="nb-NO" sz="2800" b="1" dirty="0">
                <a:latin typeface="Arial" pitchFamily="34" charset="0"/>
                <a:cs typeface="Arial" pitchFamily="34" charset="0"/>
              </a:rPr>
              <a:t>TOV: </a:t>
            </a:r>
            <a:r>
              <a:rPr lang="nb-NO" sz="2800" b="1" dirty="0" err="1">
                <a:latin typeface="Arial" pitchFamily="34" charset="0"/>
                <a:cs typeface="Arial" pitchFamily="34" charset="0"/>
              </a:rPr>
              <a:t>terrestrial</a:t>
            </a:r>
            <a:r>
              <a:rPr lang="nb-NO" sz="2800" b="1" dirty="0">
                <a:latin typeface="Arial" pitchFamily="34" charset="0"/>
                <a:cs typeface="Arial" pitchFamily="34" charset="0"/>
              </a:rPr>
              <a:t> nature </a:t>
            </a:r>
            <a:r>
              <a:rPr lang="nb-NO" sz="2800" b="1" dirty="0" err="1">
                <a:latin typeface="Arial" pitchFamily="34" charset="0"/>
                <a:cs typeface="Arial" pitchFamily="34" charset="0"/>
              </a:rPr>
              <a:t>monitoring</a:t>
            </a:r>
            <a:endParaRPr lang="nb-NO" sz="2800" dirty="0"/>
          </a:p>
        </p:txBody>
      </p:sp>
      <p:sp>
        <p:nvSpPr>
          <p:cNvPr id="3" name="Plassholder for innhold 2"/>
          <p:cNvSpPr>
            <a:spLocks noGrp="1"/>
          </p:cNvSpPr>
          <p:nvPr>
            <p:ph sz="quarter" idx="1"/>
          </p:nvPr>
        </p:nvSpPr>
        <p:spPr>
          <a:xfrm>
            <a:off x="426337" y="1649320"/>
            <a:ext cx="8229600" cy="3939920"/>
          </a:xfrm>
        </p:spPr>
        <p:txBody>
          <a:bodyPr/>
          <a:lstStyle/>
          <a:p>
            <a:r>
              <a:rPr lang="nb-NO" sz="1800" dirty="0" smtClean="0"/>
              <a:t>Long </a:t>
            </a:r>
            <a:r>
              <a:rPr lang="nb-NO" sz="1800" dirty="0" err="1" smtClean="0"/>
              <a:t>distance</a:t>
            </a:r>
            <a:r>
              <a:rPr lang="nb-NO" sz="1800" dirty="0" smtClean="0"/>
              <a:t> air </a:t>
            </a:r>
            <a:r>
              <a:rPr lang="nb-NO" sz="1800" dirty="0" err="1" smtClean="0"/>
              <a:t>pollution</a:t>
            </a:r>
            <a:endParaRPr lang="nb-NO" sz="1800" dirty="0" smtClean="0"/>
          </a:p>
          <a:p>
            <a:r>
              <a:rPr lang="nb-NO" sz="1800" dirty="0" err="1" smtClean="0"/>
              <a:t>Climate</a:t>
            </a:r>
            <a:endParaRPr lang="nb-NO" sz="1800" dirty="0"/>
          </a:p>
          <a:p>
            <a:r>
              <a:rPr lang="nb-NO" sz="1800" dirty="0" smtClean="0"/>
              <a:t>Species management</a:t>
            </a:r>
          </a:p>
          <a:p>
            <a:pPr marL="0" indent="0">
              <a:buNone/>
            </a:pPr>
            <a:endParaRPr lang="nb-NO" sz="1600" dirty="0" smtClean="0"/>
          </a:p>
        </p:txBody>
      </p:sp>
      <p:sp>
        <p:nvSpPr>
          <p:cNvPr id="5" name="Rectangle 4"/>
          <p:cNvSpPr/>
          <p:nvPr/>
        </p:nvSpPr>
        <p:spPr>
          <a:xfrm>
            <a:off x="573174" y="44624"/>
            <a:ext cx="8280921" cy="517065"/>
          </a:xfrm>
          <a:prstGeom prst="rect">
            <a:avLst/>
          </a:prstGeom>
        </p:spPr>
        <p:txBody>
          <a:bodyPr wrap="square">
            <a:spAutoFit/>
          </a:bodyPr>
          <a:lstStyle/>
          <a:p>
            <a:pPr lvl="0">
              <a:lnSpc>
                <a:spcPct val="115000"/>
              </a:lnSpc>
              <a:spcAft>
                <a:spcPts val="0"/>
              </a:spcAft>
            </a:pPr>
            <a:r>
              <a:rPr lang="nb-NO" sz="1200" dirty="0">
                <a:solidFill>
                  <a:prstClr val="black"/>
                </a:solidFill>
                <a:ea typeface="MS Mincho"/>
                <a:cs typeface="Times New Roman"/>
              </a:rPr>
              <a:t/>
            </a:r>
            <a:br>
              <a:rPr lang="nb-NO" sz="1200" dirty="0">
                <a:solidFill>
                  <a:prstClr val="black"/>
                </a:solidFill>
                <a:ea typeface="MS Mincho"/>
                <a:cs typeface="Times New Roman"/>
              </a:rPr>
            </a:br>
            <a:endParaRPr lang="en-US" sz="1200" b="1" dirty="0">
              <a:solidFill>
                <a:prstClr val="black"/>
              </a:solidFill>
              <a:latin typeface="+mn-lt"/>
              <a:ea typeface="MS Mincho"/>
              <a:cs typeface="Arial" panose="020B0604020202020204" pitchFamily="34" charset="0"/>
            </a:endParaRPr>
          </a:p>
        </p:txBody>
      </p:sp>
      <p:pic>
        <p:nvPicPr>
          <p:cNvPr id="8"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3526" y="2636912"/>
            <a:ext cx="4217611" cy="2952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60633" y="2697741"/>
            <a:ext cx="4043815" cy="28306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376331" y="5607674"/>
            <a:ext cx="4176464" cy="646331"/>
          </a:xfrm>
          <a:prstGeom prst="rect">
            <a:avLst/>
          </a:prstGeom>
          <a:noFill/>
        </p:spPr>
        <p:txBody>
          <a:bodyPr wrap="square" rtlCol="0">
            <a:spAutoFit/>
          </a:bodyPr>
          <a:lstStyle/>
          <a:p>
            <a:r>
              <a:rPr lang="nb-NO" dirty="0" err="1" smtClean="0"/>
              <a:t>Temperature</a:t>
            </a:r>
            <a:r>
              <a:rPr lang="nb-NO" dirty="0" smtClean="0"/>
              <a:t> </a:t>
            </a:r>
            <a:r>
              <a:rPr lang="nb-NO" dirty="0" err="1" smtClean="0"/>
              <a:t>deviation</a:t>
            </a:r>
            <a:r>
              <a:rPr lang="nb-NO" dirty="0" smtClean="0"/>
              <a:t> from normal, Norway, 1900-2010</a:t>
            </a:r>
            <a:endParaRPr lang="nb-NO" dirty="0"/>
          </a:p>
        </p:txBody>
      </p:sp>
      <p:sp>
        <p:nvSpPr>
          <p:cNvPr id="10" name="Rectangle 9"/>
          <p:cNvSpPr/>
          <p:nvPr/>
        </p:nvSpPr>
        <p:spPr>
          <a:xfrm>
            <a:off x="4713635" y="5607673"/>
            <a:ext cx="4032448" cy="646331"/>
          </a:xfrm>
          <a:prstGeom prst="rect">
            <a:avLst/>
          </a:prstGeom>
        </p:spPr>
        <p:txBody>
          <a:bodyPr wrap="square">
            <a:spAutoFit/>
          </a:bodyPr>
          <a:lstStyle/>
          <a:p>
            <a:r>
              <a:rPr lang="nb-NO" dirty="0" err="1" smtClean="0"/>
              <a:t>Precipitation</a:t>
            </a:r>
            <a:r>
              <a:rPr lang="nb-NO" dirty="0" smtClean="0"/>
              <a:t>, % </a:t>
            </a:r>
            <a:r>
              <a:rPr lang="nb-NO" dirty="0" err="1" smtClean="0"/>
              <a:t>of</a:t>
            </a:r>
            <a:r>
              <a:rPr lang="nb-NO" dirty="0" smtClean="0"/>
              <a:t> normal, </a:t>
            </a:r>
            <a:r>
              <a:rPr lang="nb-NO" dirty="0"/>
              <a:t>Norway, 1900-2010</a:t>
            </a:r>
          </a:p>
        </p:txBody>
      </p:sp>
    </p:spTree>
    <p:extLst>
      <p:ext uri="{BB962C8B-B14F-4D97-AF65-F5344CB8AC3E}">
        <p14:creationId xmlns:p14="http://schemas.microsoft.com/office/powerpoint/2010/main" val="3480361535"/>
      </p:ext>
    </p:extLst>
  </p:cSld>
  <p:clrMapOvr>
    <a:masterClrMapping/>
  </p:clrMapOvr>
  <p:transition>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a:xfrm>
            <a:off x="461612" y="686655"/>
            <a:ext cx="8229600" cy="1143000"/>
          </a:xfrm>
        </p:spPr>
        <p:txBody>
          <a:bodyPr>
            <a:normAutofit/>
          </a:bodyPr>
          <a:lstStyle/>
          <a:p>
            <a:r>
              <a:rPr lang="nb-NO" sz="1800" b="1" dirty="0" err="1" smtClean="0">
                <a:latin typeface="Arial" pitchFamily="34" charset="0"/>
                <a:cs typeface="Arial" pitchFamily="34" charset="0"/>
              </a:rPr>
              <a:t>Example</a:t>
            </a:r>
            <a:r>
              <a:rPr lang="nb-NO" sz="1800" b="1" dirty="0" smtClean="0">
                <a:latin typeface="Arial" pitchFamily="34" charset="0"/>
                <a:cs typeface="Arial" pitchFamily="34" charset="0"/>
              </a:rPr>
              <a:t> 1 : Nitrogen </a:t>
            </a:r>
            <a:r>
              <a:rPr lang="nb-NO" sz="1800" b="1" dirty="0" err="1" smtClean="0">
                <a:latin typeface="Arial" pitchFamily="34" charset="0"/>
                <a:cs typeface="Arial" pitchFamily="34" charset="0"/>
              </a:rPr>
              <a:t>combined</a:t>
            </a:r>
            <a:r>
              <a:rPr lang="nb-NO" sz="1800" b="1" dirty="0" smtClean="0">
                <a:latin typeface="Arial" pitchFamily="34" charset="0"/>
                <a:cs typeface="Arial" pitchFamily="34" charset="0"/>
              </a:rPr>
              <a:t> </a:t>
            </a:r>
            <a:r>
              <a:rPr lang="nb-NO" sz="1800" b="1" dirty="0" err="1" smtClean="0">
                <a:latin typeface="Arial" pitchFamily="34" charset="0"/>
                <a:cs typeface="Arial" pitchFamily="34" charset="0"/>
              </a:rPr>
              <a:t>with</a:t>
            </a:r>
            <a:r>
              <a:rPr lang="nb-NO" sz="1800" b="1" dirty="0" smtClean="0">
                <a:latin typeface="Arial" pitchFamily="34" charset="0"/>
                <a:cs typeface="Arial" pitchFamily="34" charset="0"/>
              </a:rPr>
              <a:t> </a:t>
            </a:r>
            <a:r>
              <a:rPr lang="nb-NO" sz="1800" b="1" dirty="0" err="1" smtClean="0">
                <a:latin typeface="Arial" pitchFamily="34" charset="0"/>
                <a:cs typeface="Arial" pitchFamily="34" charset="0"/>
              </a:rPr>
              <a:t>climate</a:t>
            </a:r>
            <a:r>
              <a:rPr lang="nb-NO" sz="1800" b="1" dirty="0" smtClean="0">
                <a:latin typeface="Arial" pitchFamily="34" charset="0"/>
                <a:cs typeface="Arial" pitchFamily="34" charset="0"/>
              </a:rPr>
              <a:t> </a:t>
            </a:r>
            <a:r>
              <a:rPr lang="nb-NO" sz="1800" b="1" dirty="0" err="1" smtClean="0">
                <a:latin typeface="Arial" pitchFamily="34" charset="0"/>
                <a:cs typeface="Arial" pitchFamily="34" charset="0"/>
              </a:rPr>
              <a:t>change</a:t>
            </a:r>
            <a:r>
              <a:rPr lang="nb-NO" sz="1800" b="1" dirty="0" smtClean="0">
                <a:latin typeface="Arial" pitchFamily="34" charset="0"/>
                <a:cs typeface="Arial" pitchFamily="34" charset="0"/>
              </a:rPr>
              <a:t>: </a:t>
            </a:r>
            <a:r>
              <a:rPr lang="nb-NO" sz="1800" b="1" dirty="0" err="1" smtClean="0">
                <a:latin typeface="Arial" pitchFamily="34" charset="0"/>
                <a:cs typeface="Arial" pitchFamily="34" charset="0"/>
              </a:rPr>
              <a:t>algae</a:t>
            </a:r>
            <a:r>
              <a:rPr lang="nb-NO" sz="1800" b="1" dirty="0" smtClean="0">
                <a:latin typeface="Arial" pitchFamily="34" charset="0"/>
                <a:cs typeface="Arial" pitchFamily="34" charset="0"/>
              </a:rPr>
              <a:t> and </a:t>
            </a:r>
            <a:r>
              <a:rPr lang="nb-NO" sz="1800" b="1" dirty="0" err="1" smtClean="0">
                <a:latin typeface="Arial" pitchFamily="34" charset="0"/>
                <a:cs typeface="Arial" pitchFamily="34" charset="0"/>
              </a:rPr>
              <a:t>lichens</a:t>
            </a:r>
            <a:r>
              <a:rPr lang="nb-NO" sz="1800" b="1" dirty="0" smtClean="0">
                <a:latin typeface="Arial" pitchFamily="34" charset="0"/>
                <a:cs typeface="Arial" pitchFamily="34" charset="0"/>
              </a:rPr>
              <a:t> </a:t>
            </a:r>
            <a:r>
              <a:rPr lang="nb-NO" sz="1800" b="1" dirty="0" err="1" smtClean="0">
                <a:latin typeface="Arial" pitchFamily="34" charset="0"/>
                <a:cs typeface="Arial" pitchFamily="34" charset="0"/>
              </a:rPr>
              <a:t>on</a:t>
            </a:r>
            <a:r>
              <a:rPr lang="nb-NO" sz="1800" b="1" dirty="0" smtClean="0">
                <a:latin typeface="Arial" pitchFamily="34" charset="0"/>
                <a:cs typeface="Arial" pitchFamily="34" charset="0"/>
              </a:rPr>
              <a:t> </a:t>
            </a:r>
            <a:r>
              <a:rPr lang="nb-NO" sz="1800" b="1" dirty="0" err="1" smtClean="0">
                <a:latin typeface="Arial" pitchFamily="34" charset="0"/>
                <a:cs typeface="Arial" pitchFamily="34" charset="0"/>
              </a:rPr>
              <a:t>birch</a:t>
            </a:r>
            <a:r>
              <a:rPr lang="nb-NO" sz="1800" b="1" dirty="0" smtClean="0">
                <a:latin typeface="Arial" pitchFamily="34" charset="0"/>
                <a:cs typeface="Arial" pitchFamily="34" charset="0"/>
              </a:rPr>
              <a:t> </a:t>
            </a:r>
            <a:r>
              <a:rPr lang="nb-NO" sz="1800" b="1" dirty="0" err="1" smtClean="0">
                <a:latin typeface="Arial" pitchFamily="34" charset="0"/>
                <a:cs typeface="Arial" pitchFamily="34" charset="0"/>
              </a:rPr>
              <a:t>trees</a:t>
            </a:r>
            <a:r>
              <a:rPr lang="nb-NO" sz="1800" b="1" dirty="0" smtClean="0">
                <a:latin typeface="Arial" pitchFamily="34" charset="0"/>
                <a:cs typeface="Arial" pitchFamily="34" charset="0"/>
              </a:rPr>
              <a:t> in Norway</a:t>
            </a:r>
            <a:endParaRPr lang="nb-NO" sz="1800" b="1" dirty="0">
              <a:latin typeface="Arial" pitchFamily="34" charset="0"/>
              <a:cs typeface="Arial" pitchFamily="34" charset="0"/>
            </a:endParaRPr>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1481978"/>
            <a:ext cx="3369644" cy="20235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descr="C:\Fra-Virus-PC\BilderPrJuni2011\JobbDigBilder\DB\Felt2009\IMG_0333.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364088" y="1752670"/>
            <a:ext cx="1976315" cy="1482181"/>
          </a:xfrm>
          <a:prstGeom prst="rect">
            <a:avLst/>
          </a:prstGeom>
          <a:noFill/>
          <a:extLst>
            <a:ext uri="{909E8E84-426E-40DD-AFC4-6F175D3DCCD1}">
              <a14:hiddenFill xmlns:a14="http://schemas.microsoft.com/office/drawing/2010/main">
                <a:solidFill>
                  <a:srgbClr val="FFFFFF"/>
                </a:solidFill>
              </a14:hiddenFill>
            </a:ext>
          </a:extLst>
        </p:spPr>
      </p:pic>
      <p:sp>
        <p:nvSpPr>
          <p:cNvPr id="8" name="Tittel 1"/>
          <p:cNvSpPr txBox="1">
            <a:spLocks/>
          </p:cNvSpPr>
          <p:nvPr/>
        </p:nvSpPr>
        <p:spPr>
          <a:xfrm>
            <a:off x="269054" y="3505545"/>
            <a:ext cx="8229600" cy="720080"/>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nb-NO" sz="1800" b="1" dirty="0" err="1" smtClean="0">
                <a:latin typeface="Arial" pitchFamily="34" charset="0"/>
                <a:cs typeface="Arial" pitchFamily="34" charset="0"/>
              </a:rPr>
              <a:t>Example</a:t>
            </a:r>
            <a:r>
              <a:rPr lang="nb-NO" sz="1800" b="1" dirty="0" smtClean="0">
                <a:latin typeface="Arial" pitchFamily="34" charset="0"/>
                <a:cs typeface="Arial" pitchFamily="34" charset="0"/>
              </a:rPr>
              <a:t> 2: </a:t>
            </a:r>
            <a:r>
              <a:rPr lang="nb-NO" sz="1800" b="1" dirty="0" err="1" smtClean="0">
                <a:latin typeface="Arial" pitchFamily="34" charset="0"/>
                <a:cs typeface="Arial" pitchFamily="34" charset="0"/>
              </a:rPr>
              <a:t>Climate</a:t>
            </a:r>
            <a:r>
              <a:rPr lang="nb-NO" sz="1800" b="1" dirty="0" smtClean="0">
                <a:latin typeface="Arial" pitchFamily="34" charset="0"/>
                <a:cs typeface="Arial" pitchFamily="34" charset="0"/>
              </a:rPr>
              <a:t> and </a:t>
            </a:r>
            <a:r>
              <a:rPr lang="nb-NO" sz="1800" b="1" dirty="0" err="1" smtClean="0">
                <a:latin typeface="Arial" pitchFamily="34" charset="0"/>
                <a:cs typeface="Arial" pitchFamily="34" charset="0"/>
              </a:rPr>
              <a:t>birds</a:t>
            </a:r>
            <a:r>
              <a:rPr lang="nb-NO" sz="1800" b="1" dirty="0" smtClean="0">
                <a:latin typeface="Arial" pitchFamily="34" charset="0"/>
                <a:cs typeface="Arial" pitchFamily="34" charset="0"/>
              </a:rPr>
              <a:t> – date </a:t>
            </a:r>
            <a:r>
              <a:rPr lang="nb-NO" sz="1800" b="1" dirty="0" err="1" smtClean="0">
                <a:latin typeface="Arial" pitchFamily="34" charset="0"/>
                <a:cs typeface="Arial" pitchFamily="34" charset="0"/>
              </a:rPr>
              <a:t>of</a:t>
            </a:r>
            <a:r>
              <a:rPr lang="nb-NO" sz="1800" b="1" dirty="0" smtClean="0">
                <a:latin typeface="Arial" pitchFamily="34" charset="0"/>
                <a:cs typeface="Arial" pitchFamily="34" charset="0"/>
              </a:rPr>
              <a:t> egg </a:t>
            </a:r>
            <a:r>
              <a:rPr lang="nb-NO" sz="1800" b="1" dirty="0" err="1" smtClean="0">
                <a:latin typeface="Arial" pitchFamily="34" charset="0"/>
                <a:cs typeface="Arial" pitchFamily="34" charset="0"/>
              </a:rPr>
              <a:t>laying</a:t>
            </a:r>
            <a:endParaRPr lang="nb-NO" sz="1800" b="1" dirty="0">
              <a:latin typeface="Arial" pitchFamily="34" charset="0"/>
              <a:cs typeface="Arial" pitchFamily="34" charset="0"/>
            </a:endParaRPr>
          </a:p>
        </p:txBody>
      </p:sp>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19765" y="4206814"/>
            <a:ext cx="3344467" cy="25563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5536" y="4252160"/>
            <a:ext cx="3376905" cy="25205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32927" y="5139264"/>
            <a:ext cx="974778" cy="69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p:nvPr/>
        </p:nvSpPr>
        <p:spPr>
          <a:xfrm>
            <a:off x="323527" y="116632"/>
            <a:ext cx="8280921" cy="623248"/>
          </a:xfrm>
          <a:prstGeom prst="rect">
            <a:avLst/>
          </a:prstGeom>
        </p:spPr>
        <p:txBody>
          <a:bodyPr wrap="square">
            <a:spAutoFit/>
          </a:bodyPr>
          <a:lstStyle/>
          <a:p>
            <a:pPr lvl="0">
              <a:lnSpc>
                <a:spcPct val="115000"/>
              </a:lnSpc>
              <a:spcAft>
                <a:spcPts val="0"/>
              </a:spcAft>
            </a:pPr>
            <a:r>
              <a:rPr lang="nb-NO" sz="1400" dirty="0">
                <a:solidFill>
                  <a:prstClr val="black"/>
                </a:solidFill>
                <a:ea typeface="MS Mincho"/>
                <a:cs typeface="Times New Roman"/>
              </a:rPr>
              <a:t/>
            </a:r>
            <a:br>
              <a:rPr lang="nb-NO" sz="1400" dirty="0">
                <a:solidFill>
                  <a:prstClr val="black"/>
                </a:solidFill>
                <a:ea typeface="MS Mincho"/>
                <a:cs typeface="Times New Roman"/>
              </a:rPr>
            </a:br>
            <a:endParaRPr lang="en-US" sz="1600" b="1" dirty="0">
              <a:solidFill>
                <a:prstClr val="black"/>
              </a:solidFill>
              <a:latin typeface="+mn-lt"/>
              <a:ea typeface="MS Mincho"/>
              <a:cs typeface="Arial" panose="020B0604020202020204" pitchFamily="34" charset="0"/>
            </a:endParaRPr>
          </a:p>
        </p:txBody>
      </p:sp>
    </p:spTree>
    <p:extLst>
      <p:ext uri="{BB962C8B-B14F-4D97-AF65-F5344CB8AC3E}">
        <p14:creationId xmlns:p14="http://schemas.microsoft.com/office/powerpoint/2010/main" val="2778334239"/>
      </p:ext>
    </p:extLst>
  </p:cSld>
  <p:clrMapOvr>
    <a:masterClrMapping/>
  </p:clrMapOvr>
  <p:transition>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C:\Main\Glenfeshie\vlcsnap-2010-06-13-12h38m31s22.pn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53000" contrast="-72000"/>
                    </a14:imgEffect>
                  </a14:imgLayer>
                </a14:imgProps>
              </a:ext>
              <a:ext uri="{28A0092B-C50C-407E-A947-70E740481C1C}">
                <a14:useLocalDpi xmlns:a14="http://schemas.microsoft.com/office/drawing/2010/main" val="0"/>
              </a:ext>
            </a:extLst>
          </a:blip>
          <a:srcRect/>
          <a:stretch>
            <a:fillRect/>
          </a:stretch>
        </p:blipFill>
        <p:spPr bwMode="auto">
          <a:xfrm>
            <a:off x="-182324"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539552" y="1094947"/>
            <a:ext cx="8229600" cy="4525963"/>
          </a:xfrm>
        </p:spPr>
        <p:txBody>
          <a:bodyPr>
            <a:normAutofit/>
          </a:bodyPr>
          <a:lstStyle/>
          <a:p>
            <a:r>
              <a:rPr lang="nb-NO" sz="2400" dirty="0" err="1" smtClean="0"/>
              <a:t>Identification</a:t>
            </a:r>
            <a:r>
              <a:rPr lang="nb-NO" sz="2400" dirty="0" smtClean="0"/>
              <a:t> </a:t>
            </a:r>
            <a:r>
              <a:rPr lang="nb-NO" sz="2400" dirty="0" err="1" smtClean="0"/>
              <a:t>of</a:t>
            </a:r>
            <a:r>
              <a:rPr lang="nb-NO" sz="2400" dirty="0" smtClean="0"/>
              <a:t> </a:t>
            </a:r>
            <a:r>
              <a:rPr lang="nb-NO" sz="2400" dirty="0" err="1" smtClean="0"/>
              <a:t>climate</a:t>
            </a:r>
            <a:r>
              <a:rPr lang="nb-NO" sz="2400" dirty="0" smtClean="0"/>
              <a:t> </a:t>
            </a:r>
            <a:r>
              <a:rPr lang="nb-NO" sz="2400" dirty="0" err="1" smtClean="0"/>
              <a:t>change</a:t>
            </a:r>
            <a:r>
              <a:rPr lang="nb-NO" sz="2400" dirty="0" smtClean="0"/>
              <a:t> </a:t>
            </a:r>
            <a:r>
              <a:rPr lang="nb-NO" sz="2400" dirty="0" err="1" smtClean="0"/>
              <a:t>impacts</a:t>
            </a:r>
            <a:r>
              <a:rPr lang="nb-NO" sz="2400" dirty="0" smtClean="0"/>
              <a:t> </a:t>
            </a:r>
            <a:r>
              <a:rPr lang="nb-NO" sz="2400" dirty="0" err="1" smtClean="0"/>
              <a:t>on</a:t>
            </a:r>
            <a:r>
              <a:rPr lang="nb-NO" sz="2400" dirty="0" smtClean="0"/>
              <a:t> e.g. </a:t>
            </a:r>
            <a:r>
              <a:rPr lang="nb-NO" sz="2400" dirty="0" err="1" smtClean="0"/>
              <a:t>salmon</a:t>
            </a:r>
            <a:r>
              <a:rPr lang="nb-NO" sz="2400" dirty="0"/>
              <a:t> </a:t>
            </a:r>
            <a:r>
              <a:rPr lang="nb-NO" sz="2400" dirty="0" err="1" smtClean="0">
                <a:hlinkClick r:id="rId4"/>
              </a:rPr>
              <a:t>paper</a:t>
            </a:r>
            <a:r>
              <a:rPr lang="nb-NO" sz="2400" dirty="0" smtClean="0"/>
              <a:t>; </a:t>
            </a:r>
            <a:r>
              <a:rPr lang="nb-NO" sz="2400" dirty="0" err="1" smtClean="0"/>
              <a:t>salmon</a:t>
            </a:r>
            <a:r>
              <a:rPr lang="nb-NO" sz="2400" dirty="0" smtClean="0"/>
              <a:t> and </a:t>
            </a:r>
            <a:r>
              <a:rPr lang="nb-NO" sz="2400" dirty="0" err="1" smtClean="0"/>
              <a:t>trout</a:t>
            </a:r>
            <a:r>
              <a:rPr lang="nb-NO" sz="2400" dirty="0"/>
              <a:t> </a:t>
            </a:r>
            <a:r>
              <a:rPr lang="nb-NO" sz="2400" dirty="0" err="1" smtClean="0">
                <a:hlinkClick r:id="rId5"/>
              </a:rPr>
              <a:t>paper</a:t>
            </a:r>
            <a:r>
              <a:rPr lang="nb-NO" sz="2400" dirty="0" smtClean="0"/>
              <a:t>; </a:t>
            </a:r>
            <a:r>
              <a:rPr lang="nb-NO" sz="2400" dirty="0" err="1" smtClean="0"/>
              <a:t>vegetation</a:t>
            </a:r>
            <a:r>
              <a:rPr lang="nb-NO" sz="2400" dirty="0" smtClean="0"/>
              <a:t> </a:t>
            </a:r>
            <a:r>
              <a:rPr lang="nb-NO" sz="2400" dirty="0" err="1" smtClean="0">
                <a:hlinkClick r:id="rId6"/>
              </a:rPr>
              <a:t>paper</a:t>
            </a:r>
            <a:r>
              <a:rPr lang="nb-NO" sz="2400" dirty="0" smtClean="0"/>
              <a:t>; </a:t>
            </a:r>
            <a:r>
              <a:rPr lang="nb-NO" sz="2400" dirty="0" err="1" smtClean="0"/>
              <a:t>soil</a:t>
            </a:r>
            <a:r>
              <a:rPr lang="nb-NO" sz="2400" dirty="0"/>
              <a:t> fauna </a:t>
            </a:r>
            <a:r>
              <a:rPr lang="nb-NO" sz="2400" dirty="0" err="1" smtClean="0">
                <a:hlinkClick r:id="rId7"/>
              </a:rPr>
              <a:t>paper</a:t>
            </a:r>
            <a:r>
              <a:rPr lang="nb-NO" sz="2400" dirty="0" smtClean="0"/>
              <a:t>; </a:t>
            </a:r>
            <a:r>
              <a:rPr lang="nb-NO" sz="2400" dirty="0" err="1" smtClean="0"/>
              <a:t>grouse</a:t>
            </a:r>
            <a:r>
              <a:rPr lang="nb-NO" sz="2400" dirty="0" smtClean="0"/>
              <a:t> </a:t>
            </a:r>
            <a:r>
              <a:rPr lang="nb-NO" sz="2400" dirty="0" err="1" smtClean="0"/>
              <a:t>reproduction</a:t>
            </a:r>
            <a:r>
              <a:rPr lang="nb-NO" sz="2400" dirty="0"/>
              <a:t> </a:t>
            </a:r>
            <a:r>
              <a:rPr lang="nb-NO" sz="2400" dirty="0" err="1" smtClean="0">
                <a:hlinkClick r:id="rId8"/>
              </a:rPr>
              <a:t>paper</a:t>
            </a:r>
            <a:r>
              <a:rPr lang="nb-NO" sz="2400" dirty="0" smtClean="0"/>
              <a:t>; </a:t>
            </a:r>
            <a:r>
              <a:rPr lang="nb-NO" sz="2400" dirty="0" err="1" smtClean="0"/>
              <a:t>seashores</a:t>
            </a:r>
            <a:r>
              <a:rPr lang="nb-NO" sz="2400" dirty="0"/>
              <a:t> </a:t>
            </a:r>
            <a:r>
              <a:rPr lang="nb-NO" sz="2400" dirty="0" smtClean="0">
                <a:hlinkClick r:id="rId9"/>
              </a:rPr>
              <a:t>.</a:t>
            </a:r>
            <a:r>
              <a:rPr lang="nb-NO" sz="2400" dirty="0" err="1" smtClean="0">
                <a:hlinkClick r:id="rId9"/>
              </a:rPr>
              <a:t>pdf</a:t>
            </a:r>
            <a:r>
              <a:rPr lang="nb-NO" sz="2400" dirty="0" smtClean="0"/>
              <a:t>; </a:t>
            </a:r>
            <a:r>
              <a:rPr lang="nb-NO" sz="2400" dirty="0" err="1" smtClean="0"/>
              <a:t>seabirds</a:t>
            </a:r>
            <a:r>
              <a:rPr lang="nb-NO" sz="2400" dirty="0"/>
              <a:t> </a:t>
            </a:r>
            <a:r>
              <a:rPr lang="nb-NO" sz="2400" dirty="0" smtClean="0">
                <a:hlinkClick r:id="rId10"/>
              </a:rPr>
              <a:t>.</a:t>
            </a:r>
            <a:r>
              <a:rPr lang="nb-NO" sz="2400" dirty="0" err="1" smtClean="0">
                <a:hlinkClick r:id="rId10"/>
              </a:rPr>
              <a:t>pdf</a:t>
            </a:r>
            <a:r>
              <a:rPr lang="nb-NO" sz="2400" dirty="0" smtClean="0"/>
              <a:t>; </a:t>
            </a:r>
            <a:r>
              <a:rPr lang="nb-NO" sz="2400" dirty="0" err="1" smtClean="0"/>
              <a:t>freshwater</a:t>
            </a:r>
            <a:r>
              <a:rPr lang="nb-NO" sz="2400" dirty="0"/>
              <a:t> </a:t>
            </a:r>
            <a:r>
              <a:rPr lang="nb-NO" sz="2400" dirty="0" smtClean="0">
                <a:hlinkClick r:id="rId11"/>
              </a:rPr>
              <a:t>.</a:t>
            </a:r>
            <a:r>
              <a:rPr lang="nb-NO" sz="2400" dirty="0" err="1" smtClean="0">
                <a:hlinkClick r:id="rId11"/>
              </a:rPr>
              <a:t>pdf</a:t>
            </a:r>
            <a:r>
              <a:rPr lang="nb-NO" sz="2400" dirty="0"/>
              <a:t>; lemmings </a:t>
            </a:r>
            <a:r>
              <a:rPr lang="nb-NO" sz="2400" dirty="0" err="1" smtClean="0">
                <a:hlinkClick r:id="rId12"/>
              </a:rPr>
              <a:t>paper</a:t>
            </a:r>
            <a:r>
              <a:rPr lang="nb-NO" sz="2400" dirty="0" smtClean="0"/>
              <a:t>; </a:t>
            </a:r>
            <a:r>
              <a:rPr lang="nb-NO" sz="2400" dirty="0" err="1" smtClean="0"/>
              <a:t>geese</a:t>
            </a:r>
            <a:r>
              <a:rPr lang="nb-NO" sz="2400" dirty="0"/>
              <a:t> </a:t>
            </a:r>
            <a:r>
              <a:rPr lang="nb-NO" sz="2400" dirty="0" err="1" smtClean="0">
                <a:hlinkClick r:id="rId13"/>
              </a:rPr>
              <a:t>paper</a:t>
            </a:r>
            <a:r>
              <a:rPr lang="nb-NO" sz="2400" dirty="0" smtClean="0"/>
              <a:t>; </a:t>
            </a:r>
            <a:r>
              <a:rPr lang="nb-NO" sz="2400" dirty="0" err="1" smtClean="0"/>
              <a:t>trees</a:t>
            </a:r>
            <a:r>
              <a:rPr lang="nb-NO" sz="2400" dirty="0"/>
              <a:t> </a:t>
            </a:r>
            <a:r>
              <a:rPr lang="nb-NO" sz="2400" dirty="0" err="1" smtClean="0">
                <a:hlinkClick r:id="rId14"/>
              </a:rPr>
              <a:t>paper</a:t>
            </a:r>
            <a:r>
              <a:rPr lang="nb-NO" sz="2400" dirty="0" smtClean="0"/>
              <a:t>; </a:t>
            </a:r>
            <a:r>
              <a:rPr lang="nb-NO" sz="2400" dirty="0" err="1" smtClean="0"/>
              <a:t>birch</a:t>
            </a:r>
            <a:r>
              <a:rPr lang="nb-NO" sz="2400" dirty="0" smtClean="0"/>
              <a:t> </a:t>
            </a:r>
            <a:r>
              <a:rPr lang="nb-NO" sz="2400" dirty="0" err="1" smtClean="0"/>
              <a:t>forest</a:t>
            </a:r>
            <a:r>
              <a:rPr lang="nb-NO" sz="2400" dirty="0" smtClean="0"/>
              <a:t> </a:t>
            </a:r>
            <a:r>
              <a:rPr lang="nb-NO" sz="2400" dirty="0" err="1" smtClean="0"/>
              <a:t>vegetation</a:t>
            </a:r>
            <a:r>
              <a:rPr lang="nb-NO" sz="2400" dirty="0" smtClean="0"/>
              <a:t> </a:t>
            </a:r>
            <a:r>
              <a:rPr lang="nb-NO" sz="2400" dirty="0" err="1" smtClean="0"/>
              <a:t>assemblages</a:t>
            </a:r>
            <a:r>
              <a:rPr lang="nb-NO" sz="2400" dirty="0"/>
              <a:t> </a:t>
            </a:r>
            <a:r>
              <a:rPr lang="nb-NO" sz="2400" dirty="0" err="1" smtClean="0">
                <a:hlinkClick r:id="rId15"/>
              </a:rPr>
              <a:t>paper</a:t>
            </a:r>
            <a:r>
              <a:rPr lang="nb-NO" sz="2400" dirty="0" smtClean="0"/>
              <a:t>; </a:t>
            </a:r>
            <a:r>
              <a:rPr lang="nb-NO" sz="2400" dirty="0" err="1" smtClean="0"/>
              <a:t>reindeer</a:t>
            </a:r>
            <a:r>
              <a:rPr lang="nb-NO" sz="2400" dirty="0" smtClean="0"/>
              <a:t> </a:t>
            </a:r>
            <a:r>
              <a:rPr lang="nb-NO" sz="2400" dirty="0" smtClean="0">
                <a:hlinkClick r:id="rId16"/>
              </a:rPr>
              <a:t>.</a:t>
            </a:r>
            <a:r>
              <a:rPr lang="nb-NO" sz="2400" dirty="0" err="1" smtClean="0">
                <a:hlinkClick r:id="rId16"/>
              </a:rPr>
              <a:t>pdf</a:t>
            </a:r>
            <a:r>
              <a:rPr lang="nb-NO" sz="2400" dirty="0" smtClean="0"/>
              <a:t>; </a:t>
            </a:r>
          </a:p>
          <a:p>
            <a:r>
              <a:rPr lang="nb-NO" sz="2400" dirty="0" smtClean="0"/>
              <a:t>Adaptation </a:t>
            </a:r>
            <a:r>
              <a:rPr lang="nb-NO" sz="2400" dirty="0" err="1" smtClean="0"/>
              <a:t>measures</a:t>
            </a:r>
            <a:r>
              <a:rPr lang="nb-NO" sz="2400" dirty="0" smtClean="0"/>
              <a:t>: </a:t>
            </a:r>
            <a:r>
              <a:rPr lang="nb-NO" sz="2400" dirty="0" err="1" smtClean="0"/>
              <a:t>floodplains</a:t>
            </a:r>
            <a:r>
              <a:rPr lang="nb-NO" sz="2400" dirty="0"/>
              <a:t> </a:t>
            </a:r>
            <a:r>
              <a:rPr lang="nb-NO" sz="2400" dirty="0" err="1" smtClean="0">
                <a:hlinkClick r:id="rId17"/>
              </a:rPr>
              <a:t>paper</a:t>
            </a:r>
            <a:r>
              <a:rPr lang="nb-NO" sz="2400" dirty="0" smtClean="0"/>
              <a:t>; north Norway </a:t>
            </a:r>
            <a:r>
              <a:rPr lang="nb-NO" sz="2400" dirty="0"/>
              <a:t>and Svalbard </a:t>
            </a:r>
            <a:r>
              <a:rPr lang="nb-NO" sz="2400" dirty="0" smtClean="0">
                <a:hlinkClick r:id="rId18"/>
              </a:rPr>
              <a:t>.</a:t>
            </a:r>
            <a:r>
              <a:rPr lang="nb-NO" sz="2400" dirty="0" err="1" smtClean="0">
                <a:hlinkClick r:id="rId18"/>
              </a:rPr>
              <a:t>pdf</a:t>
            </a:r>
            <a:r>
              <a:rPr lang="nb-NO" sz="2400" dirty="0" smtClean="0"/>
              <a:t>; </a:t>
            </a:r>
            <a:r>
              <a:rPr lang="nb-NO" sz="2400" dirty="0" err="1" smtClean="0"/>
              <a:t>extreme</a:t>
            </a:r>
            <a:r>
              <a:rPr lang="nb-NO" sz="2400" dirty="0" smtClean="0"/>
              <a:t> </a:t>
            </a:r>
            <a:r>
              <a:rPr lang="nb-NO" sz="2400" dirty="0" err="1" smtClean="0"/>
              <a:t>weather</a:t>
            </a:r>
            <a:r>
              <a:rPr lang="nb-NO" sz="2400" dirty="0" smtClean="0"/>
              <a:t> </a:t>
            </a:r>
            <a:r>
              <a:rPr lang="nb-NO" sz="2400" dirty="0" err="1" smtClean="0"/>
              <a:t>events</a:t>
            </a:r>
            <a:r>
              <a:rPr lang="nb-NO" sz="2400" dirty="0"/>
              <a:t> </a:t>
            </a:r>
            <a:r>
              <a:rPr lang="nb-NO" sz="2400" dirty="0" smtClean="0">
                <a:hlinkClick r:id="rId19"/>
              </a:rPr>
              <a:t>.</a:t>
            </a:r>
            <a:r>
              <a:rPr lang="nb-NO" sz="2400" dirty="0" err="1" smtClean="0">
                <a:hlinkClick r:id="rId19"/>
              </a:rPr>
              <a:t>pdf</a:t>
            </a:r>
            <a:endParaRPr lang="nb-NO" sz="2400" dirty="0" smtClean="0"/>
          </a:p>
          <a:p>
            <a:endParaRPr lang="nb-NO" dirty="0" smtClean="0"/>
          </a:p>
          <a:p>
            <a:endParaRPr lang="nb-NO" dirty="0" smtClean="0"/>
          </a:p>
          <a:p>
            <a:endParaRPr lang="nb-NO" dirty="0" smtClean="0"/>
          </a:p>
          <a:p>
            <a:endParaRPr lang="nb-NO" dirty="0" smtClean="0"/>
          </a:p>
          <a:p>
            <a:endParaRPr lang="nb-NO" dirty="0" smtClean="0"/>
          </a:p>
          <a:p>
            <a:endParaRPr lang="nb-NO" dirty="0" smtClean="0"/>
          </a:p>
          <a:p>
            <a:endParaRPr lang="nb-NO" dirty="0" smtClean="0"/>
          </a:p>
          <a:p>
            <a:endParaRPr lang="nb-NO" dirty="0" smtClean="0"/>
          </a:p>
          <a:p>
            <a:endParaRPr lang="nb-NO" dirty="0"/>
          </a:p>
        </p:txBody>
      </p:sp>
      <p:pic>
        <p:nvPicPr>
          <p:cNvPr id="3079" name="Picture 7"/>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883225" y="4797152"/>
            <a:ext cx="7282408" cy="1647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3"/>
          <p:cNvSpPr>
            <a:spLocks noGrp="1"/>
          </p:cNvSpPr>
          <p:nvPr>
            <p:ph type="title"/>
          </p:nvPr>
        </p:nvSpPr>
        <p:spPr/>
        <p:txBody>
          <a:bodyPr/>
          <a:lstStyle/>
          <a:p>
            <a:endParaRPr lang="nb-NO" dirty="0"/>
          </a:p>
        </p:txBody>
      </p:sp>
    </p:spTree>
    <p:extLst>
      <p:ext uri="{BB962C8B-B14F-4D97-AF65-F5344CB8AC3E}">
        <p14:creationId xmlns:p14="http://schemas.microsoft.com/office/powerpoint/2010/main" val="319861574"/>
      </p:ext>
    </p:extLst>
  </p:cSld>
  <p:clrMapOvr>
    <a:masterClrMapping/>
  </p:clrMapOvr>
  <p:transition>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a:xfrm>
            <a:off x="425630" y="476672"/>
            <a:ext cx="8229600" cy="982439"/>
          </a:xfrm>
        </p:spPr>
        <p:txBody>
          <a:bodyPr>
            <a:normAutofit/>
          </a:bodyPr>
          <a:lstStyle/>
          <a:p>
            <a:pPr algn="l"/>
            <a:r>
              <a:rPr lang="nb-NO" sz="2800" b="1" dirty="0" err="1" smtClean="0">
                <a:latin typeface="Arial" pitchFamily="34" charset="0"/>
                <a:cs typeface="Arial" pitchFamily="34" charset="0"/>
              </a:rPr>
              <a:t>Terrestrial</a:t>
            </a:r>
            <a:r>
              <a:rPr lang="nb-NO" sz="2800" b="1" dirty="0" smtClean="0">
                <a:latin typeface="Arial" pitchFamily="34" charset="0"/>
                <a:cs typeface="Arial" pitchFamily="34" charset="0"/>
              </a:rPr>
              <a:t> nature </a:t>
            </a:r>
            <a:r>
              <a:rPr lang="nb-NO" sz="2800" b="1" dirty="0" err="1" smtClean="0">
                <a:latin typeface="Arial" pitchFamily="34" charset="0"/>
                <a:cs typeface="Arial" pitchFamily="34" charset="0"/>
              </a:rPr>
              <a:t>monitoring</a:t>
            </a:r>
            <a:r>
              <a:rPr lang="nb-NO" sz="2800" b="1" dirty="0" smtClean="0">
                <a:latin typeface="Arial" pitchFamily="34" charset="0"/>
                <a:cs typeface="Arial" pitchFamily="34" charset="0"/>
              </a:rPr>
              <a:t> (TOV) in an </a:t>
            </a:r>
            <a:r>
              <a:rPr lang="nb-NO" sz="2800" b="1" dirty="0" err="1" smtClean="0">
                <a:latin typeface="Arial" pitchFamily="34" charset="0"/>
                <a:cs typeface="Arial" pitchFamily="34" charset="0"/>
              </a:rPr>
              <a:t>international</a:t>
            </a:r>
            <a:r>
              <a:rPr lang="nb-NO" sz="2800" b="1" dirty="0" smtClean="0">
                <a:latin typeface="Arial" pitchFamily="34" charset="0"/>
                <a:cs typeface="Arial" pitchFamily="34" charset="0"/>
              </a:rPr>
              <a:t> </a:t>
            </a:r>
            <a:r>
              <a:rPr lang="nb-NO" sz="2800" b="1" dirty="0" err="1" smtClean="0">
                <a:latin typeface="Arial" pitchFamily="34" charset="0"/>
                <a:cs typeface="Arial" pitchFamily="34" charset="0"/>
              </a:rPr>
              <a:t>perspective</a:t>
            </a:r>
            <a:endParaRPr lang="nb-NO" sz="2800" b="1" dirty="0">
              <a:latin typeface="Arial" pitchFamily="34" charset="0"/>
              <a:cs typeface="Arial" pitchFamily="34" charset="0"/>
            </a:endParaRPr>
          </a:p>
        </p:txBody>
      </p:sp>
      <p:sp>
        <p:nvSpPr>
          <p:cNvPr id="3" name="Plassholder for innhold 2"/>
          <p:cNvSpPr>
            <a:spLocks noGrp="1"/>
          </p:cNvSpPr>
          <p:nvPr>
            <p:ph sz="quarter" idx="1"/>
          </p:nvPr>
        </p:nvSpPr>
        <p:spPr>
          <a:xfrm>
            <a:off x="323527" y="2420888"/>
            <a:ext cx="5184576" cy="4233082"/>
          </a:xfrm>
        </p:spPr>
        <p:txBody>
          <a:bodyPr/>
          <a:lstStyle/>
          <a:p>
            <a:r>
              <a:rPr lang="nb-NO" sz="2200" dirty="0" smtClean="0">
                <a:latin typeface="Arial" pitchFamily="34" charset="0"/>
                <a:cs typeface="Arial" pitchFamily="34" charset="0"/>
              </a:rPr>
              <a:t>International </a:t>
            </a:r>
            <a:r>
              <a:rPr lang="nb-NO" sz="2200" dirty="0" err="1" smtClean="0">
                <a:latin typeface="Arial" pitchFamily="34" charset="0"/>
                <a:cs typeface="Arial" pitchFamily="34" charset="0"/>
              </a:rPr>
              <a:t>reporting</a:t>
            </a:r>
            <a:endParaRPr lang="nb-NO" sz="2200" dirty="0">
              <a:latin typeface="Arial" pitchFamily="34" charset="0"/>
              <a:cs typeface="Arial" pitchFamily="34" charset="0"/>
            </a:endParaRPr>
          </a:p>
          <a:p>
            <a:pPr lvl="1"/>
            <a:r>
              <a:rPr lang="nb-NO" sz="1800" dirty="0">
                <a:latin typeface="Arial" pitchFamily="34" charset="0"/>
                <a:cs typeface="Arial" pitchFamily="34" charset="0"/>
              </a:rPr>
              <a:t>EU </a:t>
            </a:r>
            <a:r>
              <a:rPr lang="nb-NO" sz="1800" dirty="0" err="1">
                <a:latin typeface="Arial" pitchFamily="34" charset="0"/>
                <a:cs typeface="Arial" pitchFamily="34" charset="0"/>
              </a:rPr>
              <a:t>Biodiversity</a:t>
            </a:r>
            <a:r>
              <a:rPr lang="nb-NO" sz="1800" dirty="0">
                <a:latin typeface="Arial" pitchFamily="34" charset="0"/>
                <a:cs typeface="Arial" pitchFamily="34" charset="0"/>
              </a:rPr>
              <a:t> </a:t>
            </a:r>
            <a:r>
              <a:rPr lang="nb-NO" sz="1800" dirty="0" err="1">
                <a:latin typeface="Arial" pitchFamily="34" charset="0"/>
                <a:cs typeface="Arial" pitchFamily="34" charset="0"/>
              </a:rPr>
              <a:t>Indicators</a:t>
            </a:r>
            <a:r>
              <a:rPr lang="nb-NO" sz="1800" dirty="0">
                <a:latin typeface="Arial" pitchFamily="34" charset="0"/>
                <a:cs typeface="Arial" pitchFamily="34" charset="0"/>
              </a:rPr>
              <a:t> </a:t>
            </a:r>
            <a:r>
              <a:rPr lang="nb-NO" sz="1800" dirty="0" smtClean="0">
                <a:latin typeface="Arial" pitchFamily="34" charset="0"/>
                <a:cs typeface="Arial" pitchFamily="34" charset="0"/>
              </a:rPr>
              <a:t>(SEBI 2010) – </a:t>
            </a:r>
            <a:r>
              <a:rPr lang="nb-NO" sz="1800" dirty="0" err="1" smtClean="0">
                <a:latin typeface="Arial" pitchFamily="34" charset="0"/>
                <a:cs typeface="Arial" pitchFamily="34" charset="0"/>
              </a:rPr>
              <a:t>terrestrial</a:t>
            </a:r>
            <a:r>
              <a:rPr lang="nb-NO" sz="1800" dirty="0" smtClean="0">
                <a:latin typeface="Arial" pitchFamily="34" charset="0"/>
                <a:cs typeface="Arial" pitchFamily="34" charset="0"/>
              </a:rPr>
              <a:t> </a:t>
            </a:r>
            <a:r>
              <a:rPr lang="nb-NO" sz="1800" dirty="0" err="1" smtClean="0">
                <a:latin typeface="Arial" pitchFamily="34" charset="0"/>
                <a:cs typeface="Arial" pitchFamily="34" charset="0"/>
              </a:rPr>
              <a:t>breeding</a:t>
            </a:r>
            <a:r>
              <a:rPr lang="nb-NO" sz="1800" dirty="0" smtClean="0">
                <a:latin typeface="Arial" pitchFamily="34" charset="0"/>
                <a:cs typeface="Arial" pitchFamily="34" charset="0"/>
              </a:rPr>
              <a:t> </a:t>
            </a:r>
            <a:r>
              <a:rPr lang="nb-NO" sz="1800" dirty="0" err="1" smtClean="0">
                <a:latin typeface="Arial" pitchFamily="34" charset="0"/>
                <a:cs typeface="Arial" pitchFamily="34" charset="0"/>
              </a:rPr>
              <a:t>birds</a:t>
            </a:r>
            <a:endParaRPr lang="nb-NO" sz="1800" dirty="0">
              <a:latin typeface="Arial" pitchFamily="34" charset="0"/>
              <a:cs typeface="Arial" pitchFamily="34" charset="0"/>
            </a:endParaRPr>
          </a:p>
          <a:p>
            <a:r>
              <a:rPr lang="nb-NO" sz="2200" dirty="0" smtClean="0">
                <a:latin typeface="Arial" pitchFamily="34" charset="0"/>
                <a:cs typeface="Arial" pitchFamily="34" charset="0"/>
              </a:rPr>
              <a:t>International </a:t>
            </a:r>
            <a:r>
              <a:rPr lang="nb-NO" sz="2200" dirty="0" err="1" smtClean="0">
                <a:latin typeface="Arial" pitchFamily="34" charset="0"/>
                <a:cs typeface="Arial" pitchFamily="34" charset="0"/>
              </a:rPr>
              <a:t>study</a:t>
            </a:r>
            <a:r>
              <a:rPr lang="nb-NO" sz="2200" dirty="0" smtClean="0">
                <a:latin typeface="Arial" pitchFamily="34" charset="0"/>
                <a:cs typeface="Arial" pitchFamily="34" charset="0"/>
              </a:rPr>
              <a:t> areas for long-term </a:t>
            </a:r>
            <a:r>
              <a:rPr lang="nb-NO" sz="2200" dirty="0" err="1" smtClean="0">
                <a:latin typeface="Arial" pitchFamily="34" charset="0"/>
                <a:cs typeface="Arial" pitchFamily="34" charset="0"/>
              </a:rPr>
              <a:t>ecological</a:t>
            </a:r>
            <a:r>
              <a:rPr lang="nb-NO" sz="2200" dirty="0" smtClean="0">
                <a:latin typeface="Arial" pitchFamily="34" charset="0"/>
                <a:cs typeface="Arial" pitchFamily="34" charset="0"/>
              </a:rPr>
              <a:t> </a:t>
            </a:r>
            <a:r>
              <a:rPr lang="nb-NO" sz="2200" dirty="0" err="1" smtClean="0">
                <a:latin typeface="Arial" pitchFamily="34" charset="0"/>
                <a:cs typeface="Arial" pitchFamily="34" charset="0"/>
              </a:rPr>
              <a:t>research</a:t>
            </a:r>
            <a:r>
              <a:rPr lang="nb-NO" sz="2200" dirty="0" smtClean="0">
                <a:latin typeface="Arial" pitchFamily="34" charset="0"/>
                <a:cs typeface="Arial" pitchFamily="34" charset="0"/>
              </a:rPr>
              <a:t> </a:t>
            </a:r>
          </a:p>
          <a:p>
            <a:pPr lvl="1"/>
            <a:r>
              <a:rPr lang="nb-NO" sz="1800" dirty="0" smtClean="0">
                <a:latin typeface="Arial" pitchFamily="34" charset="0"/>
                <a:cs typeface="Arial" pitchFamily="34" charset="0"/>
              </a:rPr>
              <a:t>ILTER, LTER Europe</a:t>
            </a:r>
          </a:p>
          <a:p>
            <a:r>
              <a:rPr lang="nb-NO" sz="2200" dirty="0" smtClean="0">
                <a:latin typeface="Arial" pitchFamily="34" charset="0"/>
                <a:cs typeface="Arial" pitchFamily="34" charset="0"/>
              </a:rPr>
              <a:t>European </a:t>
            </a:r>
            <a:r>
              <a:rPr lang="nb-NO" sz="2200" dirty="0" err="1" smtClean="0">
                <a:latin typeface="Arial" pitchFamily="34" charset="0"/>
                <a:cs typeface="Arial" pitchFamily="34" charset="0"/>
              </a:rPr>
              <a:t>Infrastucture</a:t>
            </a:r>
            <a:r>
              <a:rPr lang="nb-NO" sz="2200" dirty="0" smtClean="0">
                <a:latin typeface="Arial" pitchFamily="34" charset="0"/>
                <a:cs typeface="Arial" pitchFamily="34" charset="0"/>
              </a:rPr>
              <a:t> for Research</a:t>
            </a:r>
          </a:p>
          <a:p>
            <a:pPr lvl="1"/>
            <a:r>
              <a:rPr lang="nb-NO" sz="1800" dirty="0" err="1" smtClean="0">
                <a:latin typeface="Arial" pitchFamily="34" charset="0"/>
                <a:cs typeface="Arial" pitchFamily="34" charset="0"/>
              </a:rPr>
              <a:t>LifeWatch</a:t>
            </a:r>
            <a:endParaRPr lang="nb-NO" sz="1800" dirty="0" smtClean="0">
              <a:latin typeface="Arial" pitchFamily="34" charset="0"/>
              <a:cs typeface="Arial" pitchFamily="34" charset="0"/>
            </a:endParaRPr>
          </a:p>
          <a:p>
            <a:r>
              <a:rPr lang="nb-NO" sz="2200" dirty="0" err="1" smtClean="0">
                <a:latin typeface="Arial" pitchFamily="34" charset="0"/>
                <a:cs typeface="Arial" pitchFamily="34" charset="0"/>
              </a:rPr>
              <a:t>Multi-site</a:t>
            </a:r>
            <a:r>
              <a:rPr lang="nb-NO" sz="2200" dirty="0" smtClean="0">
                <a:latin typeface="Arial" pitchFamily="34" charset="0"/>
                <a:cs typeface="Arial" pitchFamily="34" charset="0"/>
              </a:rPr>
              <a:t> Experiments</a:t>
            </a:r>
          </a:p>
        </p:txBody>
      </p:sp>
      <p:pic>
        <p:nvPicPr>
          <p:cNvPr id="36866" name="Picture 2" descr="Map of member networks">
            <a:hlinkClick r:id="rId3" tooltip="Network locations"/>
          </p:cNvPr>
          <p:cNvPicPr>
            <a:picLocks noChangeAspect="1" noChangeArrowheads="1"/>
          </p:cNvPicPr>
          <p:nvPr/>
        </p:nvPicPr>
        <p:blipFill>
          <a:blip r:embed="rId4" cstate="print"/>
          <a:srcRect/>
          <a:stretch>
            <a:fillRect/>
          </a:stretch>
        </p:blipFill>
        <p:spPr bwMode="auto">
          <a:xfrm>
            <a:off x="5392686" y="2460561"/>
            <a:ext cx="2967140" cy="3744026"/>
          </a:xfrm>
          <a:prstGeom prst="rect">
            <a:avLst/>
          </a:prstGeom>
          <a:noFill/>
        </p:spPr>
      </p:pic>
      <p:sp>
        <p:nvSpPr>
          <p:cNvPr id="6" name="TextBox 5"/>
          <p:cNvSpPr txBox="1"/>
          <p:nvPr/>
        </p:nvSpPr>
        <p:spPr>
          <a:xfrm>
            <a:off x="5294514" y="1998132"/>
            <a:ext cx="1584176" cy="369332"/>
          </a:xfrm>
          <a:prstGeom prst="rect">
            <a:avLst/>
          </a:prstGeom>
          <a:noFill/>
        </p:spPr>
        <p:txBody>
          <a:bodyPr wrap="square" rtlCol="0">
            <a:spAutoFit/>
          </a:bodyPr>
          <a:lstStyle/>
          <a:p>
            <a:r>
              <a:rPr lang="nb-NO" dirty="0" smtClean="0">
                <a:solidFill>
                  <a:srgbClr val="AEDF41"/>
                </a:solidFill>
              </a:rPr>
              <a:t>LTER Europe</a:t>
            </a:r>
            <a:endParaRPr lang="nb-NO" dirty="0">
              <a:solidFill>
                <a:srgbClr val="AEDF41"/>
              </a:solidFill>
            </a:endParaRPr>
          </a:p>
        </p:txBody>
      </p:sp>
      <p:sp>
        <p:nvSpPr>
          <p:cNvPr id="4" name="TextBox 3"/>
          <p:cNvSpPr txBox="1"/>
          <p:nvPr/>
        </p:nvSpPr>
        <p:spPr>
          <a:xfrm>
            <a:off x="425630" y="6237312"/>
            <a:ext cx="5658537" cy="369332"/>
          </a:xfrm>
          <a:prstGeom prst="rect">
            <a:avLst/>
          </a:prstGeom>
          <a:noFill/>
        </p:spPr>
        <p:txBody>
          <a:bodyPr wrap="none" rtlCol="0">
            <a:spAutoFit/>
          </a:bodyPr>
          <a:lstStyle/>
          <a:p>
            <a:r>
              <a:rPr lang="nb-NO" dirty="0" smtClean="0">
                <a:solidFill>
                  <a:prstClr val="black"/>
                </a:solidFill>
              </a:rPr>
              <a:t>ILTER = </a:t>
            </a:r>
            <a:r>
              <a:rPr lang="nb-NO" dirty="0">
                <a:solidFill>
                  <a:prstClr val="black"/>
                </a:solidFill>
              </a:rPr>
              <a:t>I</a:t>
            </a:r>
            <a:r>
              <a:rPr lang="nb-NO" dirty="0" smtClean="0">
                <a:solidFill>
                  <a:prstClr val="black"/>
                </a:solidFill>
              </a:rPr>
              <a:t>nternational Long Term </a:t>
            </a:r>
            <a:r>
              <a:rPr lang="nb-NO" dirty="0" err="1" smtClean="0">
                <a:solidFill>
                  <a:prstClr val="black"/>
                </a:solidFill>
              </a:rPr>
              <a:t>Ecological</a:t>
            </a:r>
            <a:r>
              <a:rPr lang="nb-NO" dirty="0" smtClean="0">
                <a:solidFill>
                  <a:prstClr val="black"/>
                </a:solidFill>
              </a:rPr>
              <a:t> </a:t>
            </a:r>
            <a:r>
              <a:rPr lang="nb-NO" dirty="0">
                <a:solidFill>
                  <a:prstClr val="black"/>
                </a:solidFill>
              </a:rPr>
              <a:t>R</a:t>
            </a:r>
            <a:r>
              <a:rPr lang="nb-NO" dirty="0" smtClean="0">
                <a:solidFill>
                  <a:prstClr val="black"/>
                </a:solidFill>
              </a:rPr>
              <a:t>esearch</a:t>
            </a:r>
            <a:endParaRPr lang="nb-NO" dirty="0">
              <a:solidFill>
                <a:prstClr val="black"/>
              </a:solidFill>
            </a:endParaRPr>
          </a:p>
        </p:txBody>
      </p:sp>
    </p:spTree>
    <p:extLst>
      <p:ext uri="{BB962C8B-B14F-4D97-AF65-F5344CB8AC3E}">
        <p14:creationId xmlns:p14="http://schemas.microsoft.com/office/powerpoint/2010/main" val="1010287918"/>
      </p:ext>
    </p:extLst>
  </p:cSld>
  <p:clrMapOvr>
    <a:masterClrMapping/>
  </p:clrMapOvr>
  <p:transition>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274638"/>
            <a:ext cx="8435280" cy="1143000"/>
          </a:xfrm>
        </p:spPr>
        <p:txBody>
          <a:bodyPr>
            <a:normAutofit/>
          </a:bodyPr>
          <a:lstStyle/>
          <a:p>
            <a:pPr lvl="0" algn="l"/>
            <a:r>
              <a:rPr lang="en-GB" sz="2200" dirty="0" smtClean="0">
                <a:solidFill>
                  <a:srgbClr val="FF0000"/>
                </a:solidFill>
                <a:ea typeface="Calibri"/>
                <a:cs typeface="Times New Roman"/>
              </a:rPr>
              <a:t> </a:t>
            </a:r>
            <a:r>
              <a:rPr lang="nb-NO" dirty="0">
                <a:ea typeface="Calibri"/>
                <a:cs typeface="Times New Roman"/>
              </a:rPr>
              <a:t/>
            </a:r>
            <a:br>
              <a:rPr lang="nb-NO" dirty="0">
                <a:ea typeface="Calibri"/>
                <a:cs typeface="Times New Roman"/>
              </a:rPr>
            </a:br>
            <a:endParaRPr lang="nb-NO" dirty="0"/>
          </a:p>
        </p:txBody>
      </p:sp>
      <p:sp>
        <p:nvSpPr>
          <p:cNvPr id="3" name="Content Placeholder 2"/>
          <p:cNvSpPr>
            <a:spLocks noGrp="1"/>
          </p:cNvSpPr>
          <p:nvPr>
            <p:ph idx="1"/>
          </p:nvPr>
        </p:nvSpPr>
        <p:spPr>
          <a:xfrm>
            <a:off x="5292080" y="1600200"/>
            <a:ext cx="3394720" cy="4525963"/>
          </a:xfrm>
        </p:spPr>
        <p:txBody>
          <a:bodyPr>
            <a:normAutofit/>
          </a:bodyPr>
          <a:lstStyle/>
          <a:p>
            <a:r>
              <a:rPr lang="nb-NO" sz="1400" dirty="0" smtClean="0"/>
              <a:t>NINA is a </a:t>
            </a:r>
            <a:r>
              <a:rPr lang="nb-NO" sz="1400" dirty="0" err="1" smtClean="0"/>
              <a:t>leading</a:t>
            </a:r>
            <a:r>
              <a:rPr lang="nb-NO" sz="1400" dirty="0" smtClean="0"/>
              <a:t> </a:t>
            </a:r>
            <a:r>
              <a:rPr lang="nb-NO" sz="1400" dirty="0" err="1" smtClean="0"/>
              <a:t>research</a:t>
            </a:r>
            <a:r>
              <a:rPr lang="nb-NO" sz="1400" dirty="0" smtClean="0"/>
              <a:t> </a:t>
            </a:r>
            <a:r>
              <a:rPr lang="nb-NO" sz="1400" dirty="0" err="1" smtClean="0"/>
              <a:t>institution</a:t>
            </a:r>
            <a:r>
              <a:rPr lang="nb-NO" sz="1400" dirty="0" smtClean="0"/>
              <a:t> in </a:t>
            </a:r>
            <a:r>
              <a:rPr lang="nb-NO" sz="1400" dirty="0" err="1" smtClean="0"/>
              <a:t>the</a:t>
            </a:r>
            <a:r>
              <a:rPr lang="nb-NO" sz="1400" dirty="0" smtClean="0"/>
              <a:t> area </a:t>
            </a:r>
            <a:r>
              <a:rPr lang="nb-NO" sz="1400" dirty="0" err="1" smtClean="0"/>
              <a:t>of</a:t>
            </a:r>
            <a:r>
              <a:rPr lang="nb-NO" sz="1400" dirty="0" smtClean="0"/>
              <a:t> </a:t>
            </a:r>
            <a:r>
              <a:rPr lang="nb-NO" sz="1400" dirty="0" err="1" smtClean="0"/>
              <a:t>invasive</a:t>
            </a:r>
            <a:r>
              <a:rPr lang="nb-NO" sz="1400" dirty="0" smtClean="0"/>
              <a:t> species, e.g.:</a:t>
            </a:r>
          </a:p>
          <a:p>
            <a:r>
              <a:rPr lang="en-US" sz="1600" dirty="0" smtClean="0">
                <a:hlinkClick r:id="rId2"/>
              </a:rPr>
              <a:t>Development of a management relevant index for invasive alien species : a pilot study</a:t>
            </a:r>
            <a:endParaRPr lang="en-US" sz="1600" dirty="0" smtClean="0"/>
          </a:p>
          <a:p>
            <a:r>
              <a:rPr lang="en-US" sz="1600" dirty="0" smtClean="0">
                <a:hlinkClick r:id="rId3"/>
              </a:rPr>
              <a:t>Alien species and climate change</a:t>
            </a:r>
            <a:endParaRPr lang="en-US" sz="1600" dirty="0" smtClean="0"/>
          </a:p>
          <a:p>
            <a:r>
              <a:rPr lang="en-US" sz="1600" dirty="0" smtClean="0">
                <a:hlinkClick r:id="rId4"/>
              </a:rPr>
              <a:t>National use and applicability of Alien Invasive Species assessment criteria</a:t>
            </a:r>
            <a:endParaRPr lang="en-US" sz="1600" dirty="0" smtClean="0"/>
          </a:p>
          <a:p>
            <a:r>
              <a:rPr lang="en-US" sz="1600" dirty="0" smtClean="0">
                <a:hlinkClick r:id="rId5"/>
              </a:rPr>
              <a:t>Invasive crayfish and disease transmission</a:t>
            </a:r>
            <a:endParaRPr lang="en-US" sz="1600" dirty="0" smtClean="0"/>
          </a:p>
          <a:p>
            <a:r>
              <a:rPr lang="en-US" sz="1600" dirty="0" smtClean="0">
                <a:hlinkClick r:id="rId6"/>
              </a:rPr>
              <a:t>History and consequences of alien freshwater fish invasion in Norway</a:t>
            </a:r>
            <a:endParaRPr lang="nb-NO" sz="1600" dirty="0" smtClean="0"/>
          </a:p>
          <a:p>
            <a:endParaRPr lang="nb-NO" sz="1600" dirty="0" smtClean="0"/>
          </a:p>
          <a:p>
            <a:endParaRPr lang="nb-NO" sz="1400" dirty="0" smtClean="0"/>
          </a:p>
          <a:p>
            <a:endParaRPr lang="nb-NO" sz="1400" dirty="0"/>
          </a:p>
          <a:p>
            <a:endParaRPr lang="nb-NO" sz="1400" dirty="0"/>
          </a:p>
          <a:p>
            <a:endParaRPr lang="nb-NO" sz="1400" dirty="0" smtClean="0"/>
          </a:p>
          <a:p>
            <a:endParaRPr lang="nb-NO" sz="1400" dirty="0" smtClean="0"/>
          </a:p>
        </p:txBody>
      </p:sp>
      <p:pic>
        <p:nvPicPr>
          <p:cNvPr id="1026"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79512" y="908720"/>
            <a:ext cx="2664296" cy="3797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617771" y="3063434"/>
            <a:ext cx="2458285" cy="34906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25331035"/>
      </p:ext>
    </p:extLst>
  </p:cSld>
  <p:clrMapOvr>
    <a:masterClrMapping/>
  </p:clrMapOvr>
  <p:transition>
    <p:dissolv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59432"/>
            <a:ext cx="8229600" cy="1143000"/>
          </a:xfrm>
        </p:spPr>
        <p:txBody>
          <a:bodyPr/>
          <a:lstStyle/>
          <a:p>
            <a:r>
              <a:rPr lang="nb-NO" dirty="0" err="1" smtClean="0"/>
              <a:t>Summary</a:t>
            </a:r>
            <a:endParaRPr lang="nb-NO" dirty="0"/>
          </a:p>
        </p:txBody>
      </p:sp>
      <p:sp>
        <p:nvSpPr>
          <p:cNvPr id="3" name="Content Placeholder 2"/>
          <p:cNvSpPr>
            <a:spLocks noGrp="1"/>
          </p:cNvSpPr>
          <p:nvPr>
            <p:ph sz="quarter" idx="1"/>
          </p:nvPr>
        </p:nvSpPr>
        <p:spPr>
          <a:xfrm>
            <a:off x="467544" y="908720"/>
            <a:ext cx="8229600" cy="4968552"/>
          </a:xfrm>
        </p:spPr>
        <p:txBody>
          <a:bodyPr/>
          <a:lstStyle/>
          <a:p>
            <a:r>
              <a:rPr lang="nb-NO" sz="2400" dirty="0" smtClean="0"/>
              <a:t>The Norwegian </a:t>
            </a:r>
            <a:r>
              <a:rPr lang="nb-NO" sz="2400" dirty="0" err="1" smtClean="0"/>
              <a:t>Institute</a:t>
            </a:r>
            <a:r>
              <a:rPr lang="nb-NO" sz="2400" dirty="0" smtClean="0"/>
              <a:t> for Nature Research </a:t>
            </a:r>
            <a:r>
              <a:rPr lang="nb-NO" sz="2400" dirty="0">
                <a:solidFill>
                  <a:srgbClr val="5A6378"/>
                </a:solidFill>
              </a:rPr>
              <a:t>is </a:t>
            </a:r>
            <a:r>
              <a:rPr lang="nb-NO" sz="2400" dirty="0" smtClean="0">
                <a:solidFill>
                  <a:srgbClr val="5A6378"/>
                </a:solidFill>
              </a:rPr>
              <a:t>an </a:t>
            </a:r>
            <a:r>
              <a:rPr lang="nb-NO" sz="2400" dirty="0" err="1" smtClean="0">
                <a:solidFill>
                  <a:srgbClr val="5A6378"/>
                </a:solidFill>
              </a:rPr>
              <a:t>internationally</a:t>
            </a:r>
            <a:r>
              <a:rPr lang="nb-NO" sz="2400" dirty="0" smtClean="0">
                <a:solidFill>
                  <a:srgbClr val="5A6378"/>
                </a:solidFill>
              </a:rPr>
              <a:t> </a:t>
            </a:r>
            <a:r>
              <a:rPr lang="nb-NO" sz="2400" dirty="0" err="1" smtClean="0">
                <a:solidFill>
                  <a:srgbClr val="5A6378"/>
                </a:solidFill>
              </a:rPr>
              <a:t>leading</a:t>
            </a:r>
            <a:r>
              <a:rPr lang="nb-NO" sz="2400" dirty="0" smtClean="0">
                <a:solidFill>
                  <a:srgbClr val="5A6378"/>
                </a:solidFill>
              </a:rPr>
              <a:t> </a:t>
            </a:r>
            <a:r>
              <a:rPr lang="nb-NO" sz="2400" dirty="0" err="1">
                <a:solidFill>
                  <a:srgbClr val="5A6378"/>
                </a:solidFill>
              </a:rPr>
              <a:t>institute</a:t>
            </a:r>
            <a:r>
              <a:rPr lang="nb-NO" sz="2400" dirty="0">
                <a:solidFill>
                  <a:srgbClr val="5A6378"/>
                </a:solidFill>
              </a:rPr>
              <a:t> </a:t>
            </a:r>
            <a:r>
              <a:rPr lang="nb-NO" sz="2400" dirty="0" smtClean="0">
                <a:solidFill>
                  <a:srgbClr val="5A6378"/>
                </a:solidFill>
              </a:rPr>
              <a:t>in </a:t>
            </a:r>
            <a:r>
              <a:rPr lang="nb-NO" sz="2400" dirty="0" err="1">
                <a:solidFill>
                  <a:srgbClr val="5A6378"/>
                </a:solidFill>
              </a:rPr>
              <a:t>the</a:t>
            </a:r>
            <a:r>
              <a:rPr lang="nb-NO" sz="2400" dirty="0">
                <a:solidFill>
                  <a:srgbClr val="5A6378"/>
                </a:solidFill>
              </a:rPr>
              <a:t> </a:t>
            </a:r>
            <a:r>
              <a:rPr lang="nb-NO" sz="2400" dirty="0" smtClean="0">
                <a:solidFill>
                  <a:srgbClr val="5A6378"/>
                </a:solidFill>
              </a:rPr>
              <a:t>areas </a:t>
            </a:r>
            <a:r>
              <a:rPr lang="nb-NO" sz="2400" dirty="0" err="1" smtClean="0">
                <a:solidFill>
                  <a:srgbClr val="5A6378"/>
                </a:solidFill>
              </a:rPr>
              <a:t>of</a:t>
            </a:r>
            <a:r>
              <a:rPr lang="nb-NO" sz="2400" dirty="0" smtClean="0">
                <a:solidFill>
                  <a:srgbClr val="5A6378"/>
                </a:solidFill>
              </a:rPr>
              <a:t> </a:t>
            </a:r>
            <a:r>
              <a:rPr lang="nb-NO" sz="2400" dirty="0" err="1" smtClean="0">
                <a:solidFill>
                  <a:srgbClr val="5A6378"/>
                </a:solidFill>
              </a:rPr>
              <a:t>applied</a:t>
            </a:r>
            <a:r>
              <a:rPr lang="nb-NO" sz="2400" dirty="0" smtClean="0">
                <a:solidFill>
                  <a:srgbClr val="5A6378"/>
                </a:solidFill>
              </a:rPr>
              <a:t> </a:t>
            </a:r>
            <a:r>
              <a:rPr lang="nb-NO" sz="2400" dirty="0" err="1">
                <a:solidFill>
                  <a:srgbClr val="5A6378"/>
                </a:solidFill>
              </a:rPr>
              <a:t>ecological</a:t>
            </a:r>
            <a:r>
              <a:rPr lang="nb-NO" sz="2400" dirty="0">
                <a:solidFill>
                  <a:srgbClr val="5A6378"/>
                </a:solidFill>
              </a:rPr>
              <a:t> </a:t>
            </a:r>
            <a:r>
              <a:rPr lang="nb-NO" sz="2400" dirty="0" err="1" smtClean="0">
                <a:solidFill>
                  <a:srgbClr val="5A6378"/>
                </a:solidFill>
              </a:rPr>
              <a:t>research</a:t>
            </a:r>
            <a:r>
              <a:rPr lang="nb-NO" sz="2400" dirty="0" smtClean="0">
                <a:solidFill>
                  <a:srgbClr val="5A6378"/>
                </a:solidFill>
              </a:rPr>
              <a:t>, </a:t>
            </a:r>
            <a:r>
              <a:rPr lang="nb-NO" sz="2400" dirty="0" err="1" smtClean="0">
                <a:solidFill>
                  <a:srgbClr val="5A6378"/>
                </a:solidFill>
              </a:rPr>
              <a:t>biodiversity</a:t>
            </a:r>
            <a:r>
              <a:rPr lang="nb-NO" sz="2400" dirty="0" smtClean="0">
                <a:solidFill>
                  <a:srgbClr val="5A6378"/>
                </a:solidFill>
              </a:rPr>
              <a:t>, </a:t>
            </a:r>
            <a:r>
              <a:rPr lang="nb-NO" sz="2400" dirty="0" err="1" smtClean="0">
                <a:solidFill>
                  <a:srgbClr val="5A6378"/>
                </a:solidFill>
              </a:rPr>
              <a:t>ecological</a:t>
            </a:r>
            <a:r>
              <a:rPr lang="nb-NO" sz="2400" dirty="0" smtClean="0">
                <a:solidFill>
                  <a:srgbClr val="5A6378"/>
                </a:solidFill>
              </a:rPr>
              <a:t> </a:t>
            </a:r>
            <a:r>
              <a:rPr lang="nb-NO" sz="2400" dirty="0" err="1" smtClean="0">
                <a:solidFill>
                  <a:srgbClr val="5A6378"/>
                </a:solidFill>
              </a:rPr>
              <a:t>monitoring</a:t>
            </a:r>
            <a:r>
              <a:rPr lang="nb-NO" sz="2400" dirty="0" smtClean="0">
                <a:solidFill>
                  <a:srgbClr val="5A6378"/>
                </a:solidFill>
              </a:rPr>
              <a:t>, nature management, and human/nature </a:t>
            </a:r>
            <a:r>
              <a:rPr lang="nb-NO" sz="2400" dirty="0" err="1" smtClean="0">
                <a:solidFill>
                  <a:srgbClr val="5A6378"/>
                </a:solidFill>
              </a:rPr>
              <a:t>interactions</a:t>
            </a:r>
            <a:endParaRPr lang="nb-NO" sz="2400" dirty="0" smtClean="0">
              <a:solidFill>
                <a:srgbClr val="5A6378"/>
              </a:solidFill>
            </a:endParaRPr>
          </a:p>
          <a:p>
            <a:r>
              <a:rPr lang="nb-NO" sz="2400" dirty="0" smtClean="0">
                <a:solidFill>
                  <a:srgbClr val="5A6378"/>
                </a:solidFill>
              </a:rPr>
              <a:t>It </a:t>
            </a:r>
            <a:r>
              <a:rPr lang="nb-NO" sz="2400" dirty="0" smtClean="0"/>
              <a:t>is an </a:t>
            </a:r>
            <a:r>
              <a:rPr lang="nb-NO" sz="2400" dirty="0" err="1" smtClean="0"/>
              <a:t>independent</a:t>
            </a:r>
            <a:r>
              <a:rPr lang="nb-NO" sz="2400" dirty="0" smtClean="0"/>
              <a:t>, non-</a:t>
            </a:r>
            <a:r>
              <a:rPr lang="nb-NO" sz="2400" dirty="0" err="1" smtClean="0"/>
              <a:t>profit</a:t>
            </a:r>
            <a:r>
              <a:rPr lang="nb-NO" sz="2400" dirty="0" smtClean="0"/>
              <a:t> </a:t>
            </a:r>
            <a:r>
              <a:rPr lang="nb-NO" sz="2400" dirty="0" err="1" smtClean="0"/>
              <a:t>making</a:t>
            </a:r>
            <a:r>
              <a:rPr lang="nb-NO" sz="2400" dirty="0" smtClean="0"/>
              <a:t> </a:t>
            </a:r>
            <a:r>
              <a:rPr lang="nb-NO" sz="2400" dirty="0" err="1" smtClean="0"/>
              <a:t>institute</a:t>
            </a:r>
            <a:endParaRPr lang="nb-NO" sz="2400" dirty="0" smtClean="0"/>
          </a:p>
          <a:p>
            <a:r>
              <a:rPr lang="nb-NO" sz="2400" dirty="0" smtClean="0"/>
              <a:t>NINA has </a:t>
            </a:r>
            <a:r>
              <a:rPr lang="nb-NO" sz="2400" dirty="0" err="1" smtClean="0"/>
              <a:t>long</a:t>
            </a:r>
            <a:r>
              <a:rPr lang="nb-NO" sz="2400" dirty="0" smtClean="0"/>
              <a:t> </a:t>
            </a:r>
            <a:r>
              <a:rPr lang="nb-NO" sz="2400" dirty="0" err="1" smtClean="0"/>
              <a:t>experience</a:t>
            </a:r>
            <a:r>
              <a:rPr lang="nb-NO" sz="2400" dirty="0" smtClean="0"/>
              <a:t> in </a:t>
            </a:r>
            <a:r>
              <a:rPr lang="nb-NO" sz="2400" dirty="0" err="1" smtClean="0"/>
              <a:t>collaborating</a:t>
            </a:r>
            <a:r>
              <a:rPr lang="nb-NO" sz="2400" dirty="0" smtClean="0"/>
              <a:t> in </a:t>
            </a:r>
            <a:r>
              <a:rPr lang="nb-NO" sz="2400" dirty="0" err="1" smtClean="0"/>
              <a:t>international</a:t>
            </a:r>
            <a:r>
              <a:rPr lang="nb-NO" sz="2400" dirty="0" smtClean="0"/>
              <a:t> programmes</a:t>
            </a:r>
          </a:p>
          <a:p>
            <a:r>
              <a:rPr lang="nb-NO" sz="2400" dirty="0" smtClean="0"/>
              <a:t>NINA has </a:t>
            </a:r>
            <a:r>
              <a:rPr lang="nb-NO" sz="2400" dirty="0" err="1" smtClean="0"/>
              <a:t>strong</a:t>
            </a:r>
            <a:r>
              <a:rPr lang="nb-NO" sz="2400" dirty="0" smtClean="0"/>
              <a:t> </a:t>
            </a:r>
            <a:r>
              <a:rPr lang="nb-NO" sz="2400" dirty="0" err="1" smtClean="0"/>
              <a:t>expertise</a:t>
            </a:r>
            <a:r>
              <a:rPr lang="nb-NO" sz="2400" dirty="0" smtClean="0"/>
              <a:t> in all areas </a:t>
            </a:r>
            <a:r>
              <a:rPr lang="nb-NO" sz="2400" dirty="0" err="1" smtClean="0"/>
              <a:t>of</a:t>
            </a:r>
            <a:r>
              <a:rPr lang="nb-NO" sz="2400" dirty="0" smtClean="0"/>
              <a:t> </a:t>
            </a:r>
            <a:r>
              <a:rPr lang="nb-NO" sz="2400" dirty="0" err="1" smtClean="0"/>
              <a:t>the</a:t>
            </a:r>
            <a:r>
              <a:rPr lang="nb-NO" sz="2400" dirty="0" smtClean="0"/>
              <a:t> EEA BG02 and BG03 Calls for </a:t>
            </a:r>
            <a:r>
              <a:rPr lang="nb-NO" sz="2400" dirty="0" err="1" smtClean="0"/>
              <a:t>Proposals</a:t>
            </a:r>
            <a:r>
              <a:rPr lang="nb-NO" sz="2400" dirty="0" smtClean="0"/>
              <a:t> and is </a:t>
            </a:r>
            <a:r>
              <a:rPr lang="nb-NO" sz="2400" dirty="0" err="1" smtClean="0"/>
              <a:t>seeking</a:t>
            </a:r>
            <a:r>
              <a:rPr lang="nb-NO" sz="2400" dirty="0" smtClean="0"/>
              <a:t> </a:t>
            </a:r>
            <a:r>
              <a:rPr lang="nb-NO" sz="2400" dirty="0" err="1" smtClean="0"/>
              <a:t>Bulgarian</a:t>
            </a:r>
            <a:r>
              <a:rPr lang="nb-NO" sz="2400" dirty="0" smtClean="0"/>
              <a:t> partners</a:t>
            </a:r>
          </a:p>
          <a:p>
            <a:r>
              <a:rPr lang="nb-NO" dirty="0" smtClean="0">
                <a:solidFill>
                  <a:srgbClr val="C00000"/>
                </a:solidFill>
              </a:rPr>
              <a:t>CONTACT: </a:t>
            </a:r>
            <a:r>
              <a:rPr lang="nb-NO" dirty="0" smtClean="0">
                <a:solidFill>
                  <a:srgbClr val="C00000"/>
                </a:solidFill>
                <a:hlinkClick r:id="rId2"/>
              </a:rPr>
              <a:t>duncan.halley@nina.no</a:t>
            </a:r>
            <a:endParaRPr lang="nb-NO" dirty="0" smtClean="0">
              <a:solidFill>
                <a:srgbClr val="C00000"/>
              </a:solidFill>
            </a:endParaRPr>
          </a:p>
          <a:p>
            <a:endParaRPr lang="nb-NO" dirty="0">
              <a:solidFill>
                <a:srgbClr val="C00000"/>
              </a:solidFill>
            </a:endParaRPr>
          </a:p>
        </p:txBody>
      </p:sp>
    </p:spTree>
    <p:extLst>
      <p:ext uri="{BB962C8B-B14F-4D97-AF65-F5344CB8AC3E}">
        <p14:creationId xmlns:p14="http://schemas.microsoft.com/office/powerpoint/2010/main" val="2575277775"/>
      </p:ext>
    </p:extLst>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857" y="2171971"/>
            <a:ext cx="3086983" cy="38939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5856" y="2687486"/>
            <a:ext cx="5565780" cy="319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275856" y="162006"/>
            <a:ext cx="5868144" cy="2554545"/>
          </a:xfrm>
          <a:prstGeom prst="rect">
            <a:avLst/>
          </a:prstGeom>
          <a:noFill/>
        </p:spPr>
        <p:txBody>
          <a:bodyPr wrap="square" rtlCol="0">
            <a:spAutoFit/>
          </a:bodyPr>
          <a:lstStyle/>
          <a:p>
            <a:pPr marL="342900" indent="-342900">
              <a:buFont typeface="Arial" pitchFamily="34" charset="0"/>
              <a:buChar char="•"/>
            </a:pPr>
            <a:r>
              <a:rPr lang="nb-NO" sz="2000" dirty="0" smtClean="0"/>
              <a:t>The Norwegian </a:t>
            </a:r>
            <a:r>
              <a:rPr lang="nb-NO" sz="2000" dirty="0" err="1" smtClean="0"/>
              <a:t>Institute</a:t>
            </a:r>
            <a:r>
              <a:rPr lang="nb-NO" sz="2000" dirty="0" smtClean="0"/>
              <a:t> for Nature Research (NINA) is </a:t>
            </a:r>
            <a:r>
              <a:rPr lang="nb-NO" sz="2000" dirty="0" err="1" smtClean="0"/>
              <a:t>Norway’s</a:t>
            </a:r>
            <a:r>
              <a:rPr lang="nb-NO" sz="2000" dirty="0" smtClean="0"/>
              <a:t> </a:t>
            </a:r>
            <a:r>
              <a:rPr lang="nb-NO" sz="2000" dirty="0" err="1" smtClean="0"/>
              <a:t>leading</a:t>
            </a:r>
            <a:r>
              <a:rPr lang="nb-NO" sz="2000" dirty="0" smtClean="0"/>
              <a:t> </a:t>
            </a:r>
            <a:r>
              <a:rPr lang="nb-NO" sz="2000" dirty="0" err="1" smtClean="0"/>
              <a:t>institution</a:t>
            </a:r>
            <a:r>
              <a:rPr lang="nb-NO" sz="2000" dirty="0" smtClean="0"/>
              <a:t> in </a:t>
            </a:r>
            <a:r>
              <a:rPr lang="nb-NO" sz="2000" dirty="0" err="1" smtClean="0"/>
              <a:t>the</a:t>
            </a:r>
            <a:r>
              <a:rPr lang="nb-NO" sz="2000" dirty="0" smtClean="0"/>
              <a:t> areas </a:t>
            </a:r>
            <a:r>
              <a:rPr lang="nb-NO" sz="2000" dirty="0" err="1" smtClean="0"/>
              <a:t>of</a:t>
            </a:r>
            <a:r>
              <a:rPr lang="nb-NO" sz="2000" dirty="0" smtClean="0"/>
              <a:t> nature management, </a:t>
            </a:r>
            <a:r>
              <a:rPr lang="nb-NO" sz="2000" dirty="0" err="1" smtClean="0"/>
              <a:t>monitoring</a:t>
            </a:r>
            <a:r>
              <a:rPr lang="nb-NO" sz="2000" dirty="0" smtClean="0"/>
              <a:t>, </a:t>
            </a:r>
            <a:r>
              <a:rPr lang="nb-NO" sz="2000" dirty="0" err="1" smtClean="0"/>
              <a:t>biodiversity</a:t>
            </a:r>
            <a:r>
              <a:rPr lang="nb-NO" sz="2000" dirty="0" smtClean="0"/>
              <a:t>, </a:t>
            </a:r>
            <a:r>
              <a:rPr lang="nb-NO" sz="2000" dirty="0" err="1" smtClean="0"/>
              <a:t>ecosystems</a:t>
            </a:r>
            <a:r>
              <a:rPr lang="nb-NO" sz="2000" dirty="0" smtClean="0"/>
              <a:t> services, </a:t>
            </a:r>
            <a:r>
              <a:rPr lang="nb-NO" sz="2000" dirty="0" err="1" smtClean="0"/>
              <a:t>sustainability</a:t>
            </a:r>
            <a:r>
              <a:rPr lang="nb-NO" sz="2000" dirty="0" smtClean="0"/>
              <a:t>, and </a:t>
            </a:r>
            <a:r>
              <a:rPr lang="nb-NO" sz="2000" dirty="0" err="1" smtClean="0"/>
              <a:t>community</a:t>
            </a:r>
            <a:r>
              <a:rPr lang="nb-NO" sz="2000" dirty="0" smtClean="0"/>
              <a:t> </a:t>
            </a:r>
            <a:r>
              <a:rPr lang="nb-NO" sz="2000" dirty="0" err="1" smtClean="0"/>
              <a:t>development</a:t>
            </a:r>
            <a:r>
              <a:rPr lang="nb-NO" sz="2000" dirty="0" smtClean="0"/>
              <a:t> </a:t>
            </a:r>
            <a:r>
              <a:rPr lang="nb-NO" sz="2000" dirty="0" err="1" smtClean="0"/>
              <a:t>of</a:t>
            </a:r>
            <a:r>
              <a:rPr lang="nb-NO" sz="2000" dirty="0" smtClean="0"/>
              <a:t> </a:t>
            </a:r>
            <a:r>
              <a:rPr lang="nb-NO" sz="2000" dirty="0" err="1" smtClean="0"/>
              <a:t>natural</a:t>
            </a:r>
            <a:r>
              <a:rPr lang="nb-NO" sz="2000" dirty="0" smtClean="0"/>
              <a:t> </a:t>
            </a:r>
            <a:r>
              <a:rPr lang="nb-NO" sz="2000" dirty="0" err="1" smtClean="0"/>
              <a:t>resource</a:t>
            </a:r>
            <a:r>
              <a:rPr lang="nb-NO" sz="2000" dirty="0" smtClean="0"/>
              <a:t> management. </a:t>
            </a:r>
          </a:p>
          <a:p>
            <a:pPr marL="342900" indent="-342900">
              <a:buFont typeface="Arial" pitchFamily="34" charset="0"/>
              <a:buChar char="•"/>
            </a:pPr>
            <a:r>
              <a:rPr lang="nb-NO" sz="2000" dirty="0" smtClean="0"/>
              <a:t>It is a non-</a:t>
            </a:r>
            <a:r>
              <a:rPr lang="nb-NO" sz="2000" dirty="0" err="1" smtClean="0"/>
              <a:t>profit</a:t>
            </a:r>
            <a:r>
              <a:rPr lang="nb-NO" sz="2000" dirty="0" smtClean="0"/>
              <a:t> </a:t>
            </a:r>
            <a:r>
              <a:rPr lang="nb-NO" sz="2000" dirty="0" err="1" smtClean="0"/>
              <a:t>making</a:t>
            </a:r>
            <a:r>
              <a:rPr lang="nb-NO" sz="2000" dirty="0" smtClean="0"/>
              <a:t>, </a:t>
            </a:r>
            <a:r>
              <a:rPr lang="nb-NO" sz="2000" dirty="0" err="1" smtClean="0"/>
              <a:t>nongovernmental</a:t>
            </a:r>
            <a:r>
              <a:rPr lang="nb-NO" sz="2000" dirty="0" smtClean="0"/>
              <a:t> </a:t>
            </a:r>
            <a:r>
              <a:rPr lang="nb-NO" sz="2000" dirty="0" err="1" smtClean="0"/>
              <a:t>foundation</a:t>
            </a:r>
            <a:r>
              <a:rPr lang="nb-NO" sz="2000" dirty="0" smtClean="0"/>
              <a:t>.</a:t>
            </a:r>
            <a:endParaRPr lang="nb-NO" sz="2000" dirty="0"/>
          </a:p>
        </p:txBody>
      </p:sp>
      <p:sp>
        <p:nvSpPr>
          <p:cNvPr id="5" name="Rectangle 4"/>
          <p:cNvSpPr/>
          <p:nvPr/>
        </p:nvSpPr>
        <p:spPr>
          <a:xfrm>
            <a:off x="298547" y="288658"/>
            <a:ext cx="2257229" cy="2000548"/>
          </a:xfrm>
          <a:prstGeom prst="rect">
            <a:avLst/>
          </a:prstGeom>
          <a:solidFill>
            <a:schemeClr val="bg1"/>
          </a:solidFill>
        </p:spPr>
        <p:txBody>
          <a:bodyPr wrap="square">
            <a:spAutoFit/>
          </a:bodyPr>
          <a:lstStyle/>
          <a:p>
            <a:r>
              <a:rPr lang="nb-NO" sz="2000" dirty="0" smtClean="0">
                <a:solidFill>
                  <a:schemeClr val="accent1">
                    <a:lumMod val="60000"/>
                    <a:lumOff val="40000"/>
                  </a:schemeClr>
                </a:solidFill>
                <a:hlinkClick r:id="rId4"/>
              </a:rPr>
              <a:t>NINA </a:t>
            </a:r>
            <a:r>
              <a:rPr lang="nb-NO" sz="2000" dirty="0" err="1" smtClean="0">
                <a:solidFill>
                  <a:schemeClr val="accent1">
                    <a:lumMod val="60000"/>
                    <a:lumOff val="40000"/>
                  </a:schemeClr>
                </a:solidFill>
                <a:hlinkClick r:id="rId4"/>
              </a:rPr>
              <a:t>website</a:t>
            </a:r>
            <a:r>
              <a:rPr lang="nb-NO" sz="2000" dirty="0" smtClean="0">
                <a:solidFill>
                  <a:schemeClr val="accent1">
                    <a:lumMod val="60000"/>
                    <a:lumOff val="40000"/>
                  </a:schemeClr>
                </a:solidFill>
                <a:hlinkClick r:id="rId4"/>
              </a:rPr>
              <a:t> </a:t>
            </a:r>
            <a:endParaRPr lang="nb-NO" sz="2000" dirty="0" smtClean="0">
              <a:solidFill>
                <a:schemeClr val="accent1">
                  <a:lumMod val="60000"/>
                  <a:lumOff val="40000"/>
                </a:schemeClr>
              </a:solidFill>
              <a:hlinkClick r:id="rId4"/>
            </a:endParaRPr>
          </a:p>
          <a:p>
            <a:r>
              <a:rPr lang="nb-NO" sz="2000" dirty="0" smtClean="0">
                <a:solidFill>
                  <a:schemeClr val="accent1">
                    <a:lumMod val="60000"/>
                    <a:lumOff val="40000"/>
                  </a:schemeClr>
                </a:solidFill>
                <a:hlinkClick r:id="rId4"/>
              </a:rPr>
              <a:t>(English)</a:t>
            </a:r>
            <a:endParaRPr lang="nb-NO" sz="2000" dirty="0" smtClean="0">
              <a:solidFill>
                <a:schemeClr val="accent1">
                  <a:lumMod val="60000"/>
                  <a:lumOff val="40000"/>
                </a:schemeClr>
              </a:solidFill>
            </a:endParaRPr>
          </a:p>
          <a:p>
            <a:endParaRPr lang="nb-NO" sz="2000" dirty="0">
              <a:solidFill>
                <a:schemeClr val="accent1">
                  <a:lumMod val="60000"/>
                  <a:lumOff val="40000"/>
                </a:schemeClr>
              </a:solidFill>
            </a:endParaRPr>
          </a:p>
          <a:p>
            <a:r>
              <a:rPr lang="nb-NO" sz="2000" dirty="0" smtClean="0">
                <a:solidFill>
                  <a:schemeClr val="accent1">
                    <a:lumMod val="60000"/>
                    <a:lumOff val="40000"/>
                  </a:schemeClr>
                </a:solidFill>
                <a:hlinkClick r:id="rId5"/>
              </a:rPr>
              <a:t>NINA </a:t>
            </a:r>
            <a:r>
              <a:rPr lang="nb-NO" sz="2000" dirty="0" err="1" smtClean="0">
                <a:solidFill>
                  <a:schemeClr val="accent1">
                    <a:lumMod val="60000"/>
                    <a:lumOff val="40000"/>
                  </a:schemeClr>
                </a:solidFill>
                <a:hlinkClick r:id="rId5"/>
              </a:rPr>
              <a:t>brochure</a:t>
            </a:r>
            <a:r>
              <a:rPr lang="nb-NO" sz="2000" dirty="0" smtClean="0">
                <a:solidFill>
                  <a:schemeClr val="accent1">
                    <a:lumMod val="60000"/>
                    <a:lumOff val="40000"/>
                  </a:schemeClr>
                </a:solidFill>
                <a:hlinkClick r:id="rId5"/>
              </a:rPr>
              <a:t> (English)</a:t>
            </a:r>
            <a:endParaRPr lang="nb-NO" sz="2000" dirty="0" smtClean="0">
              <a:solidFill>
                <a:schemeClr val="accent1">
                  <a:lumMod val="60000"/>
                  <a:lumOff val="40000"/>
                </a:schemeClr>
              </a:solidFill>
            </a:endParaRPr>
          </a:p>
          <a:p>
            <a:endParaRPr lang="nb-NO" sz="2400" dirty="0" smtClean="0">
              <a:solidFill>
                <a:schemeClr val="accent1">
                  <a:lumMod val="60000"/>
                  <a:lumOff val="40000"/>
                </a:schemeClr>
              </a:solidFill>
            </a:endParaRPr>
          </a:p>
        </p:txBody>
      </p:sp>
    </p:spTree>
    <p:extLst>
      <p:ext uri="{BB962C8B-B14F-4D97-AF65-F5344CB8AC3E}">
        <p14:creationId xmlns:p14="http://schemas.microsoft.com/office/powerpoint/2010/main" val="3426075414"/>
      </p:ext>
    </p:extLst>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nb-NO"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69" y="0"/>
            <a:ext cx="484238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4865918" y="188640"/>
            <a:ext cx="4269244" cy="8547981"/>
          </a:xfrm>
          <a:prstGeom prst="rect">
            <a:avLst/>
          </a:prstGeom>
        </p:spPr>
        <p:txBody>
          <a:bodyPr wrap="square">
            <a:spAutoFit/>
          </a:bodyPr>
          <a:lstStyle/>
          <a:p>
            <a:pPr algn="ctr"/>
            <a:r>
              <a:rPr lang="en-US" sz="1600" b="1" dirty="0" smtClean="0"/>
              <a:t>Eligible activities</a:t>
            </a:r>
          </a:p>
          <a:p>
            <a:pPr algn="ctr"/>
            <a:endParaRPr lang="en-US" sz="1600" b="1" dirty="0" smtClean="0"/>
          </a:p>
          <a:p>
            <a:r>
              <a:rPr lang="en-US" sz="1600" b="1" dirty="0" smtClean="0">
                <a:latin typeface="Arial" panose="020B0604020202020204" pitchFamily="34" charset="0"/>
                <a:ea typeface="MS Mincho"/>
                <a:cs typeface="Arial" panose="020B0604020202020204" pitchFamily="34" charset="0"/>
              </a:rPr>
              <a:t>BG02 </a:t>
            </a:r>
            <a:r>
              <a:rPr lang="en-US" sz="1600" b="1" dirty="0">
                <a:latin typeface="Arial" panose="020B0604020202020204" pitchFamily="34" charset="0"/>
                <a:ea typeface="MS Mincho"/>
                <a:cs typeface="Arial" panose="020B0604020202020204" pitchFamily="34" charset="0"/>
              </a:rPr>
              <a:t>– Integrated Marine and Inland Water Management</a:t>
            </a:r>
          </a:p>
          <a:p>
            <a:endParaRPr lang="nb-NO" sz="1600" dirty="0">
              <a:latin typeface="Calibri"/>
              <a:ea typeface="MS Mincho"/>
              <a:cs typeface="Times New Roman"/>
            </a:endParaRPr>
          </a:p>
          <a:p>
            <a:pPr marL="342900" lvl="0" indent="-342900">
              <a:spcAft>
                <a:spcPts val="0"/>
              </a:spcAft>
              <a:buFont typeface="Symbol"/>
              <a:buChar char=""/>
            </a:pPr>
            <a:r>
              <a:rPr lang="en-GB" sz="1600" dirty="0">
                <a:latin typeface="Calibri"/>
                <a:ea typeface="MS Mincho"/>
                <a:cs typeface="Times New Roman"/>
              </a:rPr>
              <a:t>More integrated management of marine and inland water resources</a:t>
            </a:r>
          </a:p>
          <a:p>
            <a:pPr marL="342900" lvl="0" indent="-342900">
              <a:spcAft>
                <a:spcPts val="0"/>
              </a:spcAft>
              <a:buFont typeface="Symbol"/>
              <a:buChar char=""/>
            </a:pPr>
            <a:r>
              <a:rPr lang="en-GB" sz="1600" dirty="0">
                <a:latin typeface="Calibri"/>
                <a:ea typeface="MS Mincho"/>
                <a:cs typeface="Times New Roman"/>
              </a:rPr>
              <a:t>Improved monitoring of marine waters</a:t>
            </a:r>
            <a:endParaRPr lang="nb-NO" sz="1600" dirty="0">
              <a:latin typeface="Calibri"/>
              <a:ea typeface="MS Mincho"/>
              <a:cs typeface="Times New Roman"/>
            </a:endParaRPr>
          </a:p>
          <a:p>
            <a:pPr marL="342900" lvl="0" indent="-342900">
              <a:spcAft>
                <a:spcPts val="0"/>
              </a:spcAft>
              <a:buFont typeface="Symbol"/>
              <a:buChar char=""/>
            </a:pPr>
            <a:r>
              <a:rPr lang="en-GB" sz="1600" dirty="0">
                <a:latin typeface="Calibri"/>
                <a:ea typeface="MS Mincho"/>
                <a:cs typeface="Times New Roman"/>
              </a:rPr>
              <a:t>Increased capacity for assessing and predicting environmental status in marine and inland waters</a:t>
            </a:r>
            <a:endParaRPr lang="nb-NO" sz="1600" dirty="0">
              <a:latin typeface="Calibri"/>
              <a:ea typeface="MS Mincho"/>
              <a:cs typeface="Times New Roman"/>
            </a:endParaRPr>
          </a:p>
          <a:p>
            <a:endParaRPr lang="en-US" sz="1600" b="1" dirty="0" smtClean="0"/>
          </a:p>
          <a:p>
            <a:r>
              <a:rPr lang="en-US" sz="1600" b="1" dirty="0" smtClean="0"/>
              <a:t>BG03 -  </a:t>
            </a:r>
            <a:r>
              <a:rPr lang="en-US" sz="1600" b="1" dirty="0"/>
              <a:t>Biodiversity and Ecosystem Services</a:t>
            </a:r>
          </a:p>
          <a:p>
            <a:pPr marL="899160">
              <a:spcAft>
                <a:spcPts val="0"/>
              </a:spcAft>
            </a:pPr>
            <a:r>
              <a:rPr lang="nb-NO" sz="1600" dirty="0">
                <a:latin typeface="Calibri"/>
                <a:ea typeface="MS Mincho"/>
                <a:cs typeface="Times New Roman"/>
              </a:rPr>
              <a:t> </a:t>
            </a:r>
          </a:p>
          <a:p>
            <a:pPr marL="342900" lvl="0" indent="-342900">
              <a:spcAft>
                <a:spcPts val="0"/>
              </a:spcAft>
              <a:buFont typeface="Calibri"/>
              <a:buChar char="•"/>
            </a:pPr>
            <a:r>
              <a:rPr lang="en-GB" sz="1600" dirty="0">
                <a:latin typeface="Calibri"/>
                <a:ea typeface="Calibri"/>
                <a:cs typeface="Times New Roman"/>
              </a:rPr>
              <a:t>Increased awareness of and education in biodiversity and ecosystem services, including awareness of and education in biodiversity and climate change, and economic valuation of ecosystems</a:t>
            </a:r>
            <a:endParaRPr lang="nb-NO" sz="1600" dirty="0">
              <a:latin typeface="Calibri"/>
              <a:ea typeface="Calibri"/>
              <a:cs typeface="Times New Roman"/>
            </a:endParaRPr>
          </a:p>
          <a:p>
            <a:pPr marL="342900" lvl="0" indent="-342900">
              <a:spcAft>
                <a:spcPts val="0"/>
              </a:spcAft>
              <a:buFont typeface="Calibri"/>
              <a:buChar char="•"/>
            </a:pPr>
            <a:r>
              <a:rPr lang="en-GB" sz="1600" dirty="0">
                <a:latin typeface="Calibri"/>
                <a:ea typeface="Calibri"/>
                <a:cs typeface="Times New Roman"/>
              </a:rPr>
              <a:t>Increased protection of native ecosystems against invasive alien species </a:t>
            </a:r>
            <a:endParaRPr lang="nb-NO" sz="1600" dirty="0">
              <a:latin typeface="Calibri"/>
              <a:ea typeface="Calibri"/>
              <a:cs typeface="Times New Roman"/>
            </a:endParaRPr>
          </a:p>
          <a:p>
            <a:pPr marL="342900" lvl="0" indent="-342900">
              <a:spcAft>
                <a:spcPts val="0"/>
              </a:spcAft>
              <a:buFont typeface="Calibri"/>
              <a:buChar char="•"/>
            </a:pPr>
            <a:r>
              <a:rPr lang="en-GB" sz="1600" dirty="0">
                <a:latin typeface="Calibri"/>
                <a:ea typeface="Calibri"/>
                <a:cs typeface="Times New Roman"/>
              </a:rPr>
              <a:t>Improved integration of biodiversity considerations in </a:t>
            </a:r>
            <a:r>
              <a:rPr lang="en-GB" sz="1600" dirty="0" err="1">
                <a:latin typeface="Calibri"/>
                <a:ea typeface="Calibri"/>
                <a:cs typeface="Times New Roman"/>
              </a:rPr>
              <a:t>sectoral</a:t>
            </a:r>
            <a:r>
              <a:rPr lang="en-GB" sz="1600" dirty="0">
                <a:latin typeface="Calibri"/>
                <a:ea typeface="Calibri"/>
                <a:cs typeface="Times New Roman"/>
              </a:rPr>
              <a:t> policies and legislation</a:t>
            </a:r>
            <a:endParaRPr lang="nb-NO" sz="1600" dirty="0">
              <a:latin typeface="Calibri"/>
              <a:ea typeface="Calibri"/>
              <a:cs typeface="Times New Roman"/>
            </a:endParaRPr>
          </a:p>
          <a:p>
            <a:endParaRPr lang="en-US" sz="1600" dirty="0"/>
          </a:p>
          <a:p>
            <a:endParaRPr lang="en-US" sz="1600" dirty="0" smtClean="0"/>
          </a:p>
          <a:p>
            <a:endParaRPr lang="en-US" sz="1600" dirty="0" smtClean="0">
              <a:latin typeface="Calibri"/>
              <a:ea typeface="MS Mincho"/>
              <a:cs typeface="Times New Roman"/>
            </a:endParaRPr>
          </a:p>
          <a:p>
            <a:endParaRPr lang="en-US" sz="1600" b="1" dirty="0">
              <a:latin typeface="Arial" panose="020B0604020202020204" pitchFamily="34" charset="0"/>
              <a:ea typeface="MS Mincho"/>
              <a:cs typeface="Arial" panose="020B0604020202020204" pitchFamily="34" charset="0"/>
            </a:endParaRPr>
          </a:p>
          <a:p>
            <a:endParaRPr lang="en-US" sz="1600" dirty="0" smtClean="0">
              <a:latin typeface="Calibri"/>
              <a:ea typeface="MS Mincho"/>
              <a:cs typeface="Times New Roman"/>
            </a:endParaRPr>
          </a:p>
          <a:p>
            <a:pPr marL="342900" lvl="0" indent="-342900">
              <a:lnSpc>
                <a:spcPct val="115000"/>
              </a:lnSpc>
              <a:spcAft>
                <a:spcPts val="1000"/>
              </a:spcAft>
              <a:buFont typeface="+mj-lt"/>
              <a:buAutoNum type="arabicPeriod"/>
            </a:pPr>
            <a:endParaRPr lang="en-US" sz="1600" dirty="0" smtClean="0">
              <a:latin typeface="Calibri"/>
              <a:ea typeface="MS Mincho"/>
              <a:cs typeface="Times New Roman"/>
            </a:endParaRPr>
          </a:p>
          <a:p>
            <a:pPr marL="342900" lvl="0" indent="-342900">
              <a:lnSpc>
                <a:spcPct val="115000"/>
              </a:lnSpc>
              <a:spcAft>
                <a:spcPts val="1000"/>
              </a:spcAft>
              <a:buFont typeface="+mj-lt"/>
              <a:buAutoNum type="arabicPeriod"/>
            </a:pPr>
            <a:endParaRPr lang="nb-NO" sz="1600" dirty="0">
              <a:latin typeface="Calibri"/>
              <a:ea typeface="MS Mincho"/>
              <a:cs typeface="Times New Roman"/>
            </a:endParaRPr>
          </a:p>
          <a:p>
            <a:endParaRPr lang="nb-NO" sz="1600" dirty="0"/>
          </a:p>
        </p:txBody>
      </p:sp>
    </p:spTree>
    <p:extLst>
      <p:ext uri="{BB962C8B-B14F-4D97-AF65-F5344CB8AC3E}">
        <p14:creationId xmlns:p14="http://schemas.microsoft.com/office/powerpoint/2010/main" val="2175086059"/>
      </p:ext>
    </p:extLst>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4666328"/>
            <a:ext cx="8229600" cy="1354960"/>
          </a:xfrm>
        </p:spPr>
        <p:txBody>
          <a:bodyPr/>
          <a:lstStyle/>
          <a:p>
            <a:pPr lvl="0">
              <a:spcBef>
                <a:spcPts val="600"/>
              </a:spcBef>
            </a:pPr>
            <a:r>
              <a:rPr lang="en-GB" sz="2000" dirty="0" smtClean="0">
                <a:solidFill>
                  <a:srgbClr val="FF0000"/>
                </a:solidFill>
                <a:latin typeface="Calibri"/>
                <a:ea typeface="MS Mincho"/>
                <a:cs typeface="Times New Roman"/>
              </a:rPr>
              <a:t>   BG02</a:t>
            </a:r>
            <a:r>
              <a:rPr lang="en-GB" sz="1800" dirty="0" smtClean="0">
                <a:solidFill>
                  <a:srgbClr val="FF0000"/>
                </a:solidFill>
                <a:latin typeface="Calibri"/>
                <a:ea typeface="MS Mincho"/>
                <a:cs typeface="Times New Roman"/>
              </a:rPr>
              <a:t>: </a:t>
            </a:r>
            <a:r>
              <a:rPr lang="nb-NO" sz="1400" dirty="0" smtClean="0">
                <a:solidFill>
                  <a:srgbClr val="002060"/>
                </a:solidFill>
              </a:rPr>
              <a:t>NINA </a:t>
            </a:r>
            <a:r>
              <a:rPr lang="nb-NO" sz="1400" dirty="0">
                <a:solidFill>
                  <a:srgbClr val="002060"/>
                </a:solidFill>
              </a:rPr>
              <a:t>has </a:t>
            </a:r>
            <a:r>
              <a:rPr lang="nb-NO" sz="1400" dirty="0" err="1" smtClean="0">
                <a:solidFill>
                  <a:srgbClr val="002060"/>
                </a:solidFill>
              </a:rPr>
              <a:t>strong</a:t>
            </a:r>
            <a:r>
              <a:rPr lang="nb-NO" sz="1400" dirty="0" smtClean="0">
                <a:solidFill>
                  <a:srgbClr val="002060"/>
                </a:solidFill>
              </a:rPr>
              <a:t> management and </a:t>
            </a:r>
            <a:r>
              <a:rPr lang="nb-NO" sz="1400" dirty="0" err="1" smtClean="0">
                <a:solidFill>
                  <a:srgbClr val="002060"/>
                </a:solidFill>
              </a:rPr>
              <a:t>applied</a:t>
            </a:r>
            <a:r>
              <a:rPr lang="nb-NO" sz="1400" dirty="0" smtClean="0">
                <a:solidFill>
                  <a:srgbClr val="002060"/>
                </a:solidFill>
              </a:rPr>
              <a:t> </a:t>
            </a:r>
            <a:r>
              <a:rPr lang="nb-NO" sz="1400" dirty="0" err="1" smtClean="0">
                <a:solidFill>
                  <a:srgbClr val="002060"/>
                </a:solidFill>
              </a:rPr>
              <a:t>research</a:t>
            </a:r>
            <a:r>
              <a:rPr lang="nb-NO" sz="1400" dirty="0" smtClean="0">
                <a:solidFill>
                  <a:srgbClr val="002060"/>
                </a:solidFill>
              </a:rPr>
              <a:t> </a:t>
            </a:r>
            <a:r>
              <a:rPr lang="nb-NO" sz="1400" dirty="0" err="1" smtClean="0">
                <a:solidFill>
                  <a:srgbClr val="002060"/>
                </a:solidFill>
              </a:rPr>
              <a:t>capacities</a:t>
            </a:r>
            <a:r>
              <a:rPr lang="nb-NO" sz="1400" dirty="0" smtClean="0">
                <a:solidFill>
                  <a:srgbClr val="002060"/>
                </a:solidFill>
              </a:rPr>
              <a:t> in </a:t>
            </a:r>
            <a:r>
              <a:rPr lang="nb-NO" sz="1400" dirty="0" err="1" smtClean="0">
                <a:solidFill>
                  <a:srgbClr val="002060"/>
                </a:solidFill>
              </a:rPr>
              <a:t>this</a:t>
            </a:r>
            <a:r>
              <a:rPr lang="nb-NO" sz="1400" dirty="0" smtClean="0">
                <a:solidFill>
                  <a:srgbClr val="002060"/>
                </a:solidFill>
              </a:rPr>
              <a:t> </a:t>
            </a:r>
            <a:r>
              <a:rPr lang="nb-NO" sz="1400" dirty="0" err="1" smtClean="0">
                <a:solidFill>
                  <a:srgbClr val="002060"/>
                </a:solidFill>
              </a:rPr>
              <a:t>field</a:t>
            </a:r>
            <a:r>
              <a:rPr lang="nb-NO" sz="1600" dirty="0" smtClean="0">
                <a:solidFill>
                  <a:srgbClr val="002060"/>
                </a:solidFill>
              </a:rPr>
              <a:t/>
            </a:r>
            <a:br>
              <a:rPr lang="nb-NO" sz="1600" dirty="0" smtClean="0">
                <a:solidFill>
                  <a:srgbClr val="002060"/>
                </a:solidFill>
              </a:rPr>
            </a:br>
            <a:r>
              <a:rPr lang="nb-NO" sz="1600" dirty="0">
                <a:solidFill>
                  <a:srgbClr val="002060"/>
                </a:solidFill>
              </a:rPr>
              <a:t/>
            </a:r>
            <a:br>
              <a:rPr lang="nb-NO" sz="1600" dirty="0">
                <a:solidFill>
                  <a:srgbClr val="002060"/>
                </a:solidFill>
              </a:rPr>
            </a:br>
            <a:r>
              <a:rPr lang="nb-NO" sz="1600" dirty="0" smtClean="0">
                <a:solidFill>
                  <a:srgbClr val="002060"/>
                </a:solidFill>
              </a:rPr>
              <a:t/>
            </a:r>
            <a:br>
              <a:rPr lang="nb-NO" sz="1600" dirty="0" smtClean="0">
                <a:solidFill>
                  <a:srgbClr val="002060"/>
                </a:solidFill>
              </a:rPr>
            </a:br>
            <a:r>
              <a:rPr lang="nb-NO" sz="1600" dirty="0">
                <a:solidFill>
                  <a:srgbClr val="002060"/>
                </a:solidFill>
              </a:rPr>
              <a:t/>
            </a:r>
            <a:br>
              <a:rPr lang="nb-NO" sz="1600" dirty="0">
                <a:solidFill>
                  <a:srgbClr val="002060"/>
                </a:solidFill>
              </a:rPr>
            </a:br>
            <a:r>
              <a:rPr lang="nb-NO" sz="1600" dirty="0" smtClean="0">
                <a:solidFill>
                  <a:srgbClr val="002060"/>
                </a:solidFill>
              </a:rPr>
              <a:t/>
            </a:r>
            <a:br>
              <a:rPr lang="nb-NO" sz="1600" dirty="0" smtClean="0">
                <a:solidFill>
                  <a:srgbClr val="002060"/>
                </a:solidFill>
              </a:rPr>
            </a:br>
            <a:r>
              <a:rPr lang="nb-NO" sz="1600" dirty="0">
                <a:solidFill>
                  <a:srgbClr val="002060"/>
                </a:solidFill>
              </a:rPr>
              <a:t/>
            </a:r>
            <a:br>
              <a:rPr lang="nb-NO" sz="1600" dirty="0">
                <a:solidFill>
                  <a:srgbClr val="002060"/>
                </a:solidFill>
              </a:rPr>
            </a:br>
            <a:r>
              <a:rPr lang="nb-NO" sz="1600" dirty="0" smtClean="0">
                <a:solidFill>
                  <a:srgbClr val="002060"/>
                </a:solidFill>
              </a:rPr>
              <a:t/>
            </a:r>
            <a:br>
              <a:rPr lang="nb-NO" sz="1600" dirty="0" smtClean="0">
                <a:solidFill>
                  <a:srgbClr val="002060"/>
                </a:solidFill>
              </a:rPr>
            </a:br>
            <a:r>
              <a:rPr lang="nb-NO" sz="1600" dirty="0">
                <a:solidFill>
                  <a:srgbClr val="002060"/>
                </a:solidFill>
              </a:rPr>
              <a:t/>
            </a:r>
            <a:br>
              <a:rPr lang="nb-NO" sz="1600" dirty="0">
                <a:solidFill>
                  <a:srgbClr val="002060"/>
                </a:solidFill>
              </a:rPr>
            </a:br>
            <a:r>
              <a:rPr lang="nb-NO" sz="1600" dirty="0" smtClean="0">
                <a:solidFill>
                  <a:srgbClr val="002060"/>
                </a:solidFill>
              </a:rPr>
              <a:t/>
            </a:r>
            <a:br>
              <a:rPr lang="nb-NO" sz="1600" dirty="0" smtClean="0">
                <a:solidFill>
                  <a:srgbClr val="002060"/>
                </a:solidFill>
              </a:rPr>
            </a:br>
            <a:r>
              <a:rPr lang="nb-NO" sz="1600" dirty="0">
                <a:solidFill>
                  <a:srgbClr val="002060"/>
                </a:solidFill>
              </a:rPr>
              <a:t/>
            </a:r>
            <a:br>
              <a:rPr lang="nb-NO" sz="1600" dirty="0">
                <a:solidFill>
                  <a:srgbClr val="002060"/>
                </a:solidFill>
              </a:rPr>
            </a:br>
            <a:r>
              <a:rPr lang="nb-NO" sz="1600" dirty="0" smtClean="0">
                <a:solidFill>
                  <a:srgbClr val="002060"/>
                </a:solidFill>
              </a:rPr>
              <a:t/>
            </a:r>
            <a:br>
              <a:rPr lang="nb-NO" sz="1600" dirty="0" smtClean="0">
                <a:solidFill>
                  <a:srgbClr val="002060"/>
                </a:solidFill>
              </a:rPr>
            </a:br>
            <a:r>
              <a:rPr lang="nb-NO" sz="1600" dirty="0">
                <a:solidFill>
                  <a:srgbClr val="002060"/>
                </a:solidFill>
              </a:rPr>
              <a:t/>
            </a:r>
            <a:br>
              <a:rPr lang="nb-NO" sz="1600" dirty="0">
                <a:solidFill>
                  <a:srgbClr val="002060"/>
                </a:solidFill>
              </a:rPr>
            </a:br>
            <a:r>
              <a:rPr lang="nb-NO" sz="1600" dirty="0" smtClean="0">
                <a:solidFill>
                  <a:srgbClr val="002060"/>
                </a:solidFill>
              </a:rPr>
              <a:t/>
            </a:r>
            <a:br>
              <a:rPr lang="nb-NO" sz="1600" dirty="0" smtClean="0">
                <a:solidFill>
                  <a:srgbClr val="002060"/>
                </a:solidFill>
              </a:rPr>
            </a:br>
            <a:r>
              <a:rPr lang="nb-NO" sz="1600" dirty="0" smtClean="0">
                <a:solidFill>
                  <a:srgbClr val="002060"/>
                </a:solidFill>
              </a:rPr>
              <a:t/>
            </a:r>
            <a:br>
              <a:rPr lang="nb-NO" sz="1600" dirty="0" smtClean="0">
                <a:solidFill>
                  <a:srgbClr val="002060"/>
                </a:solidFill>
              </a:rPr>
            </a:br>
            <a:r>
              <a:rPr lang="nb-NO" sz="1600" dirty="0" smtClean="0">
                <a:solidFill>
                  <a:srgbClr val="002060"/>
                </a:solidFill>
              </a:rPr>
              <a:t/>
            </a:r>
            <a:br>
              <a:rPr lang="nb-NO" sz="1600" dirty="0" smtClean="0">
                <a:solidFill>
                  <a:srgbClr val="002060"/>
                </a:solidFill>
              </a:rPr>
            </a:br>
            <a:r>
              <a:rPr lang="nb-NO" sz="1600" dirty="0" smtClean="0">
                <a:solidFill>
                  <a:srgbClr val="002060"/>
                </a:solidFill>
              </a:rPr>
              <a:t/>
            </a:r>
            <a:br>
              <a:rPr lang="nb-NO" sz="1600" dirty="0" smtClean="0">
                <a:solidFill>
                  <a:srgbClr val="002060"/>
                </a:solidFill>
              </a:rPr>
            </a:br>
            <a:r>
              <a:rPr lang="nb-NO" sz="1600" dirty="0">
                <a:solidFill>
                  <a:srgbClr val="002060"/>
                </a:solidFill>
              </a:rPr>
              <a:t/>
            </a:r>
            <a:br>
              <a:rPr lang="nb-NO" sz="1600" dirty="0">
                <a:solidFill>
                  <a:srgbClr val="002060"/>
                </a:solidFill>
              </a:rPr>
            </a:br>
            <a:r>
              <a:rPr lang="nb-NO" sz="1600" dirty="0">
                <a:solidFill>
                  <a:srgbClr val="002060"/>
                </a:solidFill>
              </a:rPr>
              <a:t/>
            </a:r>
            <a:br>
              <a:rPr lang="nb-NO" sz="1600" dirty="0">
                <a:solidFill>
                  <a:srgbClr val="002060"/>
                </a:solidFill>
              </a:rPr>
            </a:br>
            <a:r>
              <a:rPr lang="nb-NO" sz="1600" dirty="0" smtClean="0">
                <a:solidFill>
                  <a:srgbClr val="002060"/>
                </a:solidFill>
              </a:rPr>
              <a:t> </a:t>
            </a:r>
            <a:r>
              <a:rPr lang="nb-NO" sz="1600" dirty="0" err="1">
                <a:solidFill>
                  <a:srgbClr val="002060"/>
                </a:solidFill>
              </a:rPr>
              <a:t>Recent</a:t>
            </a:r>
            <a:r>
              <a:rPr lang="nb-NO" sz="1600" dirty="0">
                <a:solidFill>
                  <a:srgbClr val="002060"/>
                </a:solidFill>
              </a:rPr>
              <a:t> </a:t>
            </a:r>
            <a:r>
              <a:rPr lang="nb-NO" sz="1600" dirty="0" err="1">
                <a:solidFill>
                  <a:srgbClr val="002060"/>
                </a:solidFill>
              </a:rPr>
              <a:t>publications</a:t>
            </a:r>
            <a:r>
              <a:rPr lang="nb-NO" sz="1600" dirty="0">
                <a:solidFill>
                  <a:srgbClr val="002060"/>
                </a:solidFill>
              </a:rPr>
              <a:t> </a:t>
            </a:r>
            <a:r>
              <a:rPr lang="nb-NO" sz="1600" dirty="0" err="1">
                <a:solidFill>
                  <a:srgbClr val="002060"/>
                </a:solidFill>
              </a:rPr>
              <a:t>include</a:t>
            </a:r>
            <a:r>
              <a:rPr lang="nb-NO" sz="1600" dirty="0">
                <a:solidFill>
                  <a:srgbClr val="002060"/>
                </a:solidFill>
              </a:rPr>
              <a:t>:</a:t>
            </a:r>
            <a:br>
              <a:rPr lang="nb-NO" sz="1600" dirty="0">
                <a:solidFill>
                  <a:srgbClr val="002060"/>
                </a:solidFill>
              </a:rPr>
            </a:br>
            <a:endParaRPr lang="nb-NO" dirty="0"/>
          </a:p>
        </p:txBody>
      </p:sp>
      <p:sp>
        <p:nvSpPr>
          <p:cNvPr id="3" name="Content Placeholder 2"/>
          <p:cNvSpPr>
            <a:spLocks noGrp="1"/>
          </p:cNvSpPr>
          <p:nvPr>
            <p:ph sz="quarter" idx="1"/>
          </p:nvPr>
        </p:nvSpPr>
        <p:spPr>
          <a:xfrm>
            <a:off x="3491880" y="1484784"/>
            <a:ext cx="5133256" cy="4500594"/>
          </a:xfrm>
        </p:spPr>
        <p:txBody>
          <a:bodyPr/>
          <a:lstStyle/>
          <a:p>
            <a:r>
              <a:rPr lang="en-US" sz="1100" dirty="0" smtClean="0">
                <a:hlinkClick r:id="rId2"/>
              </a:rPr>
              <a:t>Economic benefits of remediation of pollution to marine sediments</a:t>
            </a:r>
            <a:endParaRPr lang="en-US" sz="1100" dirty="0" smtClean="0"/>
          </a:p>
          <a:p>
            <a:r>
              <a:rPr lang="en-US" sz="1100" dirty="0" smtClean="0">
                <a:hlinkClick r:id="rId3"/>
              </a:rPr>
              <a:t>Effectiveness of marine Protected Areas as harvest refuge for fish</a:t>
            </a:r>
            <a:endParaRPr lang="en-US" sz="1100" dirty="0" smtClean="0"/>
          </a:p>
          <a:p>
            <a:r>
              <a:rPr lang="en-US" sz="1100" dirty="0" smtClean="0">
                <a:hlinkClick r:id="rId4" action="ppaction://hlinkfile"/>
              </a:rPr>
              <a:t>Marine ecosystem variability and vulnerability to oil pollution</a:t>
            </a:r>
            <a:endParaRPr lang="en-US" sz="1100" dirty="0" smtClean="0"/>
          </a:p>
          <a:p>
            <a:r>
              <a:rPr lang="en-US" sz="1100" dirty="0" smtClean="0">
                <a:hlinkClick r:id="rId5"/>
              </a:rPr>
              <a:t>Predictive probability modelling of marine habitats</a:t>
            </a:r>
            <a:endParaRPr lang="en-US" sz="1100" dirty="0" smtClean="0"/>
          </a:p>
          <a:p>
            <a:r>
              <a:rPr lang="en-US" sz="1100" dirty="0" smtClean="0">
                <a:hlinkClick r:id="rId6"/>
              </a:rPr>
              <a:t>GIS modelling of wave exposure at the seabed</a:t>
            </a:r>
            <a:endParaRPr lang="en-US" sz="1100" dirty="0" smtClean="0"/>
          </a:p>
          <a:p>
            <a:r>
              <a:rPr lang="en-US" sz="1100" dirty="0" smtClean="0">
                <a:hlinkClick r:id="rId7"/>
              </a:rPr>
              <a:t>Pollution by </a:t>
            </a:r>
            <a:r>
              <a:rPr lang="en-US" sz="1100" dirty="0" err="1" smtClean="0">
                <a:hlinkClick r:id="rId7"/>
              </a:rPr>
              <a:t>organochlorines</a:t>
            </a:r>
            <a:r>
              <a:rPr lang="en-US" sz="1100" dirty="0" smtClean="0">
                <a:hlinkClick r:id="rId7"/>
              </a:rPr>
              <a:t> in a marine top predator in relation to latitude</a:t>
            </a:r>
            <a:endParaRPr lang="en-US" sz="1100" dirty="0" smtClean="0"/>
          </a:p>
          <a:p>
            <a:r>
              <a:rPr lang="en-US" sz="1100" dirty="0" smtClean="0">
                <a:hlinkClick r:id="rId8"/>
              </a:rPr>
              <a:t>An integrated development program for marine stocking: the Norwegian example (FAO report)</a:t>
            </a:r>
            <a:endParaRPr lang="en-US" sz="1100" dirty="0" smtClean="0"/>
          </a:p>
          <a:p>
            <a:r>
              <a:rPr lang="en-US" sz="1100" dirty="0" smtClean="0">
                <a:hlinkClick r:id="rId9" action="ppaction://hlinkfile"/>
              </a:rPr>
              <a:t>Modelling of marine nature types and the EUNIS classes</a:t>
            </a:r>
            <a:endParaRPr lang="en-US" sz="1100" dirty="0" smtClean="0"/>
          </a:p>
          <a:p>
            <a:r>
              <a:rPr lang="en-US" sz="1100" dirty="0" smtClean="0">
                <a:hlinkClick r:id="rId10"/>
              </a:rPr>
              <a:t>Freshwater crustaceans as monitors of long-range transported air pollutants</a:t>
            </a:r>
            <a:endParaRPr lang="en-US" sz="1100" dirty="0" smtClean="0"/>
          </a:p>
          <a:p>
            <a:r>
              <a:rPr lang="en-US" sz="1100" dirty="0" smtClean="0">
                <a:hlinkClick r:id="rId11"/>
              </a:rPr>
              <a:t>Ocean warming, freshwater, and age of maturity of </a:t>
            </a:r>
            <a:r>
              <a:rPr lang="en-US" sz="1100" dirty="0" err="1" smtClean="0">
                <a:hlinkClick r:id="rId11"/>
              </a:rPr>
              <a:t>anadromous</a:t>
            </a:r>
            <a:r>
              <a:rPr lang="en-US" sz="1100" dirty="0" smtClean="0">
                <a:hlinkClick r:id="rId11"/>
              </a:rPr>
              <a:t> fish</a:t>
            </a:r>
            <a:endParaRPr lang="en-US" sz="1100" dirty="0" smtClean="0"/>
          </a:p>
          <a:p>
            <a:r>
              <a:rPr lang="en-US" sz="1100" dirty="0" smtClean="0">
                <a:hlinkClick r:id="rId12"/>
              </a:rPr>
              <a:t>Quantifying marine, freshwater and </a:t>
            </a:r>
            <a:r>
              <a:rPr lang="en-US" sz="1100" dirty="0" smtClean="0">
                <a:hlinkClick r:id="rId12"/>
              </a:rPr>
              <a:t>human </a:t>
            </a:r>
            <a:r>
              <a:rPr lang="en-US" sz="1100" dirty="0" smtClean="0">
                <a:hlinkClick r:id="rId12"/>
              </a:rPr>
              <a:t>effects on stocks of </a:t>
            </a:r>
            <a:r>
              <a:rPr lang="en-US" sz="1100" dirty="0" err="1" smtClean="0">
                <a:hlinkClick r:id="rId12"/>
              </a:rPr>
              <a:t>andromous</a:t>
            </a:r>
            <a:r>
              <a:rPr lang="en-US" sz="1100" dirty="0" smtClean="0">
                <a:hlinkClick r:id="rId12"/>
              </a:rPr>
              <a:t> fish</a:t>
            </a:r>
            <a:endParaRPr lang="en-US" sz="1100" dirty="0" smtClean="0"/>
          </a:p>
          <a:p>
            <a:r>
              <a:rPr lang="en-US" sz="1100" dirty="0" smtClean="0">
                <a:hlinkClick r:id="rId13"/>
              </a:rPr>
              <a:t>Successful restoration of freshwater shellfish populations</a:t>
            </a:r>
            <a:endParaRPr lang="en-US" sz="1100" dirty="0" smtClean="0"/>
          </a:p>
          <a:p>
            <a:r>
              <a:rPr lang="en-US" sz="1100" dirty="0" smtClean="0">
                <a:hlinkClick r:id="rId14"/>
              </a:rPr>
              <a:t>Survival and movements of eels in late freshwater and early marine phases</a:t>
            </a:r>
            <a:endParaRPr lang="en-US" sz="1100" dirty="0" smtClean="0"/>
          </a:p>
          <a:p>
            <a:endParaRPr lang="en-US" sz="1100" dirty="0" smtClean="0"/>
          </a:p>
          <a:p>
            <a:endParaRPr lang="en-US" sz="1100" dirty="0" smtClean="0"/>
          </a:p>
          <a:p>
            <a:endParaRPr lang="en-US" sz="1600" dirty="0"/>
          </a:p>
          <a:p>
            <a:endParaRPr lang="en-US" sz="1600" dirty="0"/>
          </a:p>
          <a:p>
            <a:endParaRPr lang="en-US" sz="1600" dirty="0" smtClean="0"/>
          </a:p>
          <a:p>
            <a:endParaRPr lang="en-US" sz="1600" dirty="0" smtClean="0"/>
          </a:p>
          <a:p>
            <a:endParaRPr lang="en-US" sz="1600" dirty="0"/>
          </a:p>
          <a:p>
            <a:endParaRPr lang="en-US" sz="1600" dirty="0" smtClean="0"/>
          </a:p>
          <a:p>
            <a:endParaRPr lang="en-US" sz="1600" dirty="0" smtClean="0"/>
          </a:p>
          <a:p>
            <a:endParaRPr lang="en-US" sz="1600" dirty="0" smtClean="0"/>
          </a:p>
          <a:p>
            <a:endParaRPr lang="en-US" sz="1600" dirty="0"/>
          </a:p>
          <a:p>
            <a:endParaRPr lang="en-US" sz="1600" dirty="0" smtClean="0"/>
          </a:p>
          <a:p>
            <a:endParaRPr lang="nb-NO" dirty="0" smtClean="0"/>
          </a:p>
          <a:p>
            <a:endParaRPr lang="nb-NO" dirty="0"/>
          </a:p>
        </p:txBody>
      </p:sp>
      <p:sp>
        <p:nvSpPr>
          <p:cNvPr id="4" name="TextBox 3"/>
          <p:cNvSpPr txBox="1"/>
          <p:nvPr/>
        </p:nvSpPr>
        <p:spPr>
          <a:xfrm>
            <a:off x="2976079" y="4675198"/>
            <a:ext cx="569387" cy="369332"/>
          </a:xfrm>
          <a:prstGeom prst="rect">
            <a:avLst/>
          </a:prstGeom>
          <a:noFill/>
        </p:spPr>
        <p:txBody>
          <a:bodyPr wrap="none" rtlCol="0">
            <a:spAutoFit/>
          </a:bodyPr>
          <a:lstStyle/>
          <a:p>
            <a:r>
              <a:rPr lang="nb-NO" dirty="0">
                <a:solidFill>
                  <a:srgbClr val="002060"/>
                </a:solidFill>
                <a:hlinkClick r:id="rId15"/>
              </a:rPr>
              <a:t>.</a:t>
            </a:r>
            <a:r>
              <a:rPr lang="nb-NO" dirty="0" err="1">
                <a:solidFill>
                  <a:srgbClr val="002060"/>
                </a:solidFill>
                <a:hlinkClick r:id="rId15"/>
              </a:rPr>
              <a:t>pdf</a:t>
            </a:r>
            <a:endParaRPr lang="nb-NO" dirty="0"/>
          </a:p>
        </p:txBody>
      </p:sp>
      <p:pic>
        <p:nvPicPr>
          <p:cNvPr id="6" name="Picture 2"/>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67544" y="1484784"/>
            <a:ext cx="2526451" cy="3546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03611575"/>
      </p:ext>
    </p:extLst>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6182" y="44624"/>
            <a:ext cx="8229600" cy="1143000"/>
          </a:xfrm>
        </p:spPr>
        <p:txBody>
          <a:bodyPr/>
          <a:lstStyle/>
          <a:p>
            <a:r>
              <a:rPr lang="nb-NO" sz="2400" dirty="0" smtClean="0"/>
              <a:t>SEAPOP – </a:t>
            </a:r>
            <a:r>
              <a:rPr lang="nb-NO" sz="2400" dirty="0" err="1" smtClean="0"/>
              <a:t>long</a:t>
            </a:r>
            <a:r>
              <a:rPr lang="nb-NO" sz="2400" dirty="0" smtClean="0"/>
              <a:t> term </a:t>
            </a:r>
            <a:r>
              <a:rPr lang="nb-NO" sz="2400" dirty="0" err="1" smtClean="0"/>
              <a:t>monitoring</a:t>
            </a:r>
            <a:r>
              <a:rPr lang="nb-NO" sz="2400" dirty="0" smtClean="0"/>
              <a:t> </a:t>
            </a:r>
            <a:r>
              <a:rPr lang="nb-NO" sz="2400" dirty="0" err="1" smtClean="0"/>
              <a:t>of</a:t>
            </a:r>
            <a:r>
              <a:rPr lang="nb-NO" sz="2400" dirty="0" smtClean="0"/>
              <a:t> </a:t>
            </a:r>
            <a:r>
              <a:rPr lang="nb-NO" sz="2400" dirty="0" err="1" smtClean="0"/>
              <a:t>seabirds</a:t>
            </a:r>
            <a:r>
              <a:rPr lang="nb-NO" sz="2400" dirty="0" smtClean="0"/>
              <a:t> for </a:t>
            </a:r>
            <a:r>
              <a:rPr lang="nb-NO" sz="2400" dirty="0" err="1" smtClean="0"/>
              <a:t>improved</a:t>
            </a:r>
            <a:r>
              <a:rPr lang="nb-NO" sz="2400" dirty="0" smtClean="0"/>
              <a:t> management </a:t>
            </a:r>
            <a:r>
              <a:rPr lang="nb-NO" sz="2400" dirty="0" err="1" smtClean="0"/>
              <a:t>of</a:t>
            </a:r>
            <a:r>
              <a:rPr lang="nb-NO" sz="2400" dirty="0" smtClean="0"/>
              <a:t> </a:t>
            </a:r>
            <a:r>
              <a:rPr lang="nb-NO" sz="2400" dirty="0" err="1" smtClean="0"/>
              <a:t>the</a:t>
            </a:r>
            <a:r>
              <a:rPr lang="nb-NO" sz="2400" dirty="0" smtClean="0"/>
              <a:t> marine </a:t>
            </a:r>
            <a:r>
              <a:rPr lang="nb-NO" sz="2400" dirty="0" err="1" smtClean="0"/>
              <a:t>environment</a:t>
            </a:r>
            <a:endParaRPr lang="nb-NO" sz="2400" dirty="0"/>
          </a:p>
        </p:txBody>
      </p:sp>
      <p:sp>
        <p:nvSpPr>
          <p:cNvPr id="3" name="Content Placeholder 2"/>
          <p:cNvSpPr>
            <a:spLocks noGrp="1"/>
          </p:cNvSpPr>
          <p:nvPr>
            <p:ph sz="quarter" idx="1"/>
          </p:nvPr>
        </p:nvSpPr>
        <p:spPr>
          <a:xfrm>
            <a:off x="426182" y="5301208"/>
            <a:ext cx="8229600" cy="1059600"/>
          </a:xfrm>
        </p:spPr>
        <p:txBody>
          <a:bodyPr/>
          <a:lstStyle/>
          <a:p>
            <a:pPr algn="ctr"/>
            <a:r>
              <a:rPr lang="nb-NO" sz="2000" dirty="0">
                <a:hlinkClick r:id="rId2"/>
              </a:rPr>
              <a:t>http://</a:t>
            </a:r>
            <a:r>
              <a:rPr lang="nb-NO" sz="2000" dirty="0" smtClean="0">
                <a:hlinkClick r:id="rId2"/>
              </a:rPr>
              <a:t>www.seapop.no/en/about/index.html</a:t>
            </a:r>
            <a:endParaRPr lang="nb-NO" sz="2000" dirty="0" smtClean="0"/>
          </a:p>
          <a:p>
            <a:endParaRPr lang="nb-NO"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1700808"/>
            <a:ext cx="8722940" cy="3227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39742658"/>
      </p:ext>
    </p:extLst>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9720" y="21162"/>
            <a:ext cx="8229600" cy="562074"/>
          </a:xfrm>
        </p:spPr>
        <p:txBody>
          <a:bodyPr>
            <a:normAutofit/>
          </a:bodyPr>
          <a:lstStyle/>
          <a:p>
            <a:pPr lvl="0" algn="l" fontAlgn="base">
              <a:spcAft>
                <a:spcPct val="0"/>
              </a:spcAft>
            </a:pPr>
            <a:r>
              <a:rPr lang="en-US" sz="1600" b="1" dirty="0" smtClean="0">
                <a:solidFill>
                  <a:srgbClr val="FF0000"/>
                </a:solidFill>
                <a:ea typeface="+mn-ea"/>
                <a:cs typeface="+mn-cs"/>
              </a:rPr>
              <a:t>Management and restoration of freshwater ecosystems</a:t>
            </a:r>
            <a:endParaRPr lang="en-US" sz="1600" b="1" dirty="0">
              <a:solidFill>
                <a:srgbClr val="FF0000"/>
              </a:solidFill>
              <a:ea typeface="+mn-ea"/>
              <a:cs typeface="+mn-cs"/>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980728"/>
            <a:ext cx="1263240" cy="17941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620" y="3140968"/>
            <a:ext cx="5116438" cy="12847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35696" y="1587090"/>
            <a:ext cx="3422315" cy="1205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5549876" y="3140968"/>
            <a:ext cx="2859778" cy="1323439"/>
          </a:xfrm>
          <a:prstGeom prst="rect">
            <a:avLst/>
          </a:prstGeom>
          <a:noFill/>
        </p:spPr>
        <p:txBody>
          <a:bodyPr wrap="square" rtlCol="0">
            <a:spAutoFit/>
          </a:bodyPr>
          <a:lstStyle/>
          <a:p>
            <a:r>
              <a:rPr lang="nb-NO" sz="1600" b="1" dirty="0" smtClean="0">
                <a:solidFill>
                  <a:prstClr val="black"/>
                </a:solidFill>
              </a:rPr>
              <a:t>See </a:t>
            </a:r>
            <a:r>
              <a:rPr lang="nb-NO" sz="1600" b="1" dirty="0" err="1" smtClean="0">
                <a:solidFill>
                  <a:prstClr val="black"/>
                </a:solidFill>
              </a:rPr>
              <a:t>also</a:t>
            </a:r>
            <a:r>
              <a:rPr lang="nb-NO" sz="1600" dirty="0" smtClean="0">
                <a:solidFill>
                  <a:prstClr val="black"/>
                </a:solidFill>
              </a:rPr>
              <a:t>: </a:t>
            </a:r>
          </a:p>
          <a:p>
            <a:r>
              <a:rPr lang="nb-NO" sz="1600" dirty="0" err="1" smtClean="0">
                <a:solidFill>
                  <a:prstClr val="black"/>
                </a:solidFill>
              </a:rPr>
              <a:t>Managing</a:t>
            </a:r>
            <a:r>
              <a:rPr lang="nb-NO" sz="1600" dirty="0" smtClean="0">
                <a:solidFill>
                  <a:prstClr val="black"/>
                </a:solidFill>
              </a:rPr>
              <a:t> river </a:t>
            </a:r>
            <a:r>
              <a:rPr lang="nb-NO" sz="1600" dirty="0">
                <a:solidFill>
                  <a:prstClr val="black"/>
                </a:solidFill>
              </a:rPr>
              <a:t>meanders (</a:t>
            </a:r>
            <a:r>
              <a:rPr lang="nb-NO" sz="1600" dirty="0">
                <a:solidFill>
                  <a:prstClr val="black"/>
                </a:solidFill>
                <a:hlinkClick r:id="rId5"/>
              </a:rPr>
              <a:t>.</a:t>
            </a:r>
            <a:r>
              <a:rPr lang="nb-NO" sz="1600" dirty="0" err="1">
                <a:solidFill>
                  <a:prstClr val="black"/>
                </a:solidFill>
                <a:hlinkClick r:id="rId5"/>
              </a:rPr>
              <a:t>pdf</a:t>
            </a:r>
            <a:r>
              <a:rPr lang="nb-NO" sz="1600" dirty="0">
                <a:solidFill>
                  <a:prstClr val="black"/>
                </a:solidFill>
              </a:rPr>
              <a:t>); </a:t>
            </a:r>
            <a:r>
              <a:rPr lang="nb-NO" sz="1600" dirty="0" err="1" smtClean="0">
                <a:solidFill>
                  <a:prstClr val="black"/>
                </a:solidFill>
              </a:rPr>
              <a:t>communities</a:t>
            </a:r>
            <a:r>
              <a:rPr lang="nb-NO" sz="1600" dirty="0" smtClean="0">
                <a:solidFill>
                  <a:prstClr val="black"/>
                </a:solidFill>
              </a:rPr>
              <a:t> and river </a:t>
            </a:r>
            <a:r>
              <a:rPr lang="nb-NO" sz="1600" dirty="0">
                <a:solidFill>
                  <a:prstClr val="black"/>
                </a:solidFill>
              </a:rPr>
              <a:t>&amp; </a:t>
            </a:r>
            <a:r>
              <a:rPr lang="nb-NO" sz="1600" dirty="0" err="1">
                <a:solidFill>
                  <a:prstClr val="black"/>
                </a:solidFill>
              </a:rPr>
              <a:t>wetland</a:t>
            </a:r>
            <a:r>
              <a:rPr lang="nb-NO" sz="1600" dirty="0">
                <a:solidFill>
                  <a:prstClr val="black"/>
                </a:solidFill>
              </a:rPr>
              <a:t> </a:t>
            </a:r>
            <a:r>
              <a:rPr lang="nb-NO" sz="1600" dirty="0" err="1">
                <a:solidFill>
                  <a:prstClr val="black"/>
                </a:solidFill>
              </a:rPr>
              <a:t>restoration</a:t>
            </a:r>
            <a:r>
              <a:rPr lang="nb-NO" sz="1600" dirty="0">
                <a:solidFill>
                  <a:prstClr val="black"/>
                </a:solidFill>
              </a:rPr>
              <a:t> in Oslo (</a:t>
            </a:r>
            <a:r>
              <a:rPr lang="nb-NO" sz="1600" dirty="0">
                <a:solidFill>
                  <a:prstClr val="black"/>
                </a:solidFill>
                <a:hlinkClick r:id="rId6"/>
              </a:rPr>
              <a:t>.</a:t>
            </a:r>
            <a:r>
              <a:rPr lang="nb-NO" sz="1600" dirty="0" err="1">
                <a:solidFill>
                  <a:prstClr val="black"/>
                </a:solidFill>
                <a:hlinkClick r:id="rId6"/>
              </a:rPr>
              <a:t>pdf</a:t>
            </a:r>
            <a:r>
              <a:rPr lang="nb-NO" sz="1600" dirty="0">
                <a:solidFill>
                  <a:prstClr val="black"/>
                </a:solidFill>
              </a:rPr>
              <a:t>; </a:t>
            </a:r>
            <a:r>
              <a:rPr lang="nb-NO" sz="1600" dirty="0">
                <a:solidFill>
                  <a:prstClr val="black"/>
                </a:solidFill>
                <a:hlinkClick r:id="rId7"/>
              </a:rPr>
              <a:t>.</a:t>
            </a:r>
            <a:r>
              <a:rPr lang="nb-NO" sz="1600" dirty="0" err="1">
                <a:solidFill>
                  <a:prstClr val="black"/>
                </a:solidFill>
                <a:hlinkClick r:id="rId7"/>
              </a:rPr>
              <a:t>pdf</a:t>
            </a:r>
            <a:r>
              <a:rPr lang="nb-NO" sz="1600" dirty="0">
                <a:solidFill>
                  <a:prstClr val="black"/>
                </a:solidFill>
              </a:rPr>
              <a:t>); </a:t>
            </a:r>
          </a:p>
        </p:txBody>
      </p:sp>
      <p:pic>
        <p:nvPicPr>
          <p:cNvPr id="10" name="Picture 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552997" y="1877811"/>
            <a:ext cx="2169207" cy="9435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1739041" y="990979"/>
            <a:ext cx="6822504" cy="369332"/>
          </a:xfrm>
          <a:prstGeom prst="rect">
            <a:avLst/>
          </a:prstGeom>
        </p:spPr>
        <p:txBody>
          <a:bodyPr wrap="square">
            <a:spAutoFit/>
          </a:bodyPr>
          <a:lstStyle/>
          <a:p>
            <a:r>
              <a:rPr lang="nb-NO" dirty="0" smtClean="0">
                <a:solidFill>
                  <a:prstClr val="black"/>
                </a:solidFill>
              </a:rPr>
              <a:t>(</a:t>
            </a:r>
            <a:r>
              <a:rPr lang="nb-NO" dirty="0" smtClean="0">
                <a:solidFill>
                  <a:prstClr val="black"/>
                </a:solidFill>
                <a:hlinkClick r:id="rId9"/>
              </a:rPr>
              <a:t>.</a:t>
            </a:r>
            <a:r>
              <a:rPr lang="nb-NO" dirty="0" err="1">
                <a:solidFill>
                  <a:prstClr val="black"/>
                </a:solidFill>
                <a:hlinkClick r:id="rId9"/>
              </a:rPr>
              <a:t>pdf</a:t>
            </a:r>
            <a:r>
              <a:rPr lang="nb-NO" dirty="0">
                <a:solidFill>
                  <a:prstClr val="black"/>
                </a:solidFill>
              </a:rPr>
              <a:t>)</a:t>
            </a:r>
          </a:p>
        </p:txBody>
      </p:sp>
      <p:sp>
        <p:nvSpPr>
          <p:cNvPr id="5" name="TextBox 4"/>
          <p:cNvSpPr txBox="1"/>
          <p:nvPr/>
        </p:nvSpPr>
        <p:spPr>
          <a:xfrm>
            <a:off x="127919" y="5157192"/>
            <a:ext cx="8015977" cy="1200329"/>
          </a:xfrm>
          <a:prstGeom prst="rect">
            <a:avLst/>
          </a:prstGeom>
          <a:noFill/>
        </p:spPr>
        <p:txBody>
          <a:bodyPr wrap="none" rtlCol="0">
            <a:spAutoFit/>
          </a:bodyPr>
          <a:lstStyle/>
          <a:p>
            <a:endParaRPr lang="nb-NO" dirty="0">
              <a:solidFill>
                <a:prstClr val="black"/>
              </a:solidFill>
            </a:endParaRPr>
          </a:p>
          <a:p>
            <a:r>
              <a:rPr lang="nb-NO" dirty="0" err="1" smtClean="0">
                <a:solidFill>
                  <a:prstClr val="black"/>
                </a:solidFill>
              </a:rPr>
              <a:t>Monitoring</a:t>
            </a:r>
            <a:r>
              <a:rPr lang="nb-NO" dirty="0" smtClean="0">
                <a:solidFill>
                  <a:prstClr val="black"/>
                </a:solidFill>
              </a:rPr>
              <a:t>: </a:t>
            </a:r>
            <a:r>
              <a:rPr lang="nb-NO" dirty="0" err="1" smtClean="0">
                <a:solidFill>
                  <a:prstClr val="black"/>
                </a:solidFill>
              </a:rPr>
              <a:t>see</a:t>
            </a:r>
            <a:r>
              <a:rPr lang="nb-NO" dirty="0" smtClean="0">
                <a:solidFill>
                  <a:prstClr val="black"/>
                </a:solidFill>
              </a:rPr>
              <a:t>, e.g., The Norwegian Nature Index; </a:t>
            </a:r>
          </a:p>
          <a:p>
            <a:r>
              <a:rPr lang="nb-NO" dirty="0">
                <a:solidFill>
                  <a:prstClr val="black"/>
                </a:solidFill>
              </a:rPr>
              <a:t> </a:t>
            </a:r>
            <a:r>
              <a:rPr lang="nb-NO" dirty="0" smtClean="0">
                <a:solidFill>
                  <a:prstClr val="black"/>
                </a:solidFill>
              </a:rPr>
              <a:t>                                  The Norwegian Species and Habitats Database, </a:t>
            </a:r>
            <a:r>
              <a:rPr lang="nb-NO" dirty="0" err="1" smtClean="0">
                <a:solidFill>
                  <a:prstClr val="black"/>
                </a:solidFill>
              </a:rPr>
              <a:t>below</a:t>
            </a:r>
            <a:endParaRPr lang="nb-NO" dirty="0" smtClean="0">
              <a:solidFill>
                <a:prstClr val="black"/>
              </a:solidFill>
            </a:endParaRPr>
          </a:p>
          <a:p>
            <a:endParaRPr lang="nb-NO" dirty="0">
              <a:solidFill>
                <a:prstClr val="black"/>
              </a:solidFill>
            </a:endParaRPr>
          </a:p>
        </p:txBody>
      </p:sp>
    </p:spTree>
    <p:extLst>
      <p:ext uri="{BB962C8B-B14F-4D97-AF65-F5344CB8AC3E}">
        <p14:creationId xmlns:p14="http://schemas.microsoft.com/office/powerpoint/2010/main" val="1481325352"/>
      </p:ext>
    </p:extLst>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908720"/>
            <a:ext cx="8229600" cy="710952"/>
          </a:xfrm>
        </p:spPr>
        <p:txBody>
          <a:bodyPr/>
          <a:lstStyle/>
          <a:p>
            <a:pPr marL="342900" lvl="0" indent="-342900">
              <a:spcAft>
                <a:spcPts val="0"/>
              </a:spcAft>
            </a:pPr>
            <a:r>
              <a:rPr lang="en-US" dirty="0" smtClean="0">
                <a:latin typeface="Calibri"/>
                <a:ea typeface="MS Mincho"/>
                <a:cs typeface="Times New Roman"/>
              </a:rPr>
              <a:t/>
            </a:r>
            <a:br>
              <a:rPr lang="en-US" dirty="0" smtClean="0">
                <a:latin typeface="Calibri"/>
                <a:ea typeface="MS Mincho"/>
                <a:cs typeface="Times New Roman"/>
              </a:rPr>
            </a:br>
            <a:r>
              <a:rPr lang="en-US" dirty="0">
                <a:latin typeface="Calibri"/>
                <a:ea typeface="MS Mincho"/>
                <a:cs typeface="Times New Roman"/>
              </a:rPr>
              <a:t/>
            </a:r>
            <a:br>
              <a:rPr lang="en-US" dirty="0">
                <a:latin typeface="Calibri"/>
                <a:ea typeface="MS Mincho"/>
                <a:cs typeface="Times New Roman"/>
              </a:rPr>
            </a:br>
            <a:r>
              <a:rPr lang="en-US" dirty="0" smtClean="0">
                <a:latin typeface="Calibri"/>
                <a:ea typeface="MS Mincho"/>
                <a:cs typeface="Times New Roman"/>
              </a:rPr>
              <a:t/>
            </a:r>
            <a:br>
              <a:rPr lang="en-US" dirty="0" smtClean="0">
                <a:latin typeface="Calibri"/>
                <a:ea typeface="MS Mincho"/>
                <a:cs typeface="Times New Roman"/>
              </a:rPr>
            </a:br>
            <a:r>
              <a:rPr lang="en-US" dirty="0">
                <a:latin typeface="Calibri"/>
                <a:ea typeface="MS Mincho"/>
                <a:cs typeface="Times New Roman"/>
              </a:rPr>
              <a:t/>
            </a:r>
            <a:br>
              <a:rPr lang="en-US" dirty="0">
                <a:latin typeface="Calibri"/>
                <a:ea typeface="MS Mincho"/>
                <a:cs typeface="Times New Roman"/>
              </a:rPr>
            </a:br>
            <a:r>
              <a:rPr lang="en-US" sz="1400" dirty="0" smtClean="0">
                <a:solidFill>
                  <a:srgbClr val="FF0000"/>
                </a:solidFill>
                <a:latin typeface="Calibri"/>
                <a:ea typeface="MS Mincho"/>
                <a:cs typeface="Times New Roman"/>
              </a:rPr>
              <a:t>BG03 – Biodiversity and Ecosystem Services </a:t>
            </a:r>
            <a:br>
              <a:rPr lang="en-US" sz="1400" dirty="0" smtClean="0">
                <a:solidFill>
                  <a:srgbClr val="FF0000"/>
                </a:solidFill>
                <a:latin typeface="Calibri"/>
                <a:ea typeface="MS Mincho"/>
                <a:cs typeface="Times New Roman"/>
              </a:rPr>
            </a:br>
            <a:r>
              <a:rPr lang="en-GB" sz="1000" dirty="0" smtClean="0">
                <a:latin typeface="Calibri"/>
                <a:ea typeface="Calibri"/>
                <a:cs typeface="Times New Roman"/>
              </a:rPr>
              <a:t>Increased </a:t>
            </a:r>
            <a:r>
              <a:rPr lang="en-GB" sz="1000" dirty="0">
                <a:latin typeface="Calibri"/>
                <a:ea typeface="Calibri"/>
                <a:cs typeface="Times New Roman"/>
              </a:rPr>
              <a:t>awareness of and education in biodiversity and ecosystem services, including awareness of and education in biodiversity and climate change, and economic valuation of ecosystems</a:t>
            </a:r>
            <a:r>
              <a:rPr lang="nb-NO" sz="1000" dirty="0">
                <a:latin typeface="Calibri"/>
                <a:ea typeface="Calibri"/>
                <a:cs typeface="Times New Roman"/>
              </a:rPr>
              <a:t/>
            </a:r>
            <a:br>
              <a:rPr lang="nb-NO" sz="1000" dirty="0">
                <a:latin typeface="Calibri"/>
                <a:ea typeface="Calibri"/>
                <a:cs typeface="Times New Roman"/>
              </a:rPr>
            </a:br>
            <a:r>
              <a:rPr lang="en-GB" sz="1000" dirty="0">
                <a:latin typeface="Calibri"/>
                <a:ea typeface="Calibri"/>
                <a:cs typeface="Times New Roman"/>
              </a:rPr>
              <a:t>Increased protection of native ecosystems against invasive alien species </a:t>
            </a:r>
            <a:r>
              <a:rPr lang="nb-NO" sz="1000" dirty="0">
                <a:latin typeface="Calibri"/>
                <a:ea typeface="Calibri"/>
                <a:cs typeface="Times New Roman"/>
              </a:rPr>
              <a:t/>
            </a:r>
            <a:br>
              <a:rPr lang="nb-NO" sz="1000" dirty="0">
                <a:latin typeface="Calibri"/>
                <a:ea typeface="Calibri"/>
                <a:cs typeface="Times New Roman"/>
              </a:rPr>
            </a:br>
            <a:r>
              <a:rPr lang="en-GB" sz="1000" dirty="0">
                <a:latin typeface="Calibri"/>
                <a:ea typeface="Calibri"/>
                <a:cs typeface="Times New Roman"/>
              </a:rPr>
              <a:t>Improved integration of biodiversity considerations in </a:t>
            </a:r>
            <a:r>
              <a:rPr lang="en-GB" sz="1000" dirty="0" err="1">
                <a:latin typeface="Calibri"/>
                <a:ea typeface="Calibri"/>
                <a:cs typeface="Times New Roman"/>
              </a:rPr>
              <a:t>sectoral</a:t>
            </a:r>
            <a:r>
              <a:rPr lang="en-GB" sz="1000" dirty="0">
                <a:latin typeface="Calibri"/>
                <a:ea typeface="Calibri"/>
                <a:cs typeface="Times New Roman"/>
              </a:rPr>
              <a:t> policies and legislation</a:t>
            </a:r>
            <a:r>
              <a:rPr lang="nb-NO" sz="1600" dirty="0">
                <a:latin typeface="Calibri"/>
                <a:ea typeface="Calibri"/>
                <a:cs typeface="Times New Roman"/>
              </a:rPr>
              <a:t/>
            </a:r>
            <a:br>
              <a:rPr lang="nb-NO" sz="1600" dirty="0">
                <a:latin typeface="Calibri"/>
                <a:ea typeface="Calibri"/>
                <a:cs typeface="Times New Roman"/>
              </a:rPr>
            </a:br>
            <a:r>
              <a:rPr lang="en-US" sz="1600" b="1" dirty="0">
                <a:solidFill>
                  <a:srgbClr val="FF0000"/>
                </a:solidFill>
                <a:latin typeface="Calibri"/>
                <a:ea typeface="MS Mincho"/>
                <a:cs typeface="Times New Roman"/>
              </a:rPr>
              <a:t/>
            </a:r>
            <a:br>
              <a:rPr lang="en-US" sz="1600" b="1" dirty="0">
                <a:solidFill>
                  <a:srgbClr val="FF0000"/>
                </a:solidFill>
                <a:latin typeface="Calibri"/>
                <a:ea typeface="MS Mincho"/>
                <a:cs typeface="Times New Roman"/>
              </a:rPr>
            </a:br>
            <a:endParaRPr lang="en-US" sz="1600" b="1" dirty="0">
              <a:solidFill>
                <a:srgbClr val="FF0000"/>
              </a:solidFill>
              <a:latin typeface="Calibri"/>
              <a:ea typeface="MS Mincho"/>
              <a:cs typeface="Times New Roman"/>
            </a:endParaRPr>
          </a:p>
        </p:txBody>
      </p:sp>
      <p:sp>
        <p:nvSpPr>
          <p:cNvPr id="3" name="Content Placeholder 2"/>
          <p:cNvSpPr>
            <a:spLocks noGrp="1"/>
          </p:cNvSpPr>
          <p:nvPr>
            <p:ph sz="quarter" idx="1"/>
          </p:nvPr>
        </p:nvSpPr>
        <p:spPr>
          <a:xfrm>
            <a:off x="251520" y="1268760"/>
            <a:ext cx="8784976" cy="5040560"/>
          </a:xfrm>
        </p:spPr>
        <p:txBody>
          <a:bodyPr/>
          <a:lstStyle/>
          <a:p>
            <a:pPr marL="0" indent="0">
              <a:buNone/>
            </a:pPr>
            <a:r>
              <a:rPr lang="nb-NO" sz="1600" dirty="0" smtClean="0">
                <a:solidFill>
                  <a:srgbClr val="002060"/>
                </a:solidFill>
              </a:rPr>
              <a:t>NINA has </a:t>
            </a:r>
            <a:r>
              <a:rPr lang="nb-NO" sz="1600" dirty="0" err="1" smtClean="0">
                <a:solidFill>
                  <a:srgbClr val="002060"/>
                </a:solidFill>
              </a:rPr>
              <a:t>broad</a:t>
            </a:r>
            <a:r>
              <a:rPr lang="nb-NO" sz="1600" dirty="0" smtClean="0">
                <a:solidFill>
                  <a:srgbClr val="002060"/>
                </a:solidFill>
              </a:rPr>
              <a:t> and </a:t>
            </a:r>
            <a:r>
              <a:rPr lang="nb-NO" sz="1600" dirty="0" err="1" smtClean="0">
                <a:solidFill>
                  <a:srgbClr val="002060"/>
                </a:solidFill>
              </a:rPr>
              <a:t>deep</a:t>
            </a:r>
            <a:r>
              <a:rPr lang="nb-NO" sz="1600" dirty="0" smtClean="0">
                <a:solidFill>
                  <a:srgbClr val="002060"/>
                </a:solidFill>
              </a:rPr>
              <a:t> </a:t>
            </a:r>
            <a:r>
              <a:rPr lang="nb-NO" sz="1600" dirty="0" err="1" smtClean="0">
                <a:solidFill>
                  <a:srgbClr val="002060"/>
                </a:solidFill>
              </a:rPr>
              <a:t>engagement</a:t>
            </a:r>
            <a:r>
              <a:rPr lang="nb-NO" sz="1600" dirty="0" smtClean="0">
                <a:solidFill>
                  <a:srgbClr val="002060"/>
                </a:solidFill>
              </a:rPr>
              <a:t> in </a:t>
            </a:r>
            <a:r>
              <a:rPr lang="nb-NO" sz="1600" dirty="0" err="1" smtClean="0">
                <a:solidFill>
                  <a:srgbClr val="002060"/>
                </a:solidFill>
              </a:rPr>
              <a:t>these</a:t>
            </a:r>
            <a:r>
              <a:rPr lang="nb-NO" sz="1600" dirty="0" smtClean="0">
                <a:solidFill>
                  <a:srgbClr val="002060"/>
                </a:solidFill>
              </a:rPr>
              <a:t> areas. </a:t>
            </a:r>
            <a:r>
              <a:rPr lang="nb-NO" sz="1600" dirty="0" err="1" smtClean="0">
                <a:solidFill>
                  <a:srgbClr val="002060"/>
                </a:solidFill>
              </a:rPr>
              <a:t>Recent</a:t>
            </a:r>
            <a:r>
              <a:rPr lang="nb-NO" sz="1600" dirty="0" smtClean="0">
                <a:solidFill>
                  <a:srgbClr val="002060"/>
                </a:solidFill>
              </a:rPr>
              <a:t> </a:t>
            </a:r>
            <a:r>
              <a:rPr lang="nb-NO" sz="1600" dirty="0" err="1" smtClean="0">
                <a:solidFill>
                  <a:srgbClr val="002060"/>
                </a:solidFill>
              </a:rPr>
              <a:t>publications</a:t>
            </a:r>
            <a:r>
              <a:rPr lang="nb-NO" sz="1600" dirty="0" smtClean="0">
                <a:solidFill>
                  <a:srgbClr val="002060"/>
                </a:solidFill>
              </a:rPr>
              <a:t> </a:t>
            </a:r>
            <a:r>
              <a:rPr lang="nb-NO" sz="1600" dirty="0" err="1" smtClean="0">
                <a:solidFill>
                  <a:srgbClr val="002060"/>
                </a:solidFill>
              </a:rPr>
              <a:t>include</a:t>
            </a:r>
            <a:r>
              <a:rPr lang="nb-NO" sz="1600" dirty="0" smtClean="0">
                <a:solidFill>
                  <a:srgbClr val="002060"/>
                </a:solidFill>
              </a:rPr>
              <a:t>:</a:t>
            </a:r>
          </a:p>
          <a:p>
            <a:pPr lvl="0">
              <a:buClr>
                <a:srgbClr val="F0AD00"/>
              </a:buClr>
            </a:pPr>
            <a:r>
              <a:rPr lang="en-US" sz="1200" dirty="0" smtClean="0">
                <a:solidFill>
                  <a:srgbClr val="60C7CC"/>
                </a:solidFill>
                <a:ea typeface="Verdana" panose="020B0604030504040204" pitchFamily="34" charset="0"/>
                <a:cs typeface="Verdana" panose="020B0604030504040204" pitchFamily="34" charset="0"/>
                <a:hlinkClick r:id="rId2"/>
              </a:rPr>
              <a:t>The </a:t>
            </a:r>
            <a:r>
              <a:rPr lang="en-US" sz="1200" dirty="0">
                <a:solidFill>
                  <a:srgbClr val="60C7CC"/>
                </a:solidFill>
                <a:ea typeface="Verdana" panose="020B0604030504040204" pitchFamily="34" charset="0"/>
                <a:cs typeface="Verdana" panose="020B0604030504040204" pitchFamily="34" charset="0"/>
                <a:hlinkClick r:id="rId2"/>
              </a:rPr>
              <a:t>Norwegian Nature Index: Expert evaluations in precautionary </a:t>
            </a:r>
            <a:r>
              <a:rPr lang="nb-NO" sz="1200" dirty="0" err="1">
                <a:solidFill>
                  <a:srgbClr val="60C7CC"/>
                </a:solidFill>
                <a:ea typeface="Verdana" panose="020B0604030504040204" pitchFamily="34" charset="0"/>
                <a:cs typeface="Verdana" panose="020B0604030504040204" pitchFamily="34" charset="0"/>
                <a:hlinkClick r:id="rId2"/>
              </a:rPr>
              <a:t>approaches</a:t>
            </a:r>
            <a:r>
              <a:rPr lang="nb-NO" sz="1200" dirty="0">
                <a:solidFill>
                  <a:srgbClr val="60C7CC"/>
                </a:solidFill>
                <a:ea typeface="Verdana" panose="020B0604030504040204" pitchFamily="34" charset="0"/>
                <a:cs typeface="Verdana" panose="020B0604030504040204" pitchFamily="34" charset="0"/>
                <a:hlinkClick r:id="rId2"/>
              </a:rPr>
              <a:t> to </a:t>
            </a:r>
            <a:r>
              <a:rPr lang="nb-NO" sz="1200" dirty="0" err="1">
                <a:solidFill>
                  <a:srgbClr val="60C7CC"/>
                </a:solidFill>
                <a:ea typeface="Verdana" panose="020B0604030504040204" pitchFamily="34" charset="0"/>
                <a:cs typeface="Verdana" panose="020B0604030504040204" pitchFamily="34" charset="0"/>
                <a:hlinkClick r:id="rId2"/>
              </a:rPr>
              <a:t>biodiversity</a:t>
            </a:r>
            <a:r>
              <a:rPr lang="nb-NO" sz="1200" dirty="0">
                <a:solidFill>
                  <a:srgbClr val="60C7CC"/>
                </a:solidFill>
                <a:ea typeface="Verdana" panose="020B0604030504040204" pitchFamily="34" charset="0"/>
                <a:cs typeface="Verdana" panose="020B0604030504040204" pitchFamily="34" charset="0"/>
                <a:hlinkClick r:id="rId2"/>
              </a:rPr>
              <a:t> </a:t>
            </a:r>
            <a:r>
              <a:rPr lang="nb-NO" sz="1200" dirty="0" smtClean="0">
                <a:solidFill>
                  <a:srgbClr val="60C7CC"/>
                </a:solidFill>
                <a:ea typeface="Verdana" panose="020B0604030504040204" pitchFamily="34" charset="0"/>
                <a:cs typeface="Verdana" panose="020B0604030504040204" pitchFamily="34" charset="0"/>
                <a:hlinkClick r:id="rId2"/>
              </a:rPr>
              <a:t>policy</a:t>
            </a:r>
            <a:endParaRPr lang="nb-NO" sz="1200" dirty="0" smtClean="0">
              <a:solidFill>
                <a:srgbClr val="60C7CC"/>
              </a:solidFill>
              <a:ea typeface="Verdana" panose="020B0604030504040204" pitchFamily="34" charset="0"/>
              <a:cs typeface="Verdana" panose="020B0604030504040204" pitchFamily="34" charset="0"/>
            </a:endParaRPr>
          </a:p>
          <a:p>
            <a:r>
              <a:rPr lang="en-US" sz="1200" dirty="0">
                <a:hlinkClick r:id="rId3"/>
              </a:rPr>
              <a:t>Biodiversity protection and economics in long term boreal forest management — A detailed case for the valuation of protection </a:t>
            </a:r>
            <a:r>
              <a:rPr lang="en-US" sz="1200" dirty="0" smtClean="0">
                <a:hlinkClick r:id="rId3"/>
              </a:rPr>
              <a:t>measures</a:t>
            </a:r>
            <a:endParaRPr lang="en-US" sz="1200" dirty="0"/>
          </a:p>
          <a:p>
            <a:r>
              <a:rPr lang="en-US" sz="1200" dirty="0" smtClean="0">
                <a:hlinkClick r:id="rId4"/>
              </a:rPr>
              <a:t>Is </a:t>
            </a:r>
            <a:r>
              <a:rPr lang="en-US" sz="1200" dirty="0">
                <a:hlinkClick r:id="rId4"/>
              </a:rPr>
              <a:t>biofuel policy harming biodiversity in Europe</a:t>
            </a:r>
            <a:r>
              <a:rPr lang="en-US" sz="1200" dirty="0" smtClean="0">
                <a:hlinkClick r:id="rId4"/>
              </a:rPr>
              <a:t>?</a:t>
            </a:r>
            <a:endParaRPr lang="en-US" sz="1200" dirty="0" smtClean="0"/>
          </a:p>
          <a:p>
            <a:r>
              <a:rPr lang="en-US" sz="1200" dirty="0">
                <a:hlinkClick r:id="rId5"/>
              </a:rPr>
              <a:t>ALTER-Net, a long-term biodiversity, </a:t>
            </a:r>
            <a:r>
              <a:rPr lang="en-US" sz="1200" dirty="0" smtClean="0">
                <a:hlinkClick r:id="rId5"/>
              </a:rPr>
              <a:t>ecosystem and </a:t>
            </a:r>
            <a:r>
              <a:rPr lang="en-US" sz="1200" dirty="0">
                <a:hlinkClick r:id="rId5"/>
              </a:rPr>
              <a:t>awareness research </a:t>
            </a:r>
            <a:r>
              <a:rPr lang="en-US" sz="1200" dirty="0" smtClean="0">
                <a:hlinkClick r:id="rId5"/>
              </a:rPr>
              <a:t>network</a:t>
            </a:r>
            <a:endParaRPr lang="en-US" sz="1200" dirty="0" smtClean="0"/>
          </a:p>
          <a:p>
            <a:r>
              <a:rPr lang="en-US" sz="1200" dirty="0">
                <a:hlinkClick r:id="rId6"/>
              </a:rPr>
              <a:t>Assessment of existing and proposed policy instruments for biodiversity conservation in </a:t>
            </a:r>
            <a:r>
              <a:rPr lang="en-US" sz="1200" dirty="0" smtClean="0">
                <a:hlinkClick r:id="rId6"/>
              </a:rPr>
              <a:t>Norway</a:t>
            </a:r>
            <a:endParaRPr lang="en-US" sz="1200" dirty="0" smtClean="0"/>
          </a:p>
          <a:p>
            <a:r>
              <a:rPr lang="en-US" sz="1200" dirty="0" smtClean="0">
                <a:hlinkClick r:id="rId7"/>
              </a:rPr>
              <a:t>Costa </a:t>
            </a:r>
            <a:r>
              <a:rPr lang="en-US" sz="1200" dirty="0">
                <a:hlinkClick r:id="rId7"/>
              </a:rPr>
              <a:t>Rica: National level assessment of the role of economic instruments in the conservation </a:t>
            </a:r>
            <a:r>
              <a:rPr lang="en-US" sz="1200" dirty="0" smtClean="0">
                <a:hlinkClick r:id="rId7"/>
              </a:rPr>
              <a:t>policy mix</a:t>
            </a:r>
            <a:endParaRPr lang="en-US" sz="1200" dirty="0" smtClean="0"/>
          </a:p>
          <a:p>
            <a:r>
              <a:rPr lang="en-US" sz="1200" dirty="0">
                <a:hlinkClick r:id="rId8"/>
              </a:rPr>
              <a:t>Capacity building for Intergovernmental Platform for Biodiversity and Ecosystem Services (IPBES</a:t>
            </a:r>
            <a:r>
              <a:rPr lang="en-US" sz="1200" dirty="0" smtClean="0">
                <a:hlinkClick r:id="rId8"/>
              </a:rPr>
              <a:t>)</a:t>
            </a:r>
            <a:endParaRPr lang="en-US" sz="1200" dirty="0" smtClean="0"/>
          </a:p>
          <a:p>
            <a:r>
              <a:rPr lang="en-US" sz="1200" dirty="0">
                <a:hlinkClick r:id="rId9"/>
              </a:rPr>
              <a:t>Forest owners’ willingness to accept compensation for voluntary conservation: A contingent valuation approach</a:t>
            </a:r>
            <a:endParaRPr lang="en-US" sz="1200" dirty="0" smtClean="0"/>
          </a:p>
          <a:p>
            <a:r>
              <a:rPr lang="en-US" sz="1200" dirty="0" smtClean="0">
                <a:hlinkClick r:id="rId10"/>
              </a:rPr>
              <a:t>Renewable energy respecting nature</a:t>
            </a:r>
            <a:endParaRPr lang="en-US" sz="1200" dirty="0" smtClean="0"/>
          </a:p>
          <a:p>
            <a:r>
              <a:rPr lang="en-US" sz="1200" dirty="0"/>
              <a:t>Good Practice Wind - </a:t>
            </a:r>
            <a:r>
              <a:rPr lang="en-US" sz="1200" dirty="0">
                <a:hlinkClick r:id="rId11"/>
              </a:rPr>
              <a:t>http://www.project-gpwind.eu</a:t>
            </a:r>
            <a:r>
              <a:rPr lang="en-US" sz="1200" dirty="0" smtClean="0">
                <a:hlinkClick r:id="rId11"/>
              </a:rPr>
              <a:t>/</a:t>
            </a:r>
            <a:endParaRPr lang="en-US" sz="1200" dirty="0" smtClean="0"/>
          </a:p>
          <a:p>
            <a:r>
              <a:rPr lang="en-US" sz="1200" dirty="0">
                <a:hlinkClick r:id="rId12"/>
              </a:rPr>
              <a:t>Valuation of species and nature conservation in Asia and Oceania: a </a:t>
            </a:r>
            <a:r>
              <a:rPr lang="en-US" sz="1200" dirty="0" smtClean="0">
                <a:hlinkClick r:id="rId12"/>
              </a:rPr>
              <a:t>meta-analysis</a:t>
            </a:r>
            <a:endParaRPr lang="en-US" sz="1200" dirty="0" smtClean="0"/>
          </a:p>
          <a:p>
            <a:r>
              <a:rPr lang="en-US" sz="1200" dirty="0" smtClean="0">
                <a:hlinkClick r:id="rId13"/>
              </a:rPr>
              <a:t>Bio Score – Cost-effective </a:t>
            </a:r>
            <a:r>
              <a:rPr lang="en-US" sz="1200" dirty="0">
                <a:hlinkClick r:id="rId13"/>
              </a:rPr>
              <a:t>assessment of policy impact on biodiversity using species sensitivity scores</a:t>
            </a:r>
            <a:endParaRPr lang="en-US" sz="1200" dirty="0" smtClean="0"/>
          </a:p>
          <a:p>
            <a:r>
              <a:rPr lang="en-US" sz="1200" dirty="0">
                <a:hlinkClick r:id="rId14"/>
              </a:rPr>
              <a:t>Confronting the costs and conflicts associated with </a:t>
            </a:r>
            <a:r>
              <a:rPr lang="en-US" sz="1200" dirty="0" smtClean="0">
                <a:hlinkClick r:id="rId14"/>
              </a:rPr>
              <a:t>biodiversity</a:t>
            </a:r>
            <a:endParaRPr lang="en-US" sz="1200" dirty="0" smtClean="0"/>
          </a:p>
          <a:p>
            <a:r>
              <a:rPr lang="en-US" sz="1200" dirty="0">
                <a:hlinkClick r:id="rId15"/>
              </a:rPr>
              <a:t>Securing the Conservation of Biodiversity across Administrative Levels and Spatial, Temporal, and Ecological </a:t>
            </a:r>
            <a:r>
              <a:rPr lang="en-US" sz="1200" dirty="0" smtClean="0">
                <a:hlinkClick r:id="rId15"/>
              </a:rPr>
              <a:t>Scales</a:t>
            </a:r>
            <a:endParaRPr lang="en-US" sz="1200" dirty="0" smtClean="0"/>
          </a:p>
          <a:p>
            <a:r>
              <a:rPr lang="en-US" sz="1200" dirty="0">
                <a:hlinkClick r:id="rId16"/>
              </a:rPr>
              <a:t>Towards the development of a management relevant index for invasive alien species : a pilot study</a:t>
            </a:r>
            <a:endParaRPr lang="nb-NO" sz="1200" dirty="0"/>
          </a:p>
        </p:txBody>
      </p:sp>
    </p:spTree>
    <p:extLst>
      <p:ext uri="{BB962C8B-B14F-4D97-AF65-F5344CB8AC3E}">
        <p14:creationId xmlns:p14="http://schemas.microsoft.com/office/powerpoint/2010/main" val="274548308"/>
      </p:ext>
    </p:extLst>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76672"/>
            <a:ext cx="8229600" cy="1143000"/>
          </a:xfrm>
        </p:spPr>
        <p:txBody>
          <a:bodyPr>
            <a:normAutofit fontScale="90000"/>
          </a:bodyPr>
          <a:lstStyle/>
          <a:p>
            <a:pPr marL="342900" lvl="0" indent="-342900" fontAlgn="base">
              <a:lnSpc>
                <a:spcPct val="115000"/>
              </a:lnSpc>
            </a:pPr>
            <a:r>
              <a:rPr lang="en-US" sz="1800" b="1" dirty="0">
                <a:solidFill>
                  <a:prstClr val="black"/>
                </a:solidFill>
                <a:latin typeface="+mn-lt"/>
                <a:ea typeface="+mn-ea"/>
                <a:cs typeface="+mn-cs"/>
              </a:rPr>
              <a:t/>
            </a:r>
            <a:br>
              <a:rPr lang="en-US" sz="1800" b="1" dirty="0">
                <a:solidFill>
                  <a:prstClr val="black"/>
                </a:solidFill>
                <a:latin typeface="+mn-lt"/>
                <a:ea typeface="+mn-ea"/>
                <a:cs typeface="+mn-cs"/>
              </a:rPr>
            </a:br>
            <a:r>
              <a:rPr lang="nb-NO" sz="1300" dirty="0" smtClean="0">
                <a:solidFill>
                  <a:srgbClr val="FF0000"/>
                </a:solidFill>
                <a:ea typeface="Calibri"/>
                <a:cs typeface="Times New Roman"/>
              </a:rPr>
              <a:t/>
            </a:r>
            <a:br>
              <a:rPr lang="nb-NO" sz="1300" dirty="0" smtClean="0">
                <a:solidFill>
                  <a:srgbClr val="FF0000"/>
                </a:solidFill>
                <a:ea typeface="Calibri"/>
                <a:cs typeface="Times New Roman"/>
              </a:rPr>
            </a:br>
            <a:r>
              <a:rPr lang="en-US" sz="1300" b="1" dirty="0">
                <a:solidFill>
                  <a:srgbClr val="FF0000"/>
                </a:solidFill>
                <a:latin typeface="+mn-lt"/>
                <a:ea typeface="MS Mincho"/>
                <a:cs typeface="Arial" panose="020B0604020202020204" pitchFamily="34" charset="0"/>
              </a:rPr>
              <a:t/>
            </a:r>
            <a:br>
              <a:rPr lang="en-US" sz="1300" b="1" dirty="0">
                <a:solidFill>
                  <a:srgbClr val="FF0000"/>
                </a:solidFill>
                <a:latin typeface="+mn-lt"/>
                <a:ea typeface="MS Mincho"/>
                <a:cs typeface="Arial" panose="020B0604020202020204" pitchFamily="34" charset="0"/>
              </a:rPr>
            </a:br>
            <a:r>
              <a:rPr lang="nb-NO" sz="1600" dirty="0">
                <a:solidFill>
                  <a:prstClr val="black"/>
                </a:solidFill>
                <a:ea typeface="MS Mincho"/>
                <a:cs typeface="Times New Roman"/>
              </a:rPr>
              <a:t/>
            </a:r>
            <a:br>
              <a:rPr lang="nb-NO" sz="1600" dirty="0">
                <a:solidFill>
                  <a:prstClr val="black"/>
                </a:solidFill>
                <a:ea typeface="MS Mincho"/>
                <a:cs typeface="Times New Roman"/>
              </a:rPr>
            </a:br>
            <a:r>
              <a:rPr lang="nb-NO" sz="1600" b="1" i="1" dirty="0">
                <a:solidFill>
                  <a:prstClr val="black"/>
                </a:solidFill>
                <a:latin typeface="Arial" charset="0"/>
                <a:ea typeface="+mn-ea"/>
                <a:cs typeface="+mn-cs"/>
              </a:rPr>
              <a:t/>
            </a:r>
            <a:br>
              <a:rPr lang="nb-NO" sz="1600" b="1" i="1" dirty="0">
                <a:solidFill>
                  <a:prstClr val="black"/>
                </a:solidFill>
                <a:latin typeface="Arial" charset="0"/>
                <a:ea typeface="+mn-ea"/>
                <a:cs typeface="+mn-cs"/>
              </a:rPr>
            </a:br>
            <a:endParaRPr lang="nb-NO" b="1" i="1" dirty="0"/>
          </a:p>
        </p:txBody>
      </p:sp>
      <p:sp>
        <p:nvSpPr>
          <p:cNvPr id="3" name="Content Placeholder 2"/>
          <p:cNvSpPr>
            <a:spLocks noGrp="1"/>
          </p:cNvSpPr>
          <p:nvPr>
            <p:ph idx="1"/>
          </p:nvPr>
        </p:nvSpPr>
        <p:spPr>
          <a:xfrm>
            <a:off x="4021088" y="908720"/>
            <a:ext cx="5122912" cy="5217443"/>
          </a:xfrm>
        </p:spPr>
        <p:txBody>
          <a:bodyPr>
            <a:normAutofit fontScale="70000" lnSpcReduction="20000"/>
          </a:bodyPr>
          <a:lstStyle/>
          <a:p>
            <a:r>
              <a:rPr lang="nb-NO" dirty="0" err="1" smtClean="0"/>
              <a:t>Leading</a:t>
            </a:r>
            <a:r>
              <a:rPr lang="nb-NO" dirty="0" smtClean="0"/>
              <a:t> </a:t>
            </a:r>
            <a:r>
              <a:rPr lang="nb-NO" dirty="0" err="1" smtClean="0"/>
              <a:t>member</a:t>
            </a:r>
            <a:r>
              <a:rPr lang="nb-NO" dirty="0" smtClean="0"/>
              <a:t> </a:t>
            </a:r>
            <a:r>
              <a:rPr lang="nb-NO" dirty="0" err="1" smtClean="0"/>
              <a:t>of</a:t>
            </a:r>
            <a:r>
              <a:rPr lang="nb-NO" dirty="0"/>
              <a:t> </a:t>
            </a:r>
            <a:r>
              <a:rPr lang="nb-NO" dirty="0" smtClean="0">
                <a:hlinkClick r:id="rId2"/>
              </a:rPr>
              <a:t>Alter-NET</a:t>
            </a:r>
            <a:r>
              <a:rPr lang="nb-NO" dirty="0" smtClean="0"/>
              <a:t>, </a:t>
            </a:r>
            <a:r>
              <a:rPr lang="nb-NO" dirty="0" err="1" smtClean="0"/>
              <a:t>Europe’s</a:t>
            </a:r>
            <a:r>
              <a:rPr lang="nb-NO" dirty="0" smtClean="0"/>
              <a:t> </a:t>
            </a:r>
            <a:r>
              <a:rPr lang="nb-NO" dirty="0" err="1" smtClean="0"/>
              <a:t>biodiversity</a:t>
            </a:r>
            <a:r>
              <a:rPr lang="nb-NO" dirty="0" smtClean="0"/>
              <a:t> </a:t>
            </a:r>
            <a:r>
              <a:rPr lang="nb-NO" dirty="0" err="1" smtClean="0"/>
              <a:t>research</a:t>
            </a:r>
            <a:r>
              <a:rPr lang="nb-NO" dirty="0" smtClean="0"/>
              <a:t> </a:t>
            </a:r>
            <a:r>
              <a:rPr lang="nb-NO" dirty="0" err="1" smtClean="0"/>
              <a:t>network</a:t>
            </a:r>
            <a:r>
              <a:rPr lang="nb-NO" dirty="0" smtClean="0"/>
              <a:t>. </a:t>
            </a:r>
            <a:r>
              <a:rPr lang="nb-NO" dirty="0" err="1" smtClean="0"/>
              <a:t>Awareness</a:t>
            </a:r>
            <a:r>
              <a:rPr lang="nb-NO" dirty="0" smtClean="0"/>
              <a:t> </a:t>
            </a:r>
            <a:r>
              <a:rPr lang="nb-NO" dirty="0" err="1" smtClean="0"/>
              <a:t>of</a:t>
            </a:r>
            <a:r>
              <a:rPr lang="nb-NO" dirty="0" smtClean="0"/>
              <a:t> and </a:t>
            </a:r>
            <a:r>
              <a:rPr lang="nb-NO" dirty="0" err="1" smtClean="0"/>
              <a:t>education</a:t>
            </a:r>
            <a:r>
              <a:rPr lang="nb-NO" dirty="0" smtClean="0"/>
              <a:t> in </a:t>
            </a:r>
            <a:r>
              <a:rPr lang="nb-NO" dirty="0" err="1" smtClean="0"/>
              <a:t>biodiversity</a:t>
            </a:r>
            <a:r>
              <a:rPr lang="nb-NO" dirty="0" smtClean="0"/>
              <a:t> and </a:t>
            </a:r>
            <a:r>
              <a:rPr lang="nb-NO" dirty="0" err="1" smtClean="0"/>
              <a:t>climate</a:t>
            </a:r>
            <a:r>
              <a:rPr lang="nb-NO" dirty="0" smtClean="0"/>
              <a:t> </a:t>
            </a:r>
            <a:r>
              <a:rPr lang="nb-NO" dirty="0" err="1" smtClean="0"/>
              <a:t>change</a:t>
            </a:r>
            <a:r>
              <a:rPr lang="nb-NO" dirty="0" smtClean="0"/>
              <a:t> is a </a:t>
            </a:r>
            <a:r>
              <a:rPr lang="nb-NO" dirty="0" err="1" smtClean="0"/>
              <a:t>main</a:t>
            </a:r>
            <a:r>
              <a:rPr lang="nb-NO" dirty="0" smtClean="0"/>
              <a:t> </a:t>
            </a:r>
            <a:r>
              <a:rPr lang="nb-NO" dirty="0" err="1" smtClean="0"/>
              <a:t>theme</a:t>
            </a:r>
            <a:r>
              <a:rPr lang="nb-NO" dirty="0" smtClean="0"/>
              <a:t>.</a:t>
            </a:r>
          </a:p>
          <a:p>
            <a:r>
              <a:rPr lang="nb-NO" dirty="0" smtClean="0"/>
              <a:t>Modelling </a:t>
            </a:r>
            <a:r>
              <a:rPr lang="nb-NO" dirty="0" err="1" smtClean="0"/>
              <a:t>effects</a:t>
            </a:r>
            <a:r>
              <a:rPr lang="nb-NO" dirty="0" smtClean="0"/>
              <a:t> </a:t>
            </a:r>
            <a:r>
              <a:rPr lang="nb-NO" dirty="0" err="1" smtClean="0"/>
              <a:t>of</a:t>
            </a:r>
            <a:r>
              <a:rPr lang="nb-NO" dirty="0" smtClean="0"/>
              <a:t> </a:t>
            </a:r>
            <a:r>
              <a:rPr lang="nb-NO" dirty="0" err="1" smtClean="0"/>
              <a:t>increasing</a:t>
            </a:r>
            <a:r>
              <a:rPr lang="nb-NO" dirty="0" smtClean="0"/>
              <a:t> or </a:t>
            </a:r>
            <a:r>
              <a:rPr lang="nb-NO" dirty="0" err="1" smtClean="0"/>
              <a:t>decreasing</a:t>
            </a:r>
            <a:r>
              <a:rPr lang="nb-NO" dirty="0" smtClean="0"/>
              <a:t> </a:t>
            </a:r>
            <a:r>
              <a:rPr lang="nb-NO" dirty="0" err="1" smtClean="0"/>
              <a:t>connectivity</a:t>
            </a:r>
            <a:r>
              <a:rPr lang="nb-NO" dirty="0" smtClean="0"/>
              <a:t> in </a:t>
            </a:r>
            <a:r>
              <a:rPr lang="nb-NO" dirty="0" err="1" smtClean="0"/>
              <a:t>ecological</a:t>
            </a:r>
            <a:r>
              <a:rPr lang="nb-NO" dirty="0" smtClean="0"/>
              <a:t> </a:t>
            </a:r>
            <a:r>
              <a:rPr lang="nb-NO" dirty="0" err="1" smtClean="0"/>
              <a:t>networks</a:t>
            </a:r>
            <a:r>
              <a:rPr lang="nb-NO" dirty="0"/>
              <a:t> </a:t>
            </a:r>
            <a:r>
              <a:rPr lang="nb-NO" dirty="0" err="1" smtClean="0">
                <a:hlinkClick r:id="rId3"/>
              </a:rPr>
              <a:t>paper</a:t>
            </a:r>
            <a:endParaRPr lang="nb-NO" dirty="0"/>
          </a:p>
          <a:p>
            <a:r>
              <a:rPr lang="nb-NO" dirty="0" err="1" smtClean="0"/>
              <a:t>Restoring</a:t>
            </a:r>
            <a:r>
              <a:rPr lang="nb-NO" dirty="0" smtClean="0"/>
              <a:t> </a:t>
            </a:r>
            <a:r>
              <a:rPr lang="nb-NO" dirty="0" err="1" smtClean="0"/>
              <a:t>migration</a:t>
            </a:r>
            <a:r>
              <a:rPr lang="nb-NO" dirty="0" smtClean="0"/>
              <a:t> </a:t>
            </a:r>
            <a:r>
              <a:rPr lang="nb-NO" dirty="0" err="1" smtClean="0"/>
              <a:t>routes</a:t>
            </a:r>
            <a:r>
              <a:rPr lang="nb-NO" dirty="0" smtClean="0"/>
              <a:t> for </a:t>
            </a:r>
            <a:r>
              <a:rPr lang="nb-NO" dirty="0" err="1" smtClean="0"/>
              <a:t>reindeer</a:t>
            </a:r>
            <a:r>
              <a:rPr lang="nb-NO" dirty="0" smtClean="0"/>
              <a:t> </a:t>
            </a:r>
            <a:r>
              <a:rPr lang="nb-NO" dirty="0" err="1" smtClean="0">
                <a:hlinkClick r:id="rId4"/>
              </a:rPr>
              <a:t>paper</a:t>
            </a:r>
            <a:r>
              <a:rPr lang="nb-NO" dirty="0" smtClean="0"/>
              <a:t>; </a:t>
            </a:r>
            <a:r>
              <a:rPr lang="nb-NO" dirty="0" smtClean="0">
                <a:hlinkClick r:id="rId5"/>
              </a:rPr>
              <a:t>.</a:t>
            </a:r>
            <a:r>
              <a:rPr lang="nb-NO" dirty="0" err="1" smtClean="0">
                <a:hlinkClick r:id="rId5"/>
              </a:rPr>
              <a:t>pdf</a:t>
            </a:r>
            <a:r>
              <a:rPr lang="nb-NO" dirty="0"/>
              <a:t>; </a:t>
            </a:r>
            <a:r>
              <a:rPr lang="nb-NO" dirty="0" smtClean="0">
                <a:hlinkClick r:id="rId6"/>
              </a:rPr>
              <a:t>.</a:t>
            </a:r>
            <a:r>
              <a:rPr lang="nb-NO" dirty="0" err="1" smtClean="0">
                <a:hlinkClick r:id="rId6"/>
              </a:rPr>
              <a:t>pdf</a:t>
            </a:r>
            <a:endParaRPr lang="nb-NO" dirty="0" smtClean="0"/>
          </a:p>
          <a:p>
            <a:r>
              <a:rPr lang="nb-NO" dirty="0" smtClean="0"/>
              <a:t>Bears and habitat </a:t>
            </a:r>
            <a:r>
              <a:rPr lang="nb-NO" dirty="0" err="1" smtClean="0"/>
              <a:t>fragmentation</a:t>
            </a:r>
            <a:r>
              <a:rPr lang="nb-NO" dirty="0"/>
              <a:t> </a:t>
            </a:r>
            <a:r>
              <a:rPr lang="nb-NO" dirty="0" err="1" smtClean="0">
                <a:hlinkClick r:id="rId7"/>
              </a:rPr>
              <a:t>paper</a:t>
            </a:r>
            <a:endParaRPr lang="nb-NO" dirty="0" smtClean="0"/>
          </a:p>
          <a:p>
            <a:r>
              <a:rPr lang="nb-NO" dirty="0" err="1" smtClean="0"/>
              <a:t>Effects</a:t>
            </a:r>
            <a:r>
              <a:rPr lang="nb-NO" dirty="0" smtClean="0"/>
              <a:t> </a:t>
            </a:r>
            <a:r>
              <a:rPr lang="nb-NO" dirty="0" err="1" smtClean="0"/>
              <a:t>of</a:t>
            </a:r>
            <a:r>
              <a:rPr lang="nb-NO" dirty="0" smtClean="0"/>
              <a:t> </a:t>
            </a:r>
            <a:r>
              <a:rPr lang="nb-NO" dirty="0" err="1" smtClean="0"/>
              <a:t>ecological</a:t>
            </a:r>
            <a:r>
              <a:rPr lang="nb-NO" dirty="0" smtClean="0"/>
              <a:t> </a:t>
            </a:r>
            <a:r>
              <a:rPr lang="nb-NO" dirty="0" err="1" smtClean="0"/>
              <a:t>network</a:t>
            </a:r>
            <a:r>
              <a:rPr lang="nb-NO" dirty="0" smtClean="0"/>
              <a:t> </a:t>
            </a:r>
            <a:r>
              <a:rPr lang="nb-NO" dirty="0" err="1" smtClean="0"/>
              <a:t>connectivity</a:t>
            </a:r>
            <a:r>
              <a:rPr lang="nb-NO" dirty="0" smtClean="0"/>
              <a:t> </a:t>
            </a:r>
            <a:r>
              <a:rPr lang="nb-NO" dirty="0" err="1" smtClean="0"/>
              <a:t>on</a:t>
            </a:r>
            <a:r>
              <a:rPr lang="nb-NO" dirty="0" smtClean="0"/>
              <a:t> </a:t>
            </a:r>
            <a:r>
              <a:rPr lang="nb-NO" dirty="0" err="1" smtClean="0"/>
              <a:t>predictions</a:t>
            </a:r>
            <a:r>
              <a:rPr lang="nb-NO" dirty="0" smtClean="0"/>
              <a:t> </a:t>
            </a:r>
            <a:r>
              <a:rPr lang="nb-NO" dirty="0" err="1" smtClean="0"/>
              <a:t>of</a:t>
            </a:r>
            <a:r>
              <a:rPr lang="nb-NO" dirty="0" smtClean="0"/>
              <a:t> </a:t>
            </a:r>
            <a:r>
              <a:rPr lang="nb-NO" dirty="0" err="1" smtClean="0"/>
              <a:t>wolf</a:t>
            </a:r>
            <a:r>
              <a:rPr lang="nb-NO" dirty="0" smtClean="0"/>
              <a:t> </a:t>
            </a:r>
            <a:r>
              <a:rPr lang="nb-NO" dirty="0" err="1" smtClean="0"/>
              <a:t>distribution</a:t>
            </a:r>
            <a:r>
              <a:rPr lang="nb-NO" dirty="0" smtClean="0"/>
              <a:t> </a:t>
            </a:r>
            <a:r>
              <a:rPr lang="nb-NO" dirty="0" err="1" smtClean="0">
                <a:hlinkClick r:id="rId8"/>
              </a:rPr>
              <a:t>paper</a:t>
            </a:r>
            <a:endParaRPr lang="nb-NO" dirty="0"/>
          </a:p>
          <a:p>
            <a:r>
              <a:rPr lang="nb-NO" dirty="0" err="1" smtClean="0"/>
              <a:t>Effects</a:t>
            </a:r>
            <a:r>
              <a:rPr lang="nb-NO" dirty="0" smtClean="0"/>
              <a:t> </a:t>
            </a:r>
            <a:r>
              <a:rPr lang="nb-NO" dirty="0" err="1" smtClean="0"/>
              <a:t>on</a:t>
            </a:r>
            <a:r>
              <a:rPr lang="nb-NO" dirty="0" smtClean="0"/>
              <a:t> </a:t>
            </a:r>
            <a:r>
              <a:rPr lang="nb-NO" dirty="0" err="1" smtClean="0"/>
              <a:t>biodiversity</a:t>
            </a:r>
            <a:r>
              <a:rPr lang="nb-NO" dirty="0" smtClean="0"/>
              <a:t> </a:t>
            </a:r>
            <a:r>
              <a:rPr lang="nb-NO" dirty="0" err="1" smtClean="0"/>
              <a:t>of</a:t>
            </a:r>
            <a:r>
              <a:rPr lang="nb-NO" dirty="0" smtClean="0"/>
              <a:t> </a:t>
            </a:r>
            <a:r>
              <a:rPr lang="nb-NO" dirty="0"/>
              <a:t>habitat </a:t>
            </a:r>
            <a:r>
              <a:rPr lang="nb-NO" dirty="0" err="1" smtClean="0"/>
              <a:t>fragmentation</a:t>
            </a:r>
            <a:r>
              <a:rPr lang="nb-NO" dirty="0" smtClean="0"/>
              <a:t> by </a:t>
            </a:r>
            <a:r>
              <a:rPr lang="nb-NO" dirty="0" err="1" smtClean="0"/>
              <a:t>roads</a:t>
            </a:r>
            <a:r>
              <a:rPr lang="nb-NO" dirty="0" smtClean="0"/>
              <a:t>: </a:t>
            </a:r>
            <a:r>
              <a:rPr lang="nb-NO" dirty="0" smtClean="0">
                <a:hlinkClick r:id="rId9"/>
              </a:rPr>
              <a:t>.</a:t>
            </a:r>
            <a:r>
              <a:rPr lang="nb-NO" dirty="0" err="1" smtClean="0">
                <a:hlinkClick r:id="rId9"/>
              </a:rPr>
              <a:t>pdf</a:t>
            </a:r>
            <a:endParaRPr lang="nb-NO" dirty="0" smtClean="0"/>
          </a:p>
          <a:p>
            <a:endParaRPr lang="nb-NO" dirty="0" smtClean="0"/>
          </a:p>
          <a:p>
            <a:endParaRPr lang="nb-NO" dirty="0" smtClean="0"/>
          </a:p>
          <a:p>
            <a:endParaRPr lang="nb-NO" dirty="0"/>
          </a:p>
        </p:txBody>
      </p:sp>
      <p:pic>
        <p:nvPicPr>
          <p:cNvPr id="1026"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9552" y="764704"/>
            <a:ext cx="3384376" cy="4836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69417547"/>
      </p:ext>
    </p:extLst>
  </p:cSld>
  <p:clrMapOvr>
    <a:masterClrMapping/>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274638"/>
            <a:ext cx="9036496" cy="1143000"/>
          </a:xfrm>
        </p:spPr>
        <p:txBody>
          <a:bodyPr>
            <a:normAutofit/>
          </a:bodyPr>
          <a:lstStyle/>
          <a:p>
            <a:pPr lvl="0" algn="l" fontAlgn="base">
              <a:spcAft>
                <a:spcPct val="0"/>
              </a:spcAft>
            </a:pPr>
            <a:r>
              <a:rPr lang="nb-NO" sz="1300" dirty="0">
                <a:solidFill>
                  <a:srgbClr val="FF0000"/>
                </a:solidFill>
                <a:ea typeface="Calibri"/>
                <a:cs typeface="Times New Roman"/>
              </a:rPr>
              <a:t/>
            </a:r>
            <a:br>
              <a:rPr lang="nb-NO" sz="1300" dirty="0">
                <a:solidFill>
                  <a:srgbClr val="FF0000"/>
                </a:solidFill>
                <a:ea typeface="Calibri"/>
                <a:cs typeface="Times New Roman"/>
              </a:rPr>
            </a:br>
            <a:endParaRPr lang="nb-NO"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80112" y="4234564"/>
            <a:ext cx="3184091" cy="2478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128" y="1005624"/>
            <a:ext cx="3192268" cy="283244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07504" y="3929798"/>
            <a:ext cx="3312368" cy="369332"/>
          </a:xfrm>
          <a:prstGeom prst="rect">
            <a:avLst/>
          </a:prstGeom>
        </p:spPr>
        <p:txBody>
          <a:bodyPr wrap="square">
            <a:spAutoFit/>
          </a:bodyPr>
          <a:lstStyle/>
          <a:p>
            <a:r>
              <a:rPr lang="en-GB" u="sng" dirty="0" smtClean="0">
                <a:solidFill>
                  <a:prstClr val="black"/>
                </a:solidFill>
                <a:hlinkClick r:id="rId4"/>
              </a:rPr>
              <a:t>The Norwegian Nature Index</a:t>
            </a:r>
            <a:endParaRPr lang="nb-NO" dirty="0">
              <a:solidFill>
                <a:prstClr val="black"/>
              </a:solidFill>
            </a:endParaRPr>
          </a:p>
        </p:txBody>
      </p:sp>
      <p:sp>
        <p:nvSpPr>
          <p:cNvPr id="5" name="Rectangle 4"/>
          <p:cNvSpPr/>
          <p:nvPr/>
        </p:nvSpPr>
        <p:spPr>
          <a:xfrm>
            <a:off x="3892084" y="1124744"/>
            <a:ext cx="1743336" cy="1477328"/>
          </a:xfrm>
          <a:prstGeom prst="rect">
            <a:avLst/>
          </a:prstGeom>
        </p:spPr>
        <p:txBody>
          <a:bodyPr wrap="square">
            <a:spAutoFit/>
          </a:bodyPr>
          <a:lstStyle/>
          <a:p>
            <a:r>
              <a:rPr lang="en-US" dirty="0" smtClean="0">
                <a:solidFill>
                  <a:prstClr val="black"/>
                </a:solidFill>
                <a:hlinkClick r:id="rId5"/>
              </a:rPr>
              <a:t>The Norwegian Species and Habitats Database</a:t>
            </a:r>
            <a:endParaRPr lang="nb-NO" dirty="0" smtClean="0">
              <a:solidFill>
                <a:prstClr val="black"/>
              </a:solidFill>
            </a:endParaRPr>
          </a:p>
          <a:p>
            <a:endParaRPr lang="nb-NO" dirty="0">
              <a:solidFill>
                <a:prstClr val="black"/>
              </a:solidFill>
            </a:endParaRPr>
          </a:p>
        </p:txBody>
      </p:sp>
      <p:sp>
        <p:nvSpPr>
          <p:cNvPr id="6" name="Rectangle 5"/>
          <p:cNvSpPr/>
          <p:nvPr/>
        </p:nvSpPr>
        <p:spPr>
          <a:xfrm>
            <a:off x="3892084" y="4489708"/>
            <a:ext cx="1688028" cy="1477328"/>
          </a:xfrm>
          <a:prstGeom prst="rect">
            <a:avLst/>
          </a:prstGeom>
        </p:spPr>
        <p:txBody>
          <a:bodyPr wrap="square">
            <a:spAutoFit/>
          </a:bodyPr>
          <a:lstStyle/>
          <a:p>
            <a:r>
              <a:rPr lang="en-US" dirty="0" smtClean="0">
                <a:solidFill>
                  <a:prstClr val="black"/>
                </a:solidFill>
                <a:hlinkClick r:id="rId6"/>
              </a:rPr>
              <a:t>Rovdata - The Norwegian large predator database</a:t>
            </a:r>
            <a:endParaRPr lang="nb-NO" dirty="0" smtClean="0">
              <a:solidFill>
                <a:prstClr val="black"/>
              </a:solidFill>
            </a:endParaRPr>
          </a:p>
          <a:p>
            <a:endParaRPr lang="nb-NO" dirty="0">
              <a:solidFill>
                <a:prstClr val="black"/>
              </a:solidFill>
            </a:endParaRPr>
          </a:p>
        </p:txBody>
      </p:sp>
      <p:sp>
        <p:nvSpPr>
          <p:cNvPr id="7" name="TextBox 6"/>
          <p:cNvSpPr txBox="1"/>
          <p:nvPr/>
        </p:nvSpPr>
        <p:spPr>
          <a:xfrm>
            <a:off x="107505" y="5228372"/>
            <a:ext cx="3348878" cy="1200329"/>
          </a:xfrm>
          <a:prstGeom prst="rect">
            <a:avLst/>
          </a:prstGeom>
          <a:noFill/>
        </p:spPr>
        <p:txBody>
          <a:bodyPr wrap="square" rtlCol="0">
            <a:spAutoFit/>
          </a:bodyPr>
          <a:lstStyle/>
          <a:p>
            <a:r>
              <a:rPr lang="nb-NO" dirty="0" smtClean="0">
                <a:solidFill>
                  <a:prstClr val="black"/>
                </a:solidFill>
              </a:rPr>
              <a:t>NINA runs Rovdata and </a:t>
            </a:r>
          </a:p>
          <a:p>
            <a:r>
              <a:rPr lang="nb-NO" dirty="0" smtClean="0">
                <a:solidFill>
                  <a:prstClr val="black"/>
                </a:solidFill>
              </a:rPr>
              <a:t>is a </a:t>
            </a:r>
            <a:r>
              <a:rPr lang="nb-NO" dirty="0" err="1" smtClean="0">
                <a:solidFill>
                  <a:prstClr val="black"/>
                </a:solidFill>
              </a:rPr>
              <a:t>main</a:t>
            </a:r>
            <a:r>
              <a:rPr lang="nb-NO" dirty="0" smtClean="0">
                <a:solidFill>
                  <a:prstClr val="black"/>
                </a:solidFill>
              </a:rPr>
              <a:t> partner in </a:t>
            </a:r>
            <a:r>
              <a:rPr lang="nb-NO" dirty="0" err="1" smtClean="0">
                <a:solidFill>
                  <a:prstClr val="black"/>
                </a:solidFill>
              </a:rPr>
              <a:t>the</a:t>
            </a:r>
            <a:r>
              <a:rPr lang="nb-NO" dirty="0" smtClean="0">
                <a:solidFill>
                  <a:prstClr val="black"/>
                </a:solidFill>
              </a:rPr>
              <a:t> Nature Index, and </a:t>
            </a:r>
            <a:r>
              <a:rPr lang="nb-NO" dirty="0" err="1" smtClean="0">
                <a:solidFill>
                  <a:prstClr val="black"/>
                </a:solidFill>
              </a:rPr>
              <a:t>the</a:t>
            </a:r>
            <a:r>
              <a:rPr lang="nb-NO" dirty="0" smtClean="0">
                <a:solidFill>
                  <a:prstClr val="black"/>
                </a:solidFill>
              </a:rPr>
              <a:t> Species and Habitats Database</a:t>
            </a:r>
            <a:endParaRPr lang="nb-NO" dirty="0">
              <a:solidFill>
                <a:prstClr val="black"/>
              </a:solidFill>
            </a:endParaRPr>
          </a:p>
        </p:txBody>
      </p:sp>
      <p:pic>
        <p:nvPicPr>
          <p:cNvPr id="2053" name="Picture 5" descr="R:\Maler\logo\jpg\logo_NINA_stor.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358136" y="3254586"/>
            <a:ext cx="1852808" cy="95192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145858" y="4305042"/>
            <a:ext cx="3235659" cy="923330"/>
          </a:xfrm>
          <a:prstGeom prst="rect">
            <a:avLst/>
          </a:prstGeom>
        </p:spPr>
        <p:txBody>
          <a:bodyPr wrap="square">
            <a:spAutoFit/>
          </a:bodyPr>
          <a:lstStyle/>
          <a:p>
            <a:r>
              <a:rPr lang="en-US" dirty="0" smtClean="0">
                <a:solidFill>
                  <a:prstClr val="black"/>
                </a:solidFill>
                <a:hlinkClick r:id="rId8"/>
              </a:rPr>
              <a:t>4 minute animation explaining the NNI</a:t>
            </a:r>
            <a:r>
              <a:rPr lang="en-US" dirty="0" smtClean="0">
                <a:solidFill>
                  <a:prstClr val="black"/>
                </a:solidFill>
              </a:rPr>
              <a:t> (in English)</a:t>
            </a:r>
            <a:endParaRPr lang="nb-NO" dirty="0" smtClean="0">
              <a:solidFill>
                <a:prstClr val="black"/>
              </a:solidFill>
            </a:endParaRPr>
          </a:p>
          <a:p>
            <a:endParaRPr lang="nb-NO" dirty="0">
              <a:solidFill>
                <a:prstClr val="black"/>
              </a:solidFill>
            </a:endParaRPr>
          </a:p>
        </p:txBody>
      </p:sp>
      <p:pic>
        <p:nvPicPr>
          <p:cNvPr id="1026"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31328" y="941264"/>
            <a:ext cx="2664718" cy="28968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9197581"/>
      </p:ext>
    </p:extLst>
  </p:cSld>
  <p:clrMapOvr>
    <a:masterClrMapping/>
  </p:clrMapOvr>
  <p:transition>
    <p:dissolv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owerPoint - NY - Grå - Norsk">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0000"/>
                <a:satMod val="155000"/>
              </a:schemeClr>
            </a:gs>
            <a:gs pos="65000">
              <a:schemeClr val="phClr">
                <a:shade val="85000"/>
                <a:satMod val="155000"/>
              </a:schemeClr>
            </a:gs>
            <a:gs pos="100000">
              <a:schemeClr val="phClr">
                <a:shade val="95000"/>
                <a:satMod val="155000"/>
              </a:schemeClr>
            </a:gs>
          </a:gsLst>
          <a:lin ang="16200000" scaled="0"/>
        </a:gradFill>
      </a:fillStyleLst>
      <a:lnStyleLst>
        <a:ln w="6350" cap="rnd" cmpd="sng" algn="ctr">
          <a:solidFill>
            <a:schemeClr val="phClr">
              <a:shade val="95000"/>
              <a:satMod val="105000"/>
            </a:scheme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50800" algn="tl" rotWithShape="0">
              <a:srgbClr val="000000">
                <a:alpha val="64000"/>
              </a:srgbClr>
            </a:outerShdw>
          </a:effectLst>
        </a:effectStyle>
        <a:effectStyle>
          <a:effectLst>
            <a:outerShdw blurRad="39000" dist="25400" dir="5400000">
              <a:srgbClr val="000000">
                <a:alpha val="35000"/>
              </a:srgbClr>
            </a:outerShdw>
          </a:effectLst>
        </a:effectStyle>
        <a:effectStyle>
          <a:effectLst>
            <a:outerShdw blurRad="39000" dist="25400" dir="5400000">
              <a:srgbClr val="000000">
                <a:alpha val="35000"/>
              </a:srgbClr>
            </a:outerShdw>
          </a:effectLst>
          <a:scene3d>
            <a:camera prst="orthographicFront" fov="0">
              <a:rot lat="0" lon="0" rev="0"/>
            </a:camera>
            <a:lightRig rig="threePt" dir="t">
              <a:rot lat="0" lon="0" rev="0"/>
            </a:lightRig>
          </a:scene3d>
          <a:sp3d prstMaterial="matte">
            <a:bevelT h="22225"/>
          </a:sp3d>
        </a:effectStyle>
      </a:effectStyleLst>
      <a:bgFillStyleLst>
        <a:solidFill>
          <a:schemeClr val="phClr"/>
        </a:solidFill>
        <a:gradFill rotWithShape="1">
          <a:gsLst>
            <a:gs pos="0">
              <a:schemeClr val="phClr">
                <a:shade val="50000"/>
                <a:satMod val="155000"/>
              </a:schemeClr>
            </a:gs>
            <a:gs pos="35000">
              <a:schemeClr val="phClr">
                <a:shade val="75000"/>
                <a:satMod val="155000"/>
              </a:schemeClr>
            </a:gs>
            <a:gs pos="100000">
              <a:schemeClr val="phClr">
                <a:tint val="80000"/>
                <a:satMod val="255000"/>
              </a:schemeClr>
            </a:gs>
          </a:gsLst>
          <a:lin ang="16200000" scaled="0"/>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themeOverride>
</file>

<file path=docProps/app.xml><?xml version="1.0" encoding="utf-8"?>
<Properties xmlns="http://schemas.openxmlformats.org/officeDocument/2006/extended-properties" xmlns:vt="http://schemas.openxmlformats.org/officeDocument/2006/docPropsVTypes">
  <Template>PowerPoint - NY - Grå - Norsk</Template>
  <TotalTime>0</TotalTime>
  <Words>984</Words>
  <Application>Microsoft Office PowerPoint</Application>
  <PresentationFormat>On-screen Show (4:3)</PresentationFormat>
  <Paragraphs>146</Paragraphs>
  <Slides>15</Slides>
  <Notes>4</Notes>
  <HiddenSlides>0</HiddenSlides>
  <MMClips>0</MMClips>
  <ScaleCrop>false</ScaleCrop>
  <HeadingPairs>
    <vt:vector size="4" baseType="variant">
      <vt:variant>
        <vt:lpstr>Theme</vt:lpstr>
      </vt:variant>
      <vt:variant>
        <vt:i4>2</vt:i4>
      </vt:variant>
      <vt:variant>
        <vt:lpstr>Slide Titles</vt:lpstr>
      </vt:variant>
      <vt:variant>
        <vt:i4>15</vt:i4>
      </vt:variant>
    </vt:vector>
  </HeadingPairs>
  <TitlesOfParts>
    <vt:vector size="17" baseType="lpstr">
      <vt:lpstr>PowerPoint - NY - Grå - Norsk</vt:lpstr>
      <vt:lpstr>Office Theme</vt:lpstr>
      <vt:lpstr>The Norwegian Institute for Nature Research (NINA) and EEA Programmes BG02 Integrated Marine an Inland Water Management and BG03 Biodiversity and Ecosystem Services  </vt:lpstr>
      <vt:lpstr>PowerPoint Presentation</vt:lpstr>
      <vt:lpstr>PowerPoint Presentation</vt:lpstr>
      <vt:lpstr>   BG02: NINA has strong management and applied research capacities in this field                   Recent publications include: </vt:lpstr>
      <vt:lpstr>SEAPOP – long term monitoring of seabirds for improved management of the marine environment</vt:lpstr>
      <vt:lpstr>Management and restoration of freshwater ecosystems</vt:lpstr>
      <vt:lpstr>    BG03 – Biodiversity and Ecosystem Services  Increased awareness of and education in biodiversity and ecosystem services, including awareness of and education in biodiversity and climate change, and economic valuation of ecosystems Increased protection of native ecosystems against invasive alien species  Improved integration of biodiversity considerations in sectoral policies and legislation  </vt:lpstr>
      <vt:lpstr>     </vt:lpstr>
      <vt:lpstr> </vt:lpstr>
      <vt:lpstr>TOV: terrestrial nature monitoring</vt:lpstr>
      <vt:lpstr>Example 1 : Nitrogen combined with climate change: algae and lichens on birch trees in Norway</vt:lpstr>
      <vt:lpstr>PowerPoint Presentation</vt:lpstr>
      <vt:lpstr>Terrestrial nature monitoring (TOV) in an international perspective</vt:lpstr>
      <vt:lpstr>  </vt:lpstr>
      <vt:lpstr>Summary</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2010-11-12T12:05:41Z</dcterms:created>
  <dcterms:modified xsi:type="dcterms:W3CDTF">2014-06-24T13:49:37Z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TC101671261033</vt:lpwstr>
  </property>
</Properties>
</file>