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345" r:id="rId3"/>
    <p:sldId id="346" r:id="rId4"/>
    <p:sldId id="347" r:id="rId5"/>
    <p:sldId id="348" r:id="rId6"/>
    <p:sldId id="349" r:id="rId7"/>
    <p:sldId id="350" r:id="rId8"/>
    <p:sldId id="257" r:id="rId9"/>
    <p:sldId id="258" r:id="rId10"/>
    <p:sldId id="260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EDF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E8365-94FA-4678-83CC-F63531D6D90E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67A96-9E16-4E77-8E2B-3C7ED4C4E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9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4A88-3967-400F-959D-57EBB5F728A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0017-D4FD-468D-8AC2-2C01771A7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5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4A88-3967-400F-959D-57EBB5F728A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0017-D4FD-468D-8AC2-2C01771A7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5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4A88-3967-400F-959D-57EBB5F728A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0017-D4FD-468D-8AC2-2C01771A7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4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4A88-3967-400F-959D-57EBB5F728A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0017-D4FD-468D-8AC2-2C01771A7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8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4A88-3967-400F-959D-57EBB5F728A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0017-D4FD-468D-8AC2-2C01771A7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9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4A88-3967-400F-959D-57EBB5F728A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0017-D4FD-468D-8AC2-2C01771A7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1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4A88-3967-400F-959D-57EBB5F728A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0017-D4FD-468D-8AC2-2C01771A7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1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4A88-3967-400F-959D-57EBB5F728A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0017-D4FD-468D-8AC2-2C01771A7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4A88-3967-400F-959D-57EBB5F728A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0017-D4FD-468D-8AC2-2C01771A7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2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4A88-3967-400F-959D-57EBB5F728A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0017-D4FD-468D-8AC2-2C01771A7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B4A88-3967-400F-959D-57EBB5F728A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0017-D4FD-468D-8AC2-2C01771A7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9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B4A88-3967-400F-959D-57EBB5F728A2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00017-D4FD-468D-8AC2-2C01771A7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5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33843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just">
              <a:lnSpc>
                <a:spcPct val="80000"/>
              </a:lnSpc>
            </a:pPr>
            <a:endParaRPr lang="en-US" altLang="en-US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bg-BG" alt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Наредба № 1 от 29 октомври 2008 г. за вида на превантивните и оздравителните мерки в предвидените случаи от закона за отговорността за предотвратяване и отстраняване на екологични щети и за минималния размер на разходите за тяхното изпълнение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bg-BG" alt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bg-BG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ДВ. бр.96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Ноември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2008г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bg-BG" altLang="en-US" sz="4800" dirty="0" smtClean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 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endParaRPr lang="en-US" altLang="en-US" sz="7000" b="1" dirty="0" smtClean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en-US" altLang="en-US" sz="2000" b="1" dirty="0" smtClean="0">
              <a:solidFill>
                <a:srgbClr val="FFFF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8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bg-BG" b="1" dirty="0"/>
              <a:t>Описание на местоположението на площадката/площадките, на които се извършва дейността по т. 1.</a:t>
            </a:r>
            <a:endParaRPr lang="en-US" dirty="0"/>
          </a:p>
          <a:p>
            <a:pPr marL="0" indent="0" algn="just">
              <a:buNone/>
            </a:pPr>
            <a:r>
              <a:rPr lang="bg-BG" dirty="0"/>
              <a:t>Площадката е разположена в землището на с. </a:t>
            </a:r>
            <a:r>
              <a:rPr lang="bg-BG" dirty="0" smtClean="0"/>
              <a:t>К, </a:t>
            </a:r>
            <a:r>
              <a:rPr lang="bg-BG" dirty="0"/>
              <a:t>общ. </a:t>
            </a:r>
            <a:r>
              <a:rPr lang="bg-BG" dirty="0" smtClean="0"/>
              <a:t>Р </a:t>
            </a:r>
            <a:r>
              <a:rPr lang="bg-BG" dirty="0"/>
              <a:t>в имоти 200147 и 000159 по плана за земеразделяне на с. </a:t>
            </a:r>
            <a:r>
              <a:rPr lang="bg-BG" dirty="0" smtClean="0"/>
              <a:t>К, </a:t>
            </a:r>
            <a:r>
              <a:rPr lang="bg-BG" dirty="0"/>
              <a:t>общ. </a:t>
            </a:r>
            <a:r>
              <a:rPr lang="bg-BG" dirty="0" smtClean="0"/>
              <a:t>Р. </a:t>
            </a:r>
            <a:r>
              <a:rPr lang="bg-BG" dirty="0"/>
              <a:t>Площта на имотите възлиза на 99,89 дка. Площадката граничи с Язовир </a:t>
            </a:r>
            <a:r>
              <a:rPr lang="bg-BG" dirty="0" smtClean="0"/>
              <a:t>„И“, </a:t>
            </a:r>
            <a:r>
              <a:rPr lang="bg-BG" dirty="0"/>
              <a:t>полски пътища и земеделски земи /пасища, мера/.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4" y="1628800"/>
            <a:ext cx="7200900" cy="4286250"/>
            <a:chOff x="954910" y="1539677"/>
            <a:chExt cx="7200900" cy="428625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4910" y="1539677"/>
              <a:ext cx="7200900" cy="428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4427984" y="2060848"/>
              <a:ext cx="432048" cy="4320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860032" y="1700808"/>
              <a:ext cx="2088232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g-BG" sz="1100" dirty="0" smtClean="0">
                  <a:latin typeface="Arial" pitchFamily="34" charset="0"/>
                  <a:cs typeface="Arial" pitchFamily="34" charset="0"/>
                </a:rPr>
                <a:t>И С България ЕООД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652120" y="3212976"/>
              <a:ext cx="432048" cy="4320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084168" y="2924944"/>
              <a:ext cx="1728192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g-BG" sz="1100" dirty="0" smtClean="0">
                  <a:latin typeface="Arial" pitchFamily="34" charset="0"/>
                  <a:cs typeface="Arial" pitchFamily="34" charset="0"/>
                </a:rPr>
                <a:t>Язовир </a:t>
              </a:r>
              <a:r>
                <a:rPr lang="bg-BG" sz="1100" dirty="0">
                  <a:latin typeface="Arial" pitchFamily="34" charset="0"/>
                  <a:cs typeface="Arial" pitchFamily="34" charset="0"/>
                </a:rPr>
                <a:t>И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39952" y="4437112"/>
              <a:ext cx="1008112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g-BG" sz="1100" dirty="0" smtClean="0">
                  <a:latin typeface="Arial" pitchFamily="34" charset="0"/>
                  <a:cs typeface="Arial" pitchFamily="34" charset="0"/>
                </a:rPr>
                <a:t>ТЕЦ  ЕАД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707904" y="4725144"/>
              <a:ext cx="432048" cy="4320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495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r>
              <a:rPr lang="bg-BG" dirty="0" smtClean="0"/>
              <a:t>Доставката </a:t>
            </a:r>
            <a:r>
              <a:rPr lang="bg-BG" dirty="0"/>
              <a:t>на основната суровина - суров гипс се извършва от намиращия се в непосредствена близост ТЕЦ 2. Площадката има излаз на второкласен път, който я свързва с Републиканската пътна мрежа.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>
              <a:buNone/>
            </a:pPr>
            <a:endParaRPr lang="ru-RU" b="1" dirty="0" smtClean="0"/>
          </a:p>
          <a:p>
            <a:pPr marL="0" lvl="0" indent="0" algn="ctr">
              <a:buNone/>
            </a:pPr>
            <a:r>
              <a:rPr lang="ru-RU" b="1" dirty="0" smtClean="0"/>
              <a:t>Описание</a:t>
            </a:r>
            <a:endParaRPr lang="ru-RU" b="1" dirty="0"/>
          </a:p>
          <a:p>
            <a:pPr marL="0" lvl="0" indent="0" algn="just">
              <a:buNone/>
            </a:pPr>
            <a:r>
              <a:rPr lang="ru-RU" b="1" dirty="0" smtClean="0"/>
              <a:t>на </a:t>
            </a:r>
            <a:r>
              <a:rPr lang="bg-BG" b="1" dirty="0"/>
              <a:t>стационарни </a:t>
            </a:r>
            <a:r>
              <a:rPr lang="ru-RU" b="1" dirty="0"/>
              <a:t>и </a:t>
            </a:r>
            <a:r>
              <a:rPr lang="ru-RU" b="1" dirty="0" err="1"/>
              <a:t>нестационарни</a:t>
            </a:r>
            <a:r>
              <a:rPr lang="ru-RU" b="1" dirty="0"/>
              <a:t> </a:t>
            </a:r>
            <a:r>
              <a:rPr lang="bg-BG" b="1" dirty="0"/>
              <a:t>машини, съоръжения, инсталации </a:t>
            </a:r>
            <a:r>
              <a:rPr lang="ru-RU" b="1" dirty="0"/>
              <a:t>и др., вкл. и на </a:t>
            </a:r>
            <a:r>
              <a:rPr lang="bg-BG" b="1" dirty="0"/>
              <a:t>наличните </a:t>
            </a:r>
            <a:r>
              <a:rPr lang="ru-RU" b="1" dirty="0"/>
              <a:t>химически вещества и </a:t>
            </a:r>
            <a:r>
              <a:rPr lang="bg-BG" b="1" dirty="0"/>
              <a:t>препарати </a:t>
            </a:r>
            <a:r>
              <a:rPr lang="ru-RU" b="1" dirty="0"/>
              <a:t>на </a:t>
            </a:r>
            <a:r>
              <a:rPr lang="bg-BG" b="1" dirty="0"/>
              <a:t>площадката.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На </a:t>
            </a:r>
            <a:r>
              <a:rPr lang="bg-BG" dirty="0"/>
              <a:t>площадката са разположени инсталации </a:t>
            </a:r>
            <a:r>
              <a:rPr lang="ru-RU" dirty="0"/>
              <a:t>за производство на гипс за сухи смеси и гипс за </a:t>
            </a:r>
            <a:r>
              <a:rPr lang="ru-RU" dirty="0" err="1"/>
              <a:t>гипсокартон</a:t>
            </a:r>
            <a:r>
              <a:rPr lang="ru-RU" dirty="0"/>
              <a:t>. </a:t>
            </a:r>
            <a:r>
              <a:rPr lang="bg-BG" dirty="0"/>
              <a:t>Инсталациите се разглеждат като инсталации </a:t>
            </a:r>
            <a:r>
              <a:rPr lang="ru-RU" dirty="0"/>
              <a:t>за </a:t>
            </a:r>
            <a:r>
              <a:rPr lang="bg-BG" dirty="0"/>
              <a:t>оползотворяване </a:t>
            </a:r>
            <a:r>
              <a:rPr lang="ru-RU" dirty="0"/>
              <a:t>на </a:t>
            </a:r>
            <a:r>
              <a:rPr lang="bg-BG" dirty="0"/>
              <a:t>отпадъци </a:t>
            </a:r>
            <a:r>
              <a:rPr lang="ru-RU" dirty="0"/>
              <a:t>с код 10 01 05 </a:t>
            </a:r>
            <a:r>
              <a:rPr lang="bg-BG" dirty="0"/>
              <a:t>«Твърди отпадъци </a:t>
            </a:r>
            <a:r>
              <a:rPr lang="ru-RU" dirty="0"/>
              <a:t>от реакции на </a:t>
            </a:r>
            <a:r>
              <a:rPr lang="bg-BG" dirty="0"/>
              <a:t>основата </a:t>
            </a:r>
            <a:r>
              <a:rPr lang="ru-RU" dirty="0"/>
              <a:t>на </a:t>
            </a:r>
            <a:r>
              <a:rPr lang="bg-BG" dirty="0"/>
              <a:t>калций, получени </a:t>
            </a:r>
            <a:r>
              <a:rPr lang="ru-RU" dirty="0"/>
              <a:t>при </a:t>
            </a:r>
            <a:r>
              <a:rPr lang="ru-RU" dirty="0" err="1"/>
              <a:t>десулфатизация</a:t>
            </a:r>
            <a:r>
              <a:rPr lang="ru-RU" dirty="0"/>
              <a:t> на </a:t>
            </a:r>
            <a:r>
              <a:rPr lang="bg-BG" dirty="0"/>
              <a:t>отпадъчни газове.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По</a:t>
            </a:r>
            <a:r>
              <a:rPr lang="bg-BG" dirty="0"/>
              <a:t>-долу е представена </a:t>
            </a:r>
            <a:r>
              <a:rPr lang="ru-RU" dirty="0" err="1"/>
              <a:t>принципна</a:t>
            </a:r>
            <a:r>
              <a:rPr lang="ru-RU" dirty="0"/>
              <a:t> технологична блок-схема на </a:t>
            </a:r>
            <a:r>
              <a:rPr lang="bg-BG" dirty="0"/>
              <a:t>инсталациите </a:t>
            </a:r>
            <a:r>
              <a:rPr lang="ru-RU" dirty="0"/>
              <a:t>и подробно описание на </a:t>
            </a:r>
            <a:r>
              <a:rPr lang="bg-BG" dirty="0"/>
              <a:t>производствените процеси: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06" y="1600200"/>
            <a:ext cx="4823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4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bg-BG" b="1" dirty="0" smtClean="0"/>
              <a:t>3.1. </a:t>
            </a:r>
            <a:r>
              <a:rPr lang="bg-BG" b="1" u="sng" dirty="0" smtClean="0"/>
              <a:t>Инсталация </a:t>
            </a:r>
            <a:r>
              <a:rPr lang="bg-BG" b="1" u="sng" dirty="0"/>
              <a:t>за производство на </a:t>
            </a:r>
            <a:r>
              <a:rPr lang="bg-BG" b="1" u="sng" dirty="0" err="1"/>
              <a:t>гипсокартон</a:t>
            </a:r>
            <a:r>
              <a:rPr lang="bg-BG" b="1" u="sng" dirty="0"/>
              <a:t>:</a:t>
            </a:r>
            <a:endParaRPr lang="en-US" dirty="0"/>
          </a:p>
          <a:p>
            <a:pPr marL="0" indent="0" algn="ctr">
              <a:buNone/>
            </a:pPr>
            <a:r>
              <a:rPr lang="bg-BG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 </a:t>
            </a:r>
            <a:endParaRPr lang="en-US" dirty="0"/>
          </a:p>
          <a:p>
            <a:pPr marL="0" indent="0">
              <a:buNone/>
            </a:pPr>
            <a:r>
              <a:rPr lang="bg-BG" b="1" dirty="0"/>
              <a:t>3.1.</a:t>
            </a:r>
            <a:r>
              <a:rPr lang="bg-BG" b="1" dirty="0" err="1"/>
              <a:t>1</a:t>
            </a:r>
            <a:r>
              <a:rPr lang="bg-BG" b="1" dirty="0"/>
              <a:t>.Подаване на суров материал в инсталацията</a:t>
            </a:r>
            <a:endParaRPr lang="en-US" dirty="0"/>
          </a:p>
          <a:p>
            <a:pPr marL="0" indent="0">
              <a:buNone/>
            </a:pPr>
            <a:r>
              <a:rPr lang="bg-BG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Подаването на доставения суров гипс в </a:t>
            </a:r>
            <a:r>
              <a:rPr lang="bg-BG" dirty="0" err="1"/>
              <a:t>чуковата</a:t>
            </a:r>
            <a:r>
              <a:rPr lang="bg-BG" dirty="0"/>
              <a:t> мелница за смилане се състои от следните главни операции:</a:t>
            </a:r>
            <a:endParaRPr lang="en-US" dirty="0"/>
          </a:p>
          <a:p>
            <a:pPr marL="0" lvl="0" indent="0">
              <a:buNone/>
            </a:pPr>
            <a:r>
              <a:rPr lang="bg-BG" dirty="0"/>
              <a:t> </a:t>
            </a:r>
            <a:r>
              <a:rPr lang="bg-BG" dirty="0" err="1"/>
              <a:t>Коритообразен</a:t>
            </a:r>
            <a:r>
              <a:rPr lang="bg-BG" dirty="0"/>
              <a:t> товарач - </a:t>
            </a:r>
            <a:r>
              <a:rPr lang="bg-BG" dirty="0" err="1"/>
              <a:t>Коритообразният</a:t>
            </a:r>
            <a:r>
              <a:rPr lang="bg-BG" dirty="0"/>
              <a:t> товарач е правоъгълен съд, който се пълни от </a:t>
            </a:r>
            <a:r>
              <a:rPr lang="bg-BG" dirty="0" err="1"/>
              <a:t>колесен</a:t>
            </a:r>
            <a:r>
              <a:rPr lang="bg-BG" dirty="0"/>
              <a:t> товарач или камион. Като транспортно устройство се използва гумена лента.</a:t>
            </a:r>
            <a:endParaRPr lang="en-US" dirty="0"/>
          </a:p>
          <a:p>
            <a:pPr marL="0" lvl="0" indent="0">
              <a:buNone/>
            </a:pPr>
            <a:r>
              <a:rPr lang="bg-BG" dirty="0"/>
              <a:t> Транспортиране на материал - Транспортирането на суровия материал се извършва чрез лентов транспортьор.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bg-BG" b="1" dirty="0"/>
              <a:t>3.1.2.Калциниране и охлаждане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 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Системата за калциниране и охлаждане се състои от следните главни компоненти: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 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Захранващ съд с транспортно устройство - Захранващият съд е кръгъл бункер с капацитет от 100 </a:t>
            </a:r>
            <a:r>
              <a:rPr lang="fr-FR" dirty="0"/>
              <a:t>t</a:t>
            </a:r>
            <a:r>
              <a:rPr lang="ru-RU" dirty="0"/>
              <a:t>. </a:t>
            </a:r>
            <a:r>
              <a:rPr lang="bg-BG" dirty="0"/>
              <a:t>Изтеглянето се извършва от изпразващо устройство с изтеглящ ръкав.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Дозиране на материала - За дозирането на материала се използва отворен тегловен лентов дозатор, който разполага със собствена управляваща единица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Генериране на горещ газ с въздушна система - Към произвеждането на горещ газ с въздушна система принадлежат: генератор на горещ газ с регулираща отсечка за газ и команден шкаф, вентилатор за горивен въздух и вентилатор за смесен въздух.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Обработване на материала - Обработването на материала се извършва в </a:t>
            </a:r>
            <a:r>
              <a:rPr lang="bg-BG" dirty="0" err="1"/>
              <a:t>чукова</a:t>
            </a:r>
            <a:r>
              <a:rPr lang="bg-BG" dirty="0"/>
              <a:t> мелница и динамичен въздушен сепаратор. По-нататък се прилага тръбен охладител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Транспортиране на материал - Транспортирането на </a:t>
            </a:r>
            <a:r>
              <a:rPr lang="bg-BG" dirty="0" err="1"/>
              <a:t>калциниран</a:t>
            </a:r>
            <a:r>
              <a:rPr lang="bg-BG" dirty="0"/>
              <a:t> гипс се състои главно от </a:t>
            </a:r>
            <a:r>
              <a:rPr lang="bg-BG" dirty="0" err="1"/>
              <a:t>шнекови</a:t>
            </a:r>
            <a:r>
              <a:rPr lang="bg-BG" dirty="0"/>
              <a:t> транспортьори, </a:t>
            </a:r>
            <a:r>
              <a:rPr lang="bg-BG" dirty="0" err="1"/>
              <a:t>кофов</a:t>
            </a:r>
            <a:r>
              <a:rPr lang="bg-BG" dirty="0"/>
              <a:t> елеватор както и свързващите части между отделните машини.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Обезпрашаване - Обезпрашаването на калцинирането се извършва в батерия с 972 броя </a:t>
            </a:r>
            <a:r>
              <a:rPr lang="bg-BG" dirty="0" err="1"/>
              <a:t>ръкавни</a:t>
            </a:r>
            <a:r>
              <a:rPr lang="bg-BG" dirty="0"/>
              <a:t> филтри.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От бункера за суров гипс </a:t>
            </a:r>
            <a:r>
              <a:rPr lang="en-US" dirty="0"/>
              <a:t>REA</a:t>
            </a:r>
            <a:r>
              <a:rPr lang="bg-BG" dirty="0"/>
              <a:t>-гипсът се подава посредством честотно регулирано изпразващо устройство на честотно регулирания тегловен лентов дозатор . Той товари дозирано </a:t>
            </a:r>
            <a:r>
              <a:rPr lang="ru-RU" dirty="0"/>
              <a:t>(</a:t>
            </a:r>
            <a:r>
              <a:rPr lang="en-US" dirty="0"/>
              <a:t>max</a:t>
            </a:r>
            <a:r>
              <a:rPr lang="ru-RU" dirty="0"/>
              <a:t>. </a:t>
            </a:r>
            <a:r>
              <a:rPr lang="bg-BG" dirty="0"/>
              <a:t>35 </a:t>
            </a:r>
            <a:r>
              <a:rPr lang="fr-FR" dirty="0"/>
              <a:t>t</a:t>
            </a:r>
            <a:r>
              <a:rPr lang="ru-RU" dirty="0"/>
              <a:t>/</a:t>
            </a:r>
            <a:r>
              <a:rPr lang="fr-FR" dirty="0"/>
              <a:t>h</a:t>
            </a:r>
            <a:r>
              <a:rPr lang="ru-RU" dirty="0"/>
              <a:t>) </a:t>
            </a:r>
            <a:r>
              <a:rPr lang="bg-BG" dirty="0" err="1"/>
              <a:t>чуковата</a:t>
            </a:r>
            <a:r>
              <a:rPr lang="bg-BG" dirty="0"/>
              <a:t> мелница (К1) чрез шлюза с дозиращ барабан 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В </a:t>
            </a:r>
            <a:r>
              <a:rPr lang="bg-BG" dirty="0" err="1"/>
              <a:t>чуковата</a:t>
            </a:r>
            <a:r>
              <a:rPr lang="bg-BG" dirty="0"/>
              <a:t> мелница суровият камък се смила на необходимата </a:t>
            </a:r>
            <a:r>
              <a:rPr lang="bg-BG" dirty="0" err="1"/>
              <a:t>финост</a:t>
            </a:r>
            <a:r>
              <a:rPr lang="bg-BG" dirty="0"/>
              <a:t> (&lt; 150 </a:t>
            </a:r>
            <a:r>
              <a:rPr lang="en-US" dirty="0"/>
              <a:t>pm</a:t>
            </a:r>
            <a:r>
              <a:rPr lang="ru-RU" dirty="0"/>
              <a:t>) </a:t>
            </a:r>
            <a:r>
              <a:rPr lang="bg-BG" dirty="0"/>
              <a:t>и се </a:t>
            </a:r>
            <a:r>
              <a:rPr lang="bg-BG" dirty="0" err="1"/>
              <a:t>калцинира</a:t>
            </a:r>
            <a:r>
              <a:rPr lang="bg-BG" dirty="0"/>
              <a:t> едновременно.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Над </a:t>
            </a:r>
            <a:r>
              <a:rPr lang="bg-BG" dirty="0" err="1"/>
              <a:t>чуковата</a:t>
            </a:r>
            <a:r>
              <a:rPr lang="bg-BG" dirty="0"/>
              <a:t> мелница се намира динамичен въздушен сепаратор , който гарантира необходимата </a:t>
            </a:r>
            <a:r>
              <a:rPr lang="bg-BG" dirty="0" err="1"/>
              <a:t>финост</a:t>
            </a:r>
            <a:r>
              <a:rPr lang="bg-BG" dirty="0"/>
              <a:t> на мелене.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Необходимите за </a:t>
            </a:r>
            <a:r>
              <a:rPr lang="bg-BG" dirty="0" err="1"/>
              <a:t>калциниращия</a:t>
            </a:r>
            <a:r>
              <a:rPr lang="bg-BG" dirty="0"/>
              <a:t> процес горещи газове се произвеждат в нагряван с газ генератор за горещ газ. Необходимият горивен въздух се доставя от вентилатора за горивен въздух. Около 1300 °С горещите газове се смесват с върнатия от комина отработен въздух при 650 °С. Входната температура на мелницата както и </a:t>
            </a:r>
            <a:r>
              <a:rPr lang="bg-BG" dirty="0" err="1"/>
              <a:t>подналягането</a:t>
            </a:r>
            <a:r>
              <a:rPr lang="bg-BG" dirty="0"/>
              <a:t> на горивната камера се контролират и при надвишаване на граничните стойности се задейства аварийно изключване като се отваря пневматично задействана клапа на авариен комин, която може да се отваря без налягане и ток.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След динамичния въздушен сепаратор, на който се контролират оборотите и е честотно управляван, сместа от газ и продукт се прекарва през тръбопровод до събирателния филтър за прах.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Степента на калциниране се регулира с температурата на изхода на мелницата. Пред филтъра е поставена друга измервателна позиция, която при надвишаване на температурата отваря пневматично задвижваната </a:t>
            </a:r>
            <a:r>
              <a:rPr lang="bg-BG" dirty="0" err="1"/>
              <a:t>дроселна</a:t>
            </a:r>
            <a:r>
              <a:rPr lang="bg-BG" dirty="0"/>
              <a:t> клапа, за да предпазва филтъра от </a:t>
            </a:r>
            <a:r>
              <a:rPr lang="bg-BG" dirty="0" err="1"/>
              <a:t>пренагряване</a:t>
            </a:r>
            <a:r>
              <a:rPr lang="bg-BG" dirty="0"/>
              <a:t>. Тази </a:t>
            </a:r>
            <a:r>
              <a:rPr lang="bg-BG" dirty="0" err="1"/>
              <a:t>дроселна</a:t>
            </a:r>
            <a:r>
              <a:rPr lang="bg-BG" dirty="0"/>
              <a:t> клапа се отваря без налягане и без ток. Събирателният филтър за прах се почиства с въздух под налягане и се регулира от разликата в наляганията.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Намиращият се в корпуса на събирателния филтър </a:t>
            </a:r>
            <a:r>
              <a:rPr lang="bg-BG" dirty="0" err="1"/>
              <a:t>калциниран</a:t>
            </a:r>
            <a:r>
              <a:rPr lang="bg-BG" dirty="0"/>
              <a:t> гипс се транспортира със събирателните </a:t>
            </a:r>
            <a:r>
              <a:rPr lang="bg-BG" dirty="0" err="1"/>
              <a:t>шнекове</a:t>
            </a:r>
            <a:r>
              <a:rPr lang="bg-BG" dirty="0"/>
              <a:t> (</a:t>
            </a:r>
            <a:r>
              <a:rPr lang="bg-BG" dirty="0" err="1"/>
              <a:t>червяк</a:t>
            </a:r>
            <a:r>
              <a:rPr lang="bg-BG" dirty="0"/>
              <a:t>) за прах към шлюза с дозиращ барабан.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Почистеният отработен въздух се транспортира от главния вентилатор, който е оборотно контролиран, засмуква се и се отвежда към комин. Чрез промяна на оборотите се произвежда необходимото </a:t>
            </a:r>
            <a:r>
              <a:rPr lang="bg-BG" dirty="0" err="1"/>
              <a:t>подналягане</a:t>
            </a:r>
            <a:r>
              <a:rPr lang="bg-BG" dirty="0"/>
              <a:t> за целия процес на калциниране.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1. С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наредба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уреждат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условията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редът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определяне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видът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превантивните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оздравителни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мерки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заплаха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екологични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щети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екологични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щети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минималният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разходите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тяхното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Обратното връщане на определено количество отработен въздух от комина към газ генератора се извършва от вентилатора за смесен въздух. Той е оборотно контролиран и честотно управляван, </a:t>
            </a:r>
            <a:r>
              <a:rPr lang="ru-RU" dirty="0"/>
              <a:t>с </a:t>
            </a:r>
            <a:r>
              <a:rPr lang="bg-BG" dirty="0"/>
              <a:t>цел напасване (обемен поток и температура). В тръбопровода към вентилатора за смесен въздух е поставена пневматично задействана </a:t>
            </a:r>
            <a:r>
              <a:rPr lang="bg-BG" dirty="0" err="1"/>
              <a:t>дроселна</a:t>
            </a:r>
            <a:r>
              <a:rPr lang="bg-BG" dirty="0"/>
              <a:t> клапа. Тази клапа се отваря, когато инсталацията се пуска студена или има смущение в областта на събирателния филтър за прах . </a:t>
            </a:r>
            <a:r>
              <a:rPr lang="bg-BG" dirty="0" err="1"/>
              <a:t>Дроселната</a:t>
            </a:r>
            <a:r>
              <a:rPr lang="bg-BG" dirty="0"/>
              <a:t> клапа се отваря без налягане и без ток.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След </a:t>
            </a:r>
            <a:r>
              <a:rPr lang="bg-BG" dirty="0"/>
              <a:t>шлюза </a:t>
            </a:r>
            <a:r>
              <a:rPr lang="ru-RU" dirty="0"/>
              <a:t>с </a:t>
            </a:r>
            <a:r>
              <a:rPr lang="bg-BG" dirty="0"/>
              <a:t>дозиращ барабан гипса се транспортира към барабанното сито за отделяне на чужди тела (например хартия или втвърдявания). След това пада </a:t>
            </a:r>
            <a:r>
              <a:rPr lang="bg-BG" dirty="0" err="1"/>
              <a:t>калцинираният</a:t>
            </a:r>
            <a:r>
              <a:rPr lang="bg-BG" dirty="0"/>
              <a:t> гипс </a:t>
            </a:r>
            <a:r>
              <a:rPr lang="ru-RU" dirty="0"/>
              <a:t>по спусков </a:t>
            </a:r>
            <a:r>
              <a:rPr lang="ru-RU" dirty="0" err="1"/>
              <a:t>ръкав</a:t>
            </a:r>
            <a:r>
              <a:rPr lang="ru-RU" dirty="0"/>
              <a:t> в </a:t>
            </a:r>
            <a:r>
              <a:rPr lang="ru-RU" dirty="0" err="1"/>
              <a:t>тръбния</a:t>
            </a:r>
            <a:r>
              <a:rPr lang="ru-RU" dirty="0"/>
              <a:t> </a:t>
            </a:r>
            <a:r>
              <a:rPr lang="ru-RU" dirty="0" err="1"/>
              <a:t>охладител</a:t>
            </a:r>
            <a:r>
              <a:rPr lang="ru-RU" dirty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Горещият </a:t>
            </a:r>
            <a:r>
              <a:rPr lang="bg-BG" dirty="0" err="1"/>
              <a:t>калциниран</a:t>
            </a:r>
            <a:r>
              <a:rPr lang="bg-BG" dirty="0"/>
              <a:t> гипс се подава на тръбния охладител , оборотно контролиран, посредством входния </a:t>
            </a:r>
            <a:r>
              <a:rPr lang="bg-BG" dirty="0" err="1"/>
              <a:t>шнек</a:t>
            </a:r>
            <a:r>
              <a:rPr lang="bg-BG" dirty="0"/>
              <a:t>. Тук става индиректен </a:t>
            </a:r>
            <a:r>
              <a:rPr lang="bg-BG" dirty="0" err="1"/>
              <a:t>топлообмен</a:t>
            </a:r>
            <a:r>
              <a:rPr lang="bg-BG" dirty="0"/>
              <a:t> </a:t>
            </a:r>
            <a:r>
              <a:rPr lang="ru-RU" dirty="0"/>
              <a:t>в противоток </a:t>
            </a:r>
            <a:r>
              <a:rPr lang="bg-BG" dirty="0"/>
              <a:t>между калцинирания гипс и от халето или от вън засмукания студен въздух. След тръбния охладител охладеният на около 80°С продукт се изнася чрез шлюз с дозиращ барабан.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Необходимият за охлаждането на калцинирания гипс хладен въздух се засмуква от вентилатора за хладен въздух , оборотно контролиран и честотно управляван, през тръбния охладител. Този </a:t>
            </a:r>
            <a:r>
              <a:rPr lang="bg-BG" dirty="0" err="1"/>
              <a:t>безпрашен</a:t>
            </a:r>
            <a:r>
              <a:rPr lang="bg-BG" dirty="0"/>
              <a:t> 100 °С топъл въздух се подава на процеса като горивен въздух през вентилатора за горивен въздух ,като излишният хладен въздух се извежда през отделен тръбопровод в свободното пространство.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За предотвратяване на преминаването на точката на оросяване в охладителя се въвежда чрез моторно задействащата се клапа топъл въздух към входа за хладен въздух. Входната температура се регулира и трябва да не е по-ниска от 30 °С. Регулирането на тръбния охладител се извършва чрез регулиране на оборотите на вентилатора за хладен въздух в зависимост от изходната температура на хладния въздух. Като регулираща величина за изходната температура на хладния въздух се взема изходната температура на продукта от тръбния охладител.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Транспортните </a:t>
            </a:r>
            <a:r>
              <a:rPr lang="bg-BG" dirty="0" err="1"/>
              <a:t>шнекове</a:t>
            </a:r>
            <a:r>
              <a:rPr lang="bg-BG" dirty="0"/>
              <a:t> довеждат калцинирания гипс до </a:t>
            </a:r>
            <a:r>
              <a:rPr lang="bg-BG" dirty="0" err="1"/>
              <a:t>кофовия</a:t>
            </a:r>
            <a:r>
              <a:rPr lang="bg-BG" dirty="0"/>
              <a:t> елеватор.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 err="1"/>
              <a:t>Кофовият</a:t>
            </a:r>
            <a:r>
              <a:rPr lang="bg-BG" dirty="0"/>
              <a:t> елеватор е снабден с контролиране на оборотите в основата на </a:t>
            </a:r>
            <a:r>
              <a:rPr lang="bg-BG" dirty="0" err="1"/>
              <a:t>кофовия</a:t>
            </a:r>
            <a:r>
              <a:rPr lang="bg-BG" dirty="0"/>
              <a:t> елеватор.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 err="1"/>
              <a:t>Кофовият</a:t>
            </a:r>
            <a:r>
              <a:rPr lang="bg-BG" dirty="0"/>
              <a:t> елеватор транспортира готовия продукт към </a:t>
            </a:r>
            <a:r>
              <a:rPr lang="ru-RU" dirty="0"/>
              <a:t>шнеков </a:t>
            </a:r>
            <a:r>
              <a:rPr lang="bg-BG" dirty="0"/>
              <a:t>транспортьор върху капака на бункера за готов продукт 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 err="1"/>
              <a:t>Шнековият</a:t>
            </a:r>
            <a:r>
              <a:rPr lang="bg-BG" dirty="0"/>
              <a:t> транспортьор товари бункера за готов продукт 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Неподходящ материал или </a:t>
            </a:r>
            <a:r>
              <a:rPr lang="bg-BG" dirty="0" err="1"/>
              <a:t>калциниран</a:t>
            </a:r>
            <a:r>
              <a:rPr lang="bg-BG" dirty="0"/>
              <a:t> гипс могат да се изнесат чрез отваряне на спирателния шибър.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При пълнене на бункера за готов продукт е в действие обезпрашаването на бункера с вентилатор.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3</a:t>
            </a:r>
            <a:r>
              <a:rPr lang="bg-BG" b="1" dirty="0"/>
              <a:t>.1.3.Производство и изсушаване на получения </a:t>
            </a:r>
            <a:r>
              <a:rPr lang="bg-BG" b="1" dirty="0" err="1"/>
              <a:t>гипсокартон</a:t>
            </a:r>
            <a:endParaRPr lang="en-US" dirty="0"/>
          </a:p>
          <a:p>
            <a:pPr marL="0" indent="0">
              <a:buNone/>
            </a:pPr>
            <a:r>
              <a:rPr lang="bg-BG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Получения </a:t>
            </a:r>
            <a:r>
              <a:rPr lang="ru-RU" dirty="0"/>
              <a:t>осушен </a:t>
            </a:r>
            <a:r>
              <a:rPr lang="bg-BG" dirty="0"/>
              <a:t>и </a:t>
            </a:r>
            <a:r>
              <a:rPr lang="bg-BG" dirty="0" err="1"/>
              <a:t>клациниран</a:t>
            </a:r>
            <a:r>
              <a:rPr lang="bg-BG" dirty="0"/>
              <a:t> гипс постъпва за производство на </a:t>
            </a:r>
            <a:r>
              <a:rPr lang="bg-BG" dirty="0" err="1"/>
              <a:t>гипсокартон</a:t>
            </a:r>
            <a:r>
              <a:rPr lang="bg-BG" dirty="0"/>
              <a:t> по установена технология. Разкроените и формирани </a:t>
            </a:r>
            <a:r>
              <a:rPr lang="bg-BG" dirty="0" err="1"/>
              <a:t>гипсокартонени</a:t>
            </a:r>
            <a:r>
              <a:rPr lang="bg-BG" dirty="0"/>
              <a:t> плоскости се подлагат на изсушаване в тунелна </a:t>
            </a:r>
            <a:r>
              <a:rPr lang="bg-BG" dirty="0" err="1"/>
              <a:t>противотокова</a:t>
            </a:r>
            <a:r>
              <a:rPr lang="bg-BG" dirty="0"/>
              <a:t> сушилня. За изсушаване се използва топлината получена и акумулирана в димните газове от изгаряне на природен газ. Увлечените </a:t>
            </a:r>
            <a:r>
              <a:rPr lang="ru-RU" dirty="0"/>
              <a:t>с </a:t>
            </a:r>
            <a:r>
              <a:rPr lang="bg-BG" dirty="0"/>
              <a:t>димните газове водни пари от сушилния апарат се подават в атмосферата чрез изпускащо устройство /комин/. Изсушения продукт се </a:t>
            </a:r>
            <a:r>
              <a:rPr lang="bg-BG" dirty="0" err="1"/>
              <a:t>темперира</a:t>
            </a:r>
            <a:r>
              <a:rPr lang="bg-BG" dirty="0"/>
              <a:t> и охлажда и се подава за съхранение и </a:t>
            </a:r>
            <a:r>
              <a:rPr lang="bg-BG" dirty="0" err="1"/>
              <a:t>спедиция</a:t>
            </a:r>
            <a:r>
              <a:rPr lang="bg-BG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bg-BG" sz="3800" b="1" u="sng" dirty="0"/>
              <a:t>3.2. Инсталация за производство </a:t>
            </a:r>
            <a:r>
              <a:rPr lang="ru-RU" sz="3800" b="1" u="sng" dirty="0"/>
              <a:t>на </a:t>
            </a:r>
            <a:r>
              <a:rPr lang="bg-BG" sz="3800" b="1" u="sng" dirty="0"/>
              <a:t>сухи смеси:</a:t>
            </a:r>
            <a:endParaRPr lang="en-US" sz="3800" dirty="0"/>
          </a:p>
          <a:p>
            <a:pPr marL="0" indent="0">
              <a:buNone/>
            </a:pPr>
            <a:r>
              <a:rPr lang="bg-BG" sz="3800" b="1" dirty="0"/>
              <a:t> </a:t>
            </a:r>
            <a:endParaRPr lang="en-US" sz="3800" dirty="0"/>
          </a:p>
          <a:p>
            <a:pPr marL="0" indent="0">
              <a:buNone/>
            </a:pPr>
            <a:r>
              <a:rPr lang="bg-BG" sz="3800" b="1" dirty="0"/>
              <a:t>3.2.1.Доставка и транспорт на суров гипс в </a:t>
            </a:r>
            <a:r>
              <a:rPr lang="bg-BG" sz="3800" b="1" dirty="0" smtClean="0"/>
              <a:t>инсталацията</a:t>
            </a:r>
          </a:p>
          <a:p>
            <a:pPr marL="0" indent="0">
              <a:buNone/>
            </a:pPr>
            <a:endParaRPr lang="en-US" sz="38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Дозиране на материала и захранване - Захранващият съд е кръгъл бункер </a:t>
            </a:r>
            <a:r>
              <a:rPr lang="ru-RU" dirty="0"/>
              <a:t>с </a:t>
            </a:r>
            <a:r>
              <a:rPr lang="bg-BG" dirty="0"/>
              <a:t>капацитет от 100 </a:t>
            </a:r>
            <a:r>
              <a:rPr lang="en-US" dirty="0"/>
              <a:t>t</a:t>
            </a:r>
            <a:r>
              <a:rPr lang="ru-RU" dirty="0"/>
              <a:t>. </a:t>
            </a:r>
            <a:r>
              <a:rPr lang="bg-BG" dirty="0"/>
              <a:t>Изтеглянето се извършва от изпразващо устройство </a:t>
            </a:r>
            <a:r>
              <a:rPr lang="ru-RU" dirty="0"/>
              <a:t>с </a:t>
            </a:r>
            <a:r>
              <a:rPr lang="bg-BG" dirty="0"/>
              <a:t>изтеглящ ръкав. За дозирането на материала се използва затворен тегловен лентов дозатор.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Произвеждане на въздушен топлинен агент - Към произвеждането на горещ </a:t>
            </a:r>
            <a:r>
              <a:rPr lang="ru-RU" dirty="0"/>
              <a:t>газ с </a:t>
            </a:r>
            <a:r>
              <a:rPr lang="bg-BG" dirty="0"/>
              <a:t>въздушна система принадлежат генератор на горещ </a:t>
            </a:r>
            <a:r>
              <a:rPr lang="ru-RU" dirty="0"/>
              <a:t>газ с </a:t>
            </a:r>
            <a:r>
              <a:rPr lang="bg-BG" dirty="0"/>
              <a:t>регулираща отсечка за газ , вентилатор за горивен въздух и вентилатор за охлаждащ въздух както и тръбопроводи.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Обработване на материала - Обработването на материала се извършва в токова тръба. Влажният </a:t>
            </a:r>
            <a:r>
              <a:rPr lang="en-US" dirty="0"/>
              <a:t>REA</a:t>
            </a:r>
            <a:r>
              <a:rPr lang="ru-RU" dirty="0"/>
              <a:t>- </a:t>
            </a:r>
            <a:r>
              <a:rPr lang="bg-BG" dirty="0"/>
              <a:t>гипс се суши във въздушния поток след генератора на горещ газ и пневматично се транспортира към </a:t>
            </a:r>
            <a:r>
              <a:rPr lang="bg-BG" dirty="0" err="1"/>
              <a:t>обезпрашителния</a:t>
            </a:r>
            <a:r>
              <a:rPr lang="bg-BG" dirty="0"/>
              <a:t> филтър.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Транспортиране на материал- Транспортирането на гипса се състои главно от </a:t>
            </a:r>
            <a:r>
              <a:rPr lang="bg-BG" dirty="0" err="1"/>
              <a:t>шнекови</a:t>
            </a:r>
            <a:r>
              <a:rPr lang="bg-BG" dirty="0"/>
              <a:t> </a:t>
            </a:r>
            <a:r>
              <a:rPr lang="bg-BG" dirty="0" err="1"/>
              <a:t>тронспортьори</a:t>
            </a:r>
            <a:r>
              <a:rPr lang="bg-BG" dirty="0"/>
              <a:t>.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Обезпрашаване - Обезпрашаването се състои от филтър, корпус на филтър, глава на филтър </a:t>
            </a:r>
            <a:r>
              <a:rPr lang="ru-RU" dirty="0"/>
              <a:t>с </a:t>
            </a:r>
            <a:r>
              <a:rPr lang="bg-BG" dirty="0"/>
              <a:t>почистващи вентили и почистващи дюзи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bg-BG" b="1" dirty="0"/>
              <a:t>3.2.</a:t>
            </a:r>
            <a:r>
              <a:rPr lang="bg-BG" b="1" dirty="0" err="1"/>
              <a:t>2</a:t>
            </a:r>
            <a:r>
              <a:rPr lang="bg-BG" b="1" dirty="0"/>
              <a:t>.Токово - тръбно сушене /</a:t>
            </a:r>
            <a:r>
              <a:rPr lang="bg-BG" b="1" dirty="0" err="1"/>
              <a:t>флаш</a:t>
            </a:r>
            <a:r>
              <a:rPr lang="bg-BG" b="1" dirty="0"/>
              <a:t> процес/ на суров гипс (предварително сушене)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От бункера за суров гипс </a:t>
            </a:r>
            <a:r>
              <a:rPr lang="en-US" dirty="0"/>
              <a:t>REA</a:t>
            </a:r>
            <a:r>
              <a:rPr lang="bg-BG" dirty="0"/>
              <a:t>-гипсът се подава посредством тегловен лентов дозатор . Той товари дозирано </a:t>
            </a:r>
            <a:r>
              <a:rPr lang="ru-RU" dirty="0"/>
              <a:t>с </a:t>
            </a:r>
            <a:r>
              <a:rPr lang="bg-BG" dirty="0"/>
              <a:t>капацитет от </a:t>
            </a:r>
            <a:r>
              <a:rPr lang="en-US" dirty="0"/>
              <a:t>max</a:t>
            </a:r>
            <a:r>
              <a:rPr lang="ru-RU" dirty="0"/>
              <a:t>. </a:t>
            </a:r>
            <a:r>
              <a:rPr lang="bg-BG" dirty="0"/>
              <a:t>30 </a:t>
            </a:r>
            <a:r>
              <a:rPr lang="en-US" dirty="0"/>
              <a:t>t</a:t>
            </a:r>
            <a:r>
              <a:rPr lang="ru-RU" dirty="0"/>
              <a:t>/</a:t>
            </a:r>
            <a:r>
              <a:rPr lang="en-US" dirty="0"/>
              <a:t>h </a:t>
            </a:r>
            <a:r>
              <a:rPr lang="ru-RU" dirty="0"/>
              <a:t>шнека с двойни весла , </a:t>
            </a:r>
            <a:r>
              <a:rPr lang="bg-BG" dirty="0"/>
              <a:t>който </a:t>
            </a:r>
            <a:r>
              <a:rPr lang="ru-RU" dirty="0"/>
              <a:t>транспортира в </a:t>
            </a:r>
            <a:r>
              <a:rPr lang="bg-BG" dirty="0"/>
              <a:t>токовата тръба. </a:t>
            </a:r>
            <a:r>
              <a:rPr lang="ru-RU" dirty="0"/>
              <a:t>Там се транспортира </a:t>
            </a:r>
            <a:r>
              <a:rPr lang="en-US" dirty="0"/>
              <a:t>REA</a:t>
            </a:r>
            <a:r>
              <a:rPr lang="bg-BG" dirty="0"/>
              <a:t>-гипсът </a:t>
            </a:r>
            <a:r>
              <a:rPr lang="ru-RU" dirty="0"/>
              <a:t>в поток от </a:t>
            </a:r>
            <a:r>
              <a:rPr lang="bg-BG" dirty="0"/>
              <a:t>горещ </a:t>
            </a:r>
            <a:r>
              <a:rPr lang="ru-RU" dirty="0"/>
              <a:t>газ </a:t>
            </a:r>
            <a:r>
              <a:rPr lang="bg-BG" dirty="0"/>
              <a:t>нагоре </a:t>
            </a:r>
            <a:r>
              <a:rPr lang="ru-RU" dirty="0"/>
              <a:t>и </a:t>
            </a:r>
            <a:r>
              <a:rPr lang="bg-BG" dirty="0"/>
              <a:t>се </a:t>
            </a:r>
            <a:r>
              <a:rPr lang="ru-RU" dirty="0"/>
              <a:t>суши. </a:t>
            </a:r>
            <a:r>
              <a:rPr lang="bg-BG" dirty="0"/>
              <a:t>Според зададената стойност </a:t>
            </a:r>
            <a:r>
              <a:rPr lang="ru-RU" dirty="0"/>
              <a:t>за </a:t>
            </a:r>
            <a:r>
              <a:rPr lang="bg-BG" dirty="0"/>
              <a:t>температурата гипсът се суши изключително, а също се и </a:t>
            </a:r>
            <a:r>
              <a:rPr lang="bg-BG" dirty="0" err="1"/>
              <a:t>калцинира</a:t>
            </a:r>
            <a:r>
              <a:rPr lang="bg-BG" dirty="0"/>
              <a:t>. Допустима област на температурата: около 95 - 145 °С.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Необходимите за сушилния процес горещи газове се произвеждат в нагряван </a:t>
            </a:r>
            <a:r>
              <a:rPr lang="ru-RU" dirty="0"/>
              <a:t>с </a:t>
            </a:r>
            <a:r>
              <a:rPr lang="bg-BG" dirty="0"/>
              <a:t>газ генератор за горещ газ. Необходимият горивен въздух се доставя на разположение от вентилатора за горивен въздух. Горещите газове/около 1300°С/ се смесват </a:t>
            </a:r>
            <a:r>
              <a:rPr lang="ru-RU" dirty="0"/>
              <a:t>с </a:t>
            </a:r>
            <a:r>
              <a:rPr lang="bg-BG" dirty="0"/>
              <a:t>върнатия от комина отработен въздух при около 400 °С. Входната температура на токовата тръба, както </a:t>
            </a:r>
            <a:r>
              <a:rPr lang="bg-BG" dirty="0" err="1"/>
              <a:t>подналягането</a:t>
            </a:r>
            <a:r>
              <a:rPr lang="bg-BG" dirty="0"/>
              <a:t> на горивната камера се контролират и са причина при надвишаване на граничните стойности за аварийно изключване.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g-BG" dirty="0"/>
              <a:t>Степента на сушенето, съответно на частичното калциниране се регулира </a:t>
            </a:r>
            <a:r>
              <a:rPr lang="ru-RU" dirty="0"/>
              <a:t>с </a:t>
            </a:r>
            <a:r>
              <a:rPr lang="bg-BG" dirty="0"/>
              <a:t>изходната температура на токовата тръба. Пред филтъра е поставена друга измервателна позиция, която при надвишаване на температурата отваря пневматично задвижваната </a:t>
            </a:r>
            <a:r>
              <a:rPr lang="bg-BG" dirty="0" err="1"/>
              <a:t>дроселна</a:t>
            </a:r>
            <a:r>
              <a:rPr lang="bg-BG" dirty="0"/>
              <a:t> клапа, за да предпазва филтъра от </a:t>
            </a:r>
            <a:r>
              <a:rPr lang="bg-BG" dirty="0" err="1"/>
              <a:t>пренагряване</a:t>
            </a:r>
            <a:r>
              <a:rPr lang="bg-BG" dirty="0"/>
              <a:t>. Тази </a:t>
            </a:r>
            <a:r>
              <a:rPr lang="bg-BG" dirty="0" err="1"/>
              <a:t>дроселна</a:t>
            </a:r>
            <a:r>
              <a:rPr lang="bg-BG" dirty="0"/>
              <a:t> клапа се отваря без налягане и без ток. Събирателният филтър за прах се почиства с въздух под налягане и се регулира от разликата в наляганията.</a:t>
            </a:r>
            <a:endParaRPr lang="en-US" dirty="0"/>
          </a:p>
          <a:p>
            <a:pPr marL="0" indent="0">
              <a:buNone/>
            </a:pPr>
            <a:r>
              <a:rPr lang="bg-BG" dirty="0" err="1"/>
              <a:t>Обезпрашителният</a:t>
            </a:r>
            <a:r>
              <a:rPr lang="bg-BG" dirty="0"/>
              <a:t> филтър служи както за обезпрашаване на токовата тръба, така и на </a:t>
            </a:r>
            <a:r>
              <a:rPr lang="bg-BG" dirty="0" err="1"/>
              <a:t>калцинатора</a:t>
            </a:r>
            <a:r>
              <a:rPr lang="bg-BG" dirty="0"/>
              <a:t> и на охладителя.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Намиращият се в корпуса на събирателния филтър </a:t>
            </a:r>
            <a:r>
              <a:rPr lang="bg-BG" dirty="0" err="1"/>
              <a:t>калциниран</a:t>
            </a:r>
            <a:r>
              <a:rPr lang="bg-BG" dirty="0"/>
              <a:t> гипс (20 съответно 9,5 </a:t>
            </a:r>
            <a:r>
              <a:rPr lang="en-US" dirty="0"/>
              <a:t>t</a:t>
            </a:r>
            <a:r>
              <a:rPr lang="ru-RU" dirty="0"/>
              <a:t>/</a:t>
            </a:r>
            <a:r>
              <a:rPr lang="en-US" dirty="0"/>
              <a:t>h</a:t>
            </a:r>
            <a:r>
              <a:rPr lang="ru-RU" dirty="0"/>
              <a:t>) </a:t>
            </a:r>
            <a:r>
              <a:rPr lang="bg-BG" dirty="0"/>
              <a:t>се транспортира със събирателния </a:t>
            </a:r>
            <a:r>
              <a:rPr lang="ru-RU" dirty="0"/>
              <a:t>шнек (червяк) </a:t>
            </a:r>
            <a:r>
              <a:rPr lang="bg-BG" dirty="0"/>
              <a:t>за прах към шлюза </a:t>
            </a:r>
            <a:r>
              <a:rPr lang="ru-RU" dirty="0"/>
              <a:t>с </a:t>
            </a:r>
            <a:r>
              <a:rPr lang="bg-BG" dirty="0"/>
              <a:t>дозиращ барабан 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g-BG" dirty="0"/>
              <a:t>Почистеният отработен въздух се транспортира от главния вентилатор, който е оборотно контролиран, засмуква се и се води към комин. Чрез промяна на оборотите се произвежда необходимото </a:t>
            </a:r>
            <a:r>
              <a:rPr lang="bg-BG" dirty="0" err="1"/>
              <a:t>подналягане</a:t>
            </a:r>
            <a:r>
              <a:rPr lang="bg-BG" dirty="0"/>
              <a:t> пред филтъра и се регулира. Налягането в токовата тръбна инсталация се регулира чрез регулираща клапа.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Обратното връщане на определено количество отработен въздух от комина за отработен въздух съответно от тръбопровода за отработен газ на </a:t>
            </a:r>
            <a:r>
              <a:rPr lang="bg-BG" dirty="0" err="1"/>
              <a:t>калцинатора</a:t>
            </a:r>
            <a:r>
              <a:rPr lang="bg-BG" dirty="0"/>
              <a:t> в генератора за горещ газ се осъществява от вентилатора за смесен въздух.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След </a:t>
            </a:r>
            <a:r>
              <a:rPr lang="bg-BG" dirty="0"/>
              <a:t>шлюза </a:t>
            </a:r>
            <a:r>
              <a:rPr lang="ru-RU" dirty="0"/>
              <a:t>с </a:t>
            </a:r>
            <a:r>
              <a:rPr lang="bg-BG" dirty="0"/>
              <a:t>дозиращ барабан горещият до 145 °С гипс се транспортира </a:t>
            </a:r>
            <a:r>
              <a:rPr lang="ru-RU" dirty="0"/>
              <a:t>с </a:t>
            </a:r>
            <a:r>
              <a:rPr lang="bg-BG" dirty="0" err="1"/>
              <a:t>реверсивния</a:t>
            </a:r>
            <a:r>
              <a:rPr lang="bg-BG" dirty="0"/>
              <a:t> </a:t>
            </a:r>
            <a:r>
              <a:rPr lang="ru-RU" dirty="0"/>
              <a:t>шнеков </a:t>
            </a:r>
            <a:r>
              <a:rPr lang="bg-BG" dirty="0"/>
              <a:t>транспортьор или в посока </a:t>
            </a:r>
            <a:r>
              <a:rPr lang="bg-BG" dirty="0" err="1"/>
              <a:t>калцинатор</a:t>
            </a:r>
            <a:r>
              <a:rPr lang="bg-BG" dirty="0"/>
              <a:t> или в посока бункер за </a:t>
            </a:r>
            <a:r>
              <a:rPr lang="bg-BG" dirty="0" err="1"/>
              <a:t>дихидрат</a:t>
            </a:r>
            <a:r>
              <a:rPr lang="bg-BG" dirty="0"/>
              <a:t>. Продукцията - </a:t>
            </a:r>
            <a:r>
              <a:rPr lang="bg-BG" dirty="0" err="1"/>
              <a:t>дихидрат</a:t>
            </a:r>
            <a:r>
              <a:rPr lang="bg-BG" dirty="0"/>
              <a:t> </a:t>
            </a:r>
            <a:r>
              <a:rPr lang="ru-RU" dirty="0"/>
              <a:t>с </a:t>
            </a:r>
            <a:r>
              <a:rPr lang="bg-BG" dirty="0"/>
              <a:t>температура на сушене от около 100 °С се транспортира в бункер.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bg-BG" b="1" dirty="0"/>
              <a:t>3.2.3.Калциниране, охлаждане и складиране на продукта: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Отделеният във филтъра гипс се транспортира посредством </a:t>
            </a:r>
            <a:r>
              <a:rPr lang="bg-BG" dirty="0" err="1"/>
              <a:t>шнековите</a:t>
            </a:r>
            <a:r>
              <a:rPr lang="bg-BG" dirty="0"/>
              <a:t> транспортьори във въртящия се тръбен </a:t>
            </a:r>
            <a:r>
              <a:rPr lang="bg-BG" dirty="0" err="1"/>
              <a:t>калцинатор</a:t>
            </a:r>
            <a:r>
              <a:rPr lang="bg-BG" dirty="0"/>
              <a:t>. Гипсът се загрява чрез тръбен </a:t>
            </a:r>
            <a:r>
              <a:rPr lang="bg-BG" dirty="0" err="1"/>
              <a:t>топлообменник</a:t>
            </a:r>
            <a:r>
              <a:rPr lang="bg-BG" dirty="0"/>
              <a:t> на около 160 °С , съответно на около 500 °С. През тръбите на </a:t>
            </a:r>
            <a:r>
              <a:rPr lang="bg-BG" dirty="0" err="1"/>
              <a:t>калцинатора</a:t>
            </a:r>
            <a:r>
              <a:rPr lang="bg-BG" dirty="0"/>
              <a:t> се транспортират димни газове от генератора на горещ </a:t>
            </a:r>
            <a:r>
              <a:rPr lang="ru-RU" dirty="0"/>
              <a:t>газ с </a:t>
            </a:r>
            <a:r>
              <a:rPr lang="bg-BG" dirty="0"/>
              <a:t>температура от 720 °С съответно 860 °С посредством вентилатор за циркулиращия газ. </a:t>
            </a:r>
            <a:r>
              <a:rPr lang="bg-BG" dirty="0" err="1"/>
              <a:t>Подналягането</a:t>
            </a:r>
            <a:r>
              <a:rPr lang="bg-BG" dirty="0"/>
              <a:t> в </a:t>
            </a:r>
            <a:r>
              <a:rPr lang="bg-BG" dirty="0" err="1"/>
              <a:t>калцинатора</a:t>
            </a:r>
            <a:r>
              <a:rPr lang="bg-BG" dirty="0"/>
              <a:t> се регулира посредством </a:t>
            </a:r>
            <a:r>
              <a:rPr lang="bg-BG" dirty="0" err="1"/>
              <a:t>дроселна</a:t>
            </a:r>
            <a:r>
              <a:rPr lang="bg-BG" dirty="0"/>
              <a:t> клапа на около -0,5 </a:t>
            </a:r>
            <a:r>
              <a:rPr lang="de-DE" dirty="0"/>
              <a:t>mbar.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С </a:t>
            </a:r>
            <a:r>
              <a:rPr lang="bg-BG" dirty="0"/>
              <a:t>шлюза </a:t>
            </a:r>
            <a:r>
              <a:rPr lang="ru-RU" dirty="0"/>
              <a:t>с </a:t>
            </a:r>
            <a:r>
              <a:rPr lang="bg-BG" dirty="0"/>
              <a:t>дозиращ барабан и входящ </a:t>
            </a:r>
            <a:r>
              <a:rPr lang="bg-BG" dirty="0" err="1"/>
              <a:t>шнек</a:t>
            </a:r>
            <a:r>
              <a:rPr lang="bg-BG" dirty="0"/>
              <a:t> се транспортира горещият гипс в охладителя. През снопа тръби на охладителя (</a:t>
            </a:r>
            <a:r>
              <a:rPr lang="bg-BG" dirty="0" err="1"/>
              <a:t>економайзер</a:t>
            </a:r>
            <a:r>
              <a:rPr lang="bg-BG" dirty="0"/>
              <a:t>) се подава </a:t>
            </a:r>
            <a:r>
              <a:rPr lang="ru-RU" dirty="0"/>
              <a:t>в противоток </a:t>
            </a:r>
            <a:r>
              <a:rPr lang="bg-BG" dirty="0"/>
              <a:t>въздух посредством вентилатор за хладен въздух и се загрява на около 95 °С съответно 180 °С. Този въздух се използва като горивен въздух в двете горивни камери.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Важно </a:t>
            </a:r>
            <a:r>
              <a:rPr lang="bg-BG" dirty="0"/>
              <a:t>е, входната температура на хладния въздух да не пада под 30 °С. Отработеният въздух от охладителя се отвежда през </a:t>
            </a:r>
            <a:r>
              <a:rPr lang="bg-BG" dirty="0" err="1"/>
              <a:t>дроселна</a:t>
            </a:r>
            <a:r>
              <a:rPr lang="bg-BG" dirty="0"/>
              <a:t> клапа към отпадъчните газове на </a:t>
            </a:r>
            <a:r>
              <a:rPr lang="bg-BG" dirty="0" err="1"/>
              <a:t>калцинатора</a:t>
            </a:r>
            <a:r>
              <a:rPr lang="bg-BG" dirty="0"/>
              <a:t>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Охладеният на 60 °С гипс се транспортира през шлюз </a:t>
            </a:r>
            <a:r>
              <a:rPr lang="ru-RU" dirty="0"/>
              <a:t>с </a:t>
            </a:r>
            <a:r>
              <a:rPr lang="bg-BG" dirty="0"/>
              <a:t>дозиращ барабан, чрез </a:t>
            </a:r>
            <a:r>
              <a:rPr lang="ru-RU" dirty="0"/>
              <a:t>шнеков </a:t>
            </a:r>
            <a:r>
              <a:rPr lang="ru-RU" dirty="0" err="1"/>
              <a:t>транспортьор</a:t>
            </a:r>
            <a:r>
              <a:rPr lang="ru-RU" dirty="0"/>
              <a:t> и </a:t>
            </a:r>
            <a:r>
              <a:rPr lang="ru-RU" dirty="0" err="1"/>
              <a:t>кофов</a:t>
            </a:r>
            <a:r>
              <a:rPr lang="ru-RU" dirty="0"/>
              <a:t> </a:t>
            </a:r>
            <a:r>
              <a:rPr lang="bg-BG" dirty="0"/>
              <a:t>елеватор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двупосочния</a:t>
            </a:r>
            <a:r>
              <a:rPr lang="ru-RU" dirty="0"/>
              <a:t> </a:t>
            </a:r>
            <a:r>
              <a:rPr lang="ru-RU" dirty="0" err="1"/>
              <a:t>ръкав</a:t>
            </a:r>
            <a:r>
              <a:rPr lang="ru-RU" dirty="0"/>
              <a:t>. </a:t>
            </a:r>
            <a:r>
              <a:rPr lang="bg-BG" dirty="0"/>
              <a:t>Тук </a:t>
            </a:r>
            <a:r>
              <a:rPr lang="ru-RU" dirty="0"/>
              <a:t>се </a:t>
            </a:r>
            <a:r>
              <a:rPr lang="ru-RU" dirty="0" err="1"/>
              <a:t>извършва</a:t>
            </a:r>
            <a:r>
              <a:rPr lang="ru-RU" dirty="0"/>
              <a:t> </a:t>
            </a:r>
            <a:r>
              <a:rPr lang="bg-BG" dirty="0"/>
              <a:t>разграничаването </a:t>
            </a:r>
            <a:r>
              <a:rPr lang="ru-RU" dirty="0"/>
              <a:t>на </a:t>
            </a:r>
            <a:r>
              <a:rPr lang="bg-BG" dirty="0"/>
              <a:t>материал за стартиране на инсталацията и готови продукти.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bg-BG" sz="4000" b="1" u="sng" dirty="0"/>
              <a:t>Преглед на потенциалните възможности за замърсяване и установени случаи на непосредствена заплаха за възникване на екологични щети</a:t>
            </a:r>
            <a:endParaRPr lang="en-US" sz="4000" b="1" u="sng" dirty="0"/>
          </a:p>
          <a:p>
            <a:pPr marL="0" indent="0" algn="ctr">
              <a:buNone/>
            </a:pPr>
            <a:r>
              <a:rPr lang="bg-BG" b="1" u="sng" dirty="0"/>
              <a:t> </a:t>
            </a:r>
            <a:endParaRPr lang="en-US" b="1" u="sng" dirty="0"/>
          </a:p>
          <a:p>
            <a:pPr marL="0" indent="0">
              <a:buNone/>
            </a:pPr>
            <a:r>
              <a:rPr lang="bg-BG" b="1" dirty="0"/>
              <a:t>4.1.Законодателна рамка: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Основание за разработване на настоящата Оценка е чл.3, т.1. на Закона за отговорността за предотвратяване и отстраняване на екологични щети (ЗОПОЕЩ). Дейностите, извършвани на площадката от Оператора попадат в приложното поле на т. 2, т.3 и т.4 от Приложение 1 на ЗОПОЕЩ. Предмет на Оценката ще бъдат потенциалните възможности за продължително отрицателно въздействие върху компонентите „Флора и Фауна”, „Повърхностни и подземни води” и „Почви”.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bg-BG" b="1" dirty="0"/>
              <a:t>4.2.Възможни случаи на замърсяване и засягане на защитени видове и природни </a:t>
            </a:r>
            <a:r>
              <a:rPr lang="ru-RU" b="1" dirty="0"/>
              <a:t>местообитания, </a:t>
            </a:r>
            <a:r>
              <a:rPr lang="bg-BG" b="1" dirty="0"/>
              <a:t>които причиняват значително отрицателно въздействие върху достигането или запазването </a:t>
            </a:r>
            <a:r>
              <a:rPr lang="ru-RU" b="1" dirty="0"/>
              <a:t>на </a:t>
            </a:r>
            <a:r>
              <a:rPr lang="bg-BG" b="1" dirty="0"/>
              <a:t>тяхното </a:t>
            </a:r>
            <a:r>
              <a:rPr lang="ru-RU" b="1" dirty="0"/>
              <a:t>благоприятно </a:t>
            </a:r>
            <a:r>
              <a:rPr lang="bg-BG" b="1" dirty="0" err="1"/>
              <a:t>консервационно</a:t>
            </a:r>
            <a:r>
              <a:rPr lang="bg-BG" b="1" dirty="0"/>
              <a:t> състояние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Площадката е разположена в непосредствена близост до защитена зона (ЗЗ) </a:t>
            </a:r>
            <a:r>
              <a:rPr lang="ru-RU" dirty="0"/>
              <a:t>яз. </a:t>
            </a:r>
            <a:r>
              <a:rPr lang="ru-RU" dirty="0" smtClean="0"/>
              <a:t>«И» </a:t>
            </a:r>
            <a:r>
              <a:rPr lang="bg-BG" dirty="0" smtClean="0"/>
              <a:t>и </a:t>
            </a:r>
            <a:r>
              <a:rPr lang="bg-BG" dirty="0"/>
              <a:t>ЗЗ река </a:t>
            </a:r>
            <a:r>
              <a:rPr lang="bg-BG" dirty="0" smtClean="0"/>
              <a:t>О </a:t>
            </a:r>
            <a:r>
              <a:rPr lang="bg-BG" dirty="0"/>
              <a:t>- елементи от национална екологична мрежа НАТУРА 2000, </a:t>
            </a:r>
            <a:r>
              <a:rPr lang="ru-RU" dirty="0"/>
              <a:t>с </a:t>
            </a:r>
            <a:r>
              <a:rPr lang="bg-BG" dirty="0"/>
              <a:t>предмет на опазване на птиците (яз. </a:t>
            </a:r>
            <a:r>
              <a:rPr lang="bg-BG" dirty="0" smtClean="0"/>
              <a:t>„И“) </a:t>
            </a:r>
            <a:r>
              <a:rPr lang="bg-BG" dirty="0"/>
              <a:t>и предмет на опазване на местообитанията на видовете (река </a:t>
            </a:r>
            <a:r>
              <a:rPr lang="bg-BG" dirty="0" smtClean="0"/>
              <a:t>О).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2. (1)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Мерките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случаите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заплаха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екологични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щети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Мерките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случаите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екологични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щети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02" y="2348880"/>
            <a:ext cx="5040596" cy="37772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156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bg-BG" b="1" dirty="0"/>
              <a:t>Защитена зона Язовир </a:t>
            </a:r>
            <a:r>
              <a:rPr lang="bg-BG" b="1" dirty="0" smtClean="0"/>
              <a:t>„И“ </a:t>
            </a:r>
            <a:r>
              <a:rPr lang="bg-BG" b="1" dirty="0"/>
              <a:t>- </a:t>
            </a:r>
            <a:r>
              <a:rPr lang="en-US" b="1" dirty="0"/>
              <a:t>BG </a:t>
            </a:r>
            <a:r>
              <a:rPr lang="bg-BG" b="1" dirty="0"/>
              <a:t>0002023: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Предмет на опазване на ЗЗ е: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Запазване на площта на природните </a:t>
            </a:r>
            <a:r>
              <a:rPr lang="ru-RU" dirty="0"/>
              <a:t>местообитания </a:t>
            </a:r>
            <a:r>
              <a:rPr lang="bg-BG" dirty="0"/>
              <a:t>и местообитанията на птиците и техните популации, предмет на опазване в рамките на защитената зона.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Запазване на естественото състояние на природните </a:t>
            </a:r>
            <a:r>
              <a:rPr lang="ru-RU" dirty="0"/>
              <a:t>местообитания </a:t>
            </a:r>
            <a:r>
              <a:rPr lang="bg-BG" dirty="0"/>
              <a:t>и местообитанията на видове,предмет на опазване в рамките на защитената зона, включително и на естествения за тези </a:t>
            </a:r>
            <a:r>
              <a:rPr lang="ru-RU" dirty="0"/>
              <a:t>местообитания, </a:t>
            </a:r>
            <a:r>
              <a:rPr lang="bg-BG" dirty="0"/>
              <a:t>видов състав, характерни видове и условия на средата.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Възстановяване при необходимост на площта и естественото състояние на приоритетни природни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местообитания и местообитания на видове, както и на популации на видовете, предмет на опазване в рамките на защитената зона.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Предмет </a:t>
            </a:r>
            <a:r>
              <a:rPr lang="bg-BG" dirty="0"/>
              <a:t>на опазване са видовете, включени в Приложение 2 от Закона за биологичното разнообразие Орел рибар (</a:t>
            </a:r>
            <a:r>
              <a:rPr lang="en-US" dirty="0"/>
              <a:t>Pandion </a:t>
            </a:r>
            <a:r>
              <a:rPr lang="en-US" dirty="0" err="1"/>
              <a:t>haliaetus</a:t>
            </a:r>
            <a:r>
              <a:rPr lang="bg-BG" dirty="0"/>
              <a:t>), Вечерна </a:t>
            </a:r>
            <a:r>
              <a:rPr lang="bg-BG" dirty="0" err="1"/>
              <a:t>ветрушка</a:t>
            </a:r>
            <a:r>
              <a:rPr lang="bg-BG" dirty="0"/>
              <a:t> (</a:t>
            </a:r>
            <a:r>
              <a:rPr lang="en-US" dirty="0"/>
              <a:t>Falco </a:t>
            </a:r>
            <a:r>
              <a:rPr lang="en-US" dirty="0" err="1"/>
              <a:t>vespertinus</a:t>
            </a:r>
            <a:r>
              <a:rPr lang="bg-BG" dirty="0"/>
              <a:t>) Сокол скитник (</a:t>
            </a:r>
            <a:r>
              <a:rPr lang="en-US" dirty="0"/>
              <a:t>Falco </a:t>
            </a:r>
            <a:r>
              <a:rPr lang="en-US" dirty="0" err="1"/>
              <a:t>peregrinus</a:t>
            </a:r>
            <a:r>
              <a:rPr lang="bg-BG" dirty="0"/>
              <a:t>) Сирийски пъстър кълвач (</a:t>
            </a:r>
            <a:r>
              <a:rPr lang="en-US" dirty="0" err="1"/>
              <a:t>Dendrocopos</a:t>
            </a:r>
            <a:r>
              <a:rPr lang="en-US" dirty="0"/>
              <a:t> </a:t>
            </a:r>
            <a:r>
              <a:rPr lang="en-US" dirty="0" err="1"/>
              <a:t>syriacus</a:t>
            </a:r>
            <a:r>
              <a:rPr lang="bg-BG" dirty="0"/>
              <a:t>) </a:t>
            </a:r>
            <a:r>
              <a:rPr lang="bg-BG" dirty="0" err="1"/>
              <a:t>Червеногуша</a:t>
            </a:r>
            <a:r>
              <a:rPr lang="bg-BG" dirty="0"/>
              <a:t> гъска (</a:t>
            </a:r>
            <a:r>
              <a:rPr lang="en-US" dirty="0" err="1"/>
              <a:t>Branta</a:t>
            </a:r>
            <a:r>
              <a:rPr lang="en-US" dirty="0"/>
              <a:t> </a:t>
            </a:r>
            <a:r>
              <a:rPr lang="en-US" dirty="0" err="1"/>
              <a:t>ruficollis</a:t>
            </a:r>
            <a:r>
              <a:rPr lang="bg-BG" dirty="0"/>
              <a:t>) </a:t>
            </a:r>
            <a:r>
              <a:rPr lang="bg-BG" dirty="0" err="1"/>
              <a:t>Червеногърба</a:t>
            </a:r>
            <a:r>
              <a:rPr lang="bg-BG" dirty="0"/>
              <a:t> </a:t>
            </a:r>
            <a:r>
              <a:rPr lang="bg-BG" dirty="0" err="1"/>
              <a:t>сврачка</a:t>
            </a:r>
            <a:r>
              <a:rPr lang="bg-BG" dirty="0"/>
              <a:t> (</a:t>
            </a:r>
            <a:r>
              <a:rPr lang="en-US" dirty="0" err="1"/>
              <a:t>Lanius</a:t>
            </a:r>
            <a:r>
              <a:rPr lang="en-US" dirty="0"/>
              <a:t> </a:t>
            </a:r>
            <a:r>
              <a:rPr lang="en-US" dirty="0" err="1"/>
              <a:t>collurio</a:t>
            </a:r>
            <a:r>
              <a:rPr lang="bg-BG" dirty="0"/>
              <a:t>) </a:t>
            </a:r>
            <a:r>
              <a:rPr lang="bg-BG" dirty="0" err="1"/>
              <a:t>Земеродно</a:t>
            </a:r>
            <a:r>
              <a:rPr lang="bg-BG" dirty="0"/>
              <a:t> рибарче (</a:t>
            </a:r>
            <a:r>
              <a:rPr lang="en-US" dirty="0" err="1"/>
              <a:t>Alcedo</a:t>
            </a:r>
            <a:r>
              <a:rPr lang="en-US" dirty="0"/>
              <a:t> </a:t>
            </a:r>
            <a:r>
              <a:rPr lang="en-US" dirty="0" err="1"/>
              <a:t>atthis</a:t>
            </a:r>
            <a:r>
              <a:rPr lang="bg-BG" dirty="0"/>
              <a:t>) Горска чучулига (</a:t>
            </a:r>
            <a:r>
              <a:rPr lang="en-US" dirty="0" err="1"/>
              <a:t>Lullula</a:t>
            </a:r>
            <a:r>
              <a:rPr lang="en-US" dirty="0"/>
              <a:t> </a:t>
            </a:r>
            <a:r>
              <a:rPr lang="en-US" dirty="0" err="1"/>
              <a:t>arborea</a:t>
            </a:r>
            <a:r>
              <a:rPr lang="bg-BG" dirty="0"/>
              <a:t>) Ловен сокол (</a:t>
            </a:r>
            <a:r>
              <a:rPr lang="en-US" dirty="0"/>
              <a:t>Falco </a:t>
            </a:r>
            <a:r>
              <a:rPr lang="en-US" dirty="0" err="1"/>
              <a:t>cherrug</a:t>
            </a:r>
            <a:r>
              <a:rPr lang="bg-BG" dirty="0"/>
              <a:t>) Малък креслив орел (</a:t>
            </a:r>
            <a:r>
              <a:rPr lang="en-US" dirty="0"/>
              <a:t>Aquila </a:t>
            </a:r>
            <a:r>
              <a:rPr lang="en-US" dirty="0" err="1"/>
              <a:t>pomarina</a:t>
            </a:r>
            <a:r>
              <a:rPr lang="bg-BG" dirty="0"/>
              <a:t>) </a:t>
            </a:r>
            <a:r>
              <a:rPr lang="bg-BG" dirty="0" err="1"/>
              <a:t>Ястребогушо</a:t>
            </a:r>
            <a:r>
              <a:rPr lang="bg-BG" dirty="0"/>
              <a:t> </a:t>
            </a:r>
            <a:r>
              <a:rPr lang="bg-BG" dirty="0" err="1"/>
              <a:t>коприварче</a:t>
            </a:r>
            <a:r>
              <a:rPr lang="bg-BG" dirty="0"/>
              <a:t> (</a:t>
            </a:r>
            <a:r>
              <a:rPr lang="en-US" dirty="0"/>
              <a:t>Sylvia </a:t>
            </a:r>
            <a:r>
              <a:rPr lang="en-US" dirty="0" err="1"/>
              <a:t>nisoria</a:t>
            </a:r>
            <a:r>
              <a:rPr lang="bg-BG" dirty="0"/>
              <a:t>) Малка чайка (</a:t>
            </a:r>
            <a:r>
              <a:rPr lang="en-US" dirty="0" err="1"/>
              <a:t>Larus</a:t>
            </a:r>
            <a:r>
              <a:rPr lang="en-US" dirty="0"/>
              <a:t> </a:t>
            </a:r>
            <a:r>
              <a:rPr lang="en-US" dirty="0" err="1"/>
              <a:t>minutus</a:t>
            </a:r>
            <a:r>
              <a:rPr lang="bg-BG" dirty="0"/>
              <a:t>) Ливаден </a:t>
            </a:r>
            <a:r>
              <a:rPr lang="bg-BG" dirty="0" err="1"/>
              <a:t>блатар</a:t>
            </a:r>
            <a:r>
              <a:rPr lang="bg-BG" dirty="0"/>
              <a:t> (</a:t>
            </a:r>
            <a:r>
              <a:rPr lang="en-US" dirty="0"/>
              <a:t>Circus </a:t>
            </a:r>
            <a:r>
              <a:rPr lang="en-US" dirty="0" err="1"/>
              <a:t>pygargus</a:t>
            </a:r>
            <a:r>
              <a:rPr lang="bg-BG" dirty="0"/>
              <a:t>) Малък горски </a:t>
            </a:r>
            <a:r>
              <a:rPr lang="bg-BG" dirty="0" err="1"/>
              <a:t>водобегач</a:t>
            </a:r>
            <a:r>
              <a:rPr lang="bg-BG" dirty="0"/>
              <a:t> (</a:t>
            </a:r>
            <a:r>
              <a:rPr lang="en-US" dirty="0" err="1"/>
              <a:t>Tringa</a:t>
            </a:r>
            <a:r>
              <a:rPr lang="en-US" dirty="0"/>
              <a:t> </a:t>
            </a:r>
            <a:r>
              <a:rPr lang="en-US" dirty="0" err="1"/>
              <a:t>glareola</a:t>
            </a:r>
            <a:r>
              <a:rPr lang="bg-BG" dirty="0"/>
              <a:t>) </a:t>
            </a:r>
            <a:r>
              <a:rPr lang="bg-BG" dirty="0" err="1"/>
              <a:t>Черногуш</a:t>
            </a:r>
            <a:r>
              <a:rPr lang="bg-BG" dirty="0"/>
              <a:t> гмуркач (</a:t>
            </a:r>
            <a:r>
              <a:rPr lang="en-US" dirty="0" err="1"/>
              <a:t>Gavia</a:t>
            </a:r>
            <a:r>
              <a:rPr lang="en-US" dirty="0"/>
              <a:t> </a:t>
            </a:r>
            <a:r>
              <a:rPr lang="en-US" dirty="0" err="1"/>
              <a:t>arctica</a:t>
            </a:r>
            <a:r>
              <a:rPr lang="bg-BG" dirty="0"/>
              <a:t>) Бойник (</a:t>
            </a:r>
            <a:r>
              <a:rPr lang="en-US" dirty="0" err="1"/>
              <a:t>Philomachus</a:t>
            </a:r>
            <a:r>
              <a:rPr lang="en-US" dirty="0"/>
              <a:t> </a:t>
            </a:r>
            <a:r>
              <a:rPr lang="en-US" dirty="0" err="1"/>
              <a:t>pugnax</a:t>
            </a:r>
            <a:r>
              <a:rPr lang="bg-BG" dirty="0"/>
              <a:t>) Малка бяла чапла (</a:t>
            </a:r>
            <a:r>
              <a:rPr lang="en-US" dirty="0" err="1"/>
              <a:t>Egretta</a:t>
            </a:r>
            <a:r>
              <a:rPr lang="en-US" dirty="0"/>
              <a:t> </a:t>
            </a:r>
            <a:r>
              <a:rPr lang="en-US" dirty="0" err="1"/>
              <a:t>garzetta</a:t>
            </a:r>
            <a:r>
              <a:rPr lang="bg-BG" dirty="0"/>
              <a:t>) </a:t>
            </a:r>
            <a:r>
              <a:rPr lang="bg-BG" dirty="0" err="1"/>
              <a:t>Белоопашат</a:t>
            </a:r>
            <a:r>
              <a:rPr lang="bg-BG" dirty="0"/>
              <a:t> морски орел (</a:t>
            </a:r>
            <a:r>
              <a:rPr lang="en-US" dirty="0" err="1"/>
              <a:t>Haliaeetus</a:t>
            </a:r>
            <a:r>
              <a:rPr lang="en-US" dirty="0"/>
              <a:t> </a:t>
            </a:r>
            <a:r>
              <a:rPr lang="en-US" dirty="0" err="1"/>
              <a:t>albicilla</a:t>
            </a:r>
            <a:r>
              <a:rPr lang="bg-BG" dirty="0"/>
              <a:t>) Малък </a:t>
            </a:r>
            <a:r>
              <a:rPr lang="bg-BG" dirty="0" err="1"/>
              <a:t>нирец</a:t>
            </a:r>
            <a:r>
              <a:rPr lang="bg-BG" dirty="0"/>
              <a:t> (</a:t>
            </a:r>
            <a:r>
              <a:rPr lang="en-US" dirty="0" err="1"/>
              <a:t>Mergus</a:t>
            </a:r>
            <a:r>
              <a:rPr lang="en-US" dirty="0"/>
              <a:t> </a:t>
            </a:r>
            <a:r>
              <a:rPr lang="en-US" dirty="0" err="1"/>
              <a:t>albellus</a:t>
            </a:r>
            <a:r>
              <a:rPr lang="bg-BG" dirty="0"/>
              <a:t>) Голяма бяла чапла (</a:t>
            </a:r>
            <a:r>
              <a:rPr lang="en-US" dirty="0" err="1"/>
              <a:t>Egretta</a:t>
            </a:r>
            <a:r>
              <a:rPr lang="en-US" dirty="0"/>
              <a:t> alba</a:t>
            </a:r>
            <a:r>
              <a:rPr lang="bg-BG" dirty="0"/>
              <a:t>) Нощна чапла ( </a:t>
            </a:r>
            <a:r>
              <a:rPr lang="en-US" dirty="0" err="1"/>
              <a:t>Nycticorax</a:t>
            </a:r>
            <a:r>
              <a:rPr lang="en-US" dirty="0"/>
              <a:t> </a:t>
            </a:r>
            <a:r>
              <a:rPr lang="en-US" dirty="0" err="1"/>
              <a:t>nycticorax</a:t>
            </a:r>
            <a:r>
              <a:rPr lang="bg-BG" dirty="0"/>
              <a:t>) Голям воден бик (</a:t>
            </a:r>
            <a:r>
              <a:rPr lang="en-US" dirty="0" err="1"/>
              <a:t>Botaurus</a:t>
            </a:r>
            <a:r>
              <a:rPr lang="en-US" dirty="0"/>
              <a:t> </a:t>
            </a:r>
            <a:r>
              <a:rPr lang="en-US" dirty="0" err="1"/>
              <a:t>stellaris</a:t>
            </a:r>
            <a:r>
              <a:rPr lang="bg-BG" dirty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33 река </a:t>
            </a:r>
            <a:r>
              <a:rPr lang="ru-RU" b="1" dirty="0" smtClean="0"/>
              <a:t>О </a:t>
            </a:r>
            <a:r>
              <a:rPr lang="ru-RU" b="1" dirty="0"/>
              <a:t>- </a:t>
            </a:r>
            <a:r>
              <a:rPr lang="en-US" b="1" dirty="0"/>
              <a:t>BG </a:t>
            </a:r>
            <a:r>
              <a:rPr lang="ru-RU" b="1" dirty="0"/>
              <a:t>0000427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Предмет на </a:t>
            </a:r>
            <a:r>
              <a:rPr lang="bg-BG" dirty="0"/>
              <a:t>опазване </a:t>
            </a:r>
            <a:r>
              <a:rPr lang="ru-RU" dirty="0"/>
              <a:t>на 33 е: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Запазване </a:t>
            </a:r>
            <a:r>
              <a:rPr lang="ru-RU" dirty="0"/>
              <a:t>на </a:t>
            </a:r>
            <a:r>
              <a:rPr lang="bg-BG" dirty="0"/>
              <a:t>площта </a:t>
            </a:r>
            <a:r>
              <a:rPr lang="ru-RU" dirty="0"/>
              <a:t>на </a:t>
            </a:r>
            <a:r>
              <a:rPr lang="bg-BG" dirty="0"/>
              <a:t>природните </a:t>
            </a:r>
            <a:r>
              <a:rPr lang="ru-RU" dirty="0"/>
              <a:t>местообитания и </a:t>
            </a:r>
            <a:r>
              <a:rPr lang="ru-RU" dirty="0" err="1"/>
              <a:t>местообитанията</a:t>
            </a:r>
            <a:r>
              <a:rPr lang="ru-RU" dirty="0"/>
              <a:t> на </a:t>
            </a:r>
            <a:r>
              <a:rPr lang="bg-BG" dirty="0"/>
              <a:t>видове </a:t>
            </a:r>
            <a:r>
              <a:rPr lang="ru-RU" dirty="0"/>
              <a:t>и </a:t>
            </a:r>
            <a:r>
              <a:rPr lang="bg-BG" dirty="0"/>
              <a:t>техните популации, </a:t>
            </a:r>
            <a:r>
              <a:rPr lang="ru-RU" dirty="0"/>
              <a:t>предмет на </a:t>
            </a:r>
            <a:r>
              <a:rPr lang="bg-BG" dirty="0"/>
              <a:t>опазване </a:t>
            </a:r>
            <a:r>
              <a:rPr lang="ru-RU" dirty="0"/>
              <a:t>в </a:t>
            </a:r>
            <a:r>
              <a:rPr lang="bg-BG" dirty="0"/>
              <a:t>рамките </a:t>
            </a:r>
            <a:r>
              <a:rPr lang="ru-RU" dirty="0"/>
              <a:t>на </a:t>
            </a:r>
            <a:r>
              <a:rPr lang="bg-BG" dirty="0"/>
              <a:t>защитената </a:t>
            </a:r>
            <a:r>
              <a:rPr lang="ru-RU" dirty="0"/>
              <a:t>зона.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Запазване </a:t>
            </a:r>
            <a:r>
              <a:rPr lang="ru-RU" dirty="0"/>
              <a:t>на </a:t>
            </a:r>
            <a:r>
              <a:rPr lang="bg-BG" dirty="0"/>
              <a:t>естественото състояние </a:t>
            </a:r>
            <a:r>
              <a:rPr lang="ru-RU" dirty="0"/>
              <a:t>на </a:t>
            </a:r>
            <a:r>
              <a:rPr lang="bg-BG" dirty="0"/>
              <a:t>природните </a:t>
            </a:r>
            <a:r>
              <a:rPr lang="ru-RU" dirty="0"/>
              <a:t>местообитания и </a:t>
            </a:r>
            <a:r>
              <a:rPr lang="ru-RU" dirty="0" err="1"/>
              <a:t>местообитанията</a:t>
            </a:r>
            <a:r>
              <a:rPr lang="ru-RU" dirty="0"/>
              <a:t> на </a:t>
            </a:r>
            <a:r>
              <a:rPr lang="bg-BG" dirty="0"/>
              <a:t>видове, </a:t>
            </a:r>
            <a:r>
              <a:rPr lang="ru-RU" dirty="0"/>
              <a:t>предмет на </a:t>
            </a:r>
            <a:r>
              <a:rPr lang="bg-BG" dirty="0"/>
              <a:t>опазване </a:t>
            </a:r>
            <a:r>
              <a:rPr lang="ru-RU" dirty="0"/>
              <a:t>в </a:t>
            </a:r>
            <a:r>
              <a:rPr lang="bg-BG" dirty="0"/>
              <a:t>рамките </a:t>
            </a:r>
            <a:r>
              <a:rPr lang="ru-RU" dirty="0"/>
              <a:t>на </a:t>
            </a:r>
            <a:r>
              <a:rPr lang="bg-BG" dirty="0"/>
              <a:t>защитената </a:t>
            </a:r>
            <a:r>
              <a:rPr lang="ru-RU" dirty="0"/>
              <a:t>зона, </a:t>
            </a:r>
            <a:r>
              <a:rPr lang="bg-BG" dirty="0"/>
              <a:t>включително </a:t>
            </a:r>
            <a:r>
              <a:rPr lang="ru-RU" dirty="0"/>
              <a:t>и на </a:t>
            </a:r>
            <a:r>
              <a:rPr lang="bg-BG" dirty="0"/>
              <a:t>естествения </a:t>
            </a:r>
            <a:r>
              <a:rPr lang="ru-RU" dirty="0"/>
              <a:t>за </a:t>
            </a:r>
            <a:r>
              <a:rPr lang="bg-BG" dirty="0"/>
              <a:t>тези местообитания видов състав, характерни видове и условия на средата.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bg-BG" dirty="0"/>
              <a:t> Възстановяване </a:t>
            </a:r>
            <a:r>
              <a:rPr lang="ru-RU" dirty="0"/>
              <a:t>при </a:t>
            </a:r>
            <a:r>
              <a:rPr lang="bg-BG" dirty="0"/>
              <a:t>необходимост </a:t>
            </a:r>
            <a:r>
              <a:rPr lang="ru-RU" dirty="0"/>
              <a:t>на </a:t>
            </a:r>
            <a:r>
              <a:rPr lang="bg-BG" dirty="0"/>
              <a:t>площта </a:t>
            </a:r>
            <a:r>
              <a:rPr lang="ru-RU" dirty="0"/>
              <a:t>и </a:t>
            </a:r>
            <a:r>
              <a:rPr lang="bg-BG" dirty="0"/>
              <a:t>естественото състояние </a:t>
            </a:r>
            <a:r>
              <a:rPr lang="ru-RU" dirty="0"/>
              <a:t>на </a:t>
            </a:r>
            <a:r>
              <a:rPr lang="bg-BG" dirty="0"/>
              <a:t>приоритетни природни </a:t>
            </a:r>
            <a:r>
              <a:rPr lang="ru-RU" dirty="0"/>
              <a:t>местообитания и местообитания на </a:t>
            </a:r>
            <a:r>
              <a:rPr lang="bg-BG" dirty="0"/>
              <a:t>видове, както </a:t>
            </a:r>
            <a:r>
              <a:rPr lang="ru-RU" dirty="0"/>
              <a:t>и на </a:t>
            </a:r>
            <a:r>
              <a:rPr lang="bg-BG" dirty="0"/>
              <a:t>популации </a:t>
            </a:r>
            <a:r>
              <a:rPr lang="ru-RU" dirty="0"/>
              <a:t>на </a:t>
            </a:r>
            <a:r>
              <a:rPr lang="bg-BG" dirty="0"/>
              <a:t>видовете, </a:t>
            </a:r>
            <a:r>
              <a:rPr lang="ru-RU" dirty="0"/>
              <a:t>предмет на </a:t>
            </a:r>
            <a:r>
              <a:rPr lang="bg-BG" dirty="0"/>
              <a:t>опазване </a:t>
            </a:r>
            <a:r>
              <a:rPr lang="ru-RU" dirty="0"/>
              <a:t>в </a:t>
            </a:r>
            <a:r>
              <a:rPr lang="bg-BG" dirty="0"/>
              <a:t>рамките </a:t>
            </a:r>
            <a:r>
              <a:rPr lang="ru-RU" dirty="0"/>
              <a:t>на </a:t>
            </a:r>
            <a:r>
              <a:rPr lang="bg-BG" dirty="0"/>
              <a:t>защитената </a:t>
            </a:r>
            <a:r>
              <a:rPr lang="ru-RU" dirty="0"/>
              <a:t>зона.</a:t>
            </a:r>
            <a:endParaRPr lang="en-US" dirty="0"/>
          </a:p>
          <a:p>
            <a:pPr marL="0" indent="0">
              <a:buNone/>
            </a:pPr>
            <a:r>
              <a:rPr lang="bg-BG" dirty="0" smtClean="0"/>
              <a:t>Площта </a:t>
            </a:r>
            <a:r>
              <a:rPr lang="ru-RU" dirty="0"/>
              <a:t>на 33 </a:t>
            </a:r>
            <a:r>
              <a:rPr lang="bg-BG" dirty="0"/>
              <a:t>възлиза </a:t>
            </a:r>
            <a:r>
              <a:rPr lang="ru-RU" dirty="0"/>
              <a:t>на 11 637.20 </a:t>
            </a:r>
            <a:r>
              <a:rPr lang="ru-RU" dirty="0" err="1"/>
              <a:t>дка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Предмет на </a:t>
            </a:r>
            <a:r>
              <a:rPr lang="bg-BG" dirty="0"/>
              <a:t>опазване </a:t>
            </a:r>
            <a:r>
              <a:rPr lang="ru-RU" dirty="0"/>
              <a:t>в 33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местообитанията</a:t>
            </a:r>
            <a:r>
              <a:rPr lang="ru-RU" dirty="0"/>
              <a:t> на </a:t>
            </a:r>
            <a:r>
              <a:rPr lang="bg-BG" dirty="0"/>
              <a:t>следните видове:</a:t>
            </a:r>
            <a:endParaRPr lang="en-US" dirty="0"/>
          </a:p>
          <a:p>
            <a:pPr lvl="0"/>
            <a:r>
              <a:rPr lang="bg-BG" b="1" i="1" dirty="0"/>
              <a:t>Бозайници</a:t>
            </a:r>
            <a:r>
              <a:rPr lang="bg-BG" i="1" dirty="0"/>
              <a:t>:</a:t>
            </a:r>
            <a:r>
              <a:rPr lang="bg-BG" dirty="0"/>
              <a:t>	 Видра </a:t>
            </a:r>
            <a:r>
              <a:rPr lang="bg-BG" i="1" dirty="0"/>
              <a:t>(</a:t>
            </a:r>
            <a:r>
              <a:rPr lang="en-US" i="1" dirty="0" err="1"/>
              <a:t>Myomimus</a:t>
            </a:r>
            <a:r>
              <a:rPr lang="en-US" i="1" dirty="0"/>
              <a:t> </a:t>
            </a:r>
            <a:r>
              <a:rPr lang="en-US" i="1" dirty="0" err="1"/>
              <a:t>roachi</a:t>
            </a:r>
            <a:r>
              <a:rPr lang="bg-BG" i="1" dirty="0"/>
              <a:t>/)</a:t>
            </a:r>
            <a:r>
              <a:rPr lang="bg-BG" dirty="0"/>
              <a:t> </a:t>
            </a:r>
            <a:r>
              <a:rPr lang="bg-BG" dirty="0" err="1"/>
              <a:t>Мишевиден</a:t>
            </a:r>
            <a:r>
              <a:rPr lang="bg-BG" dirty="0"/>
              <a:t> сънливец </a:t>
            </a:r>
            <a:r>
              <a:rPr lang="bg-BG" i="1" dirty="0"/>
              <a:t>(</a:t>
            </a:r>
            <a:r>
              <a:rPr lang="en-US" i="1" dirty="0" err="1"/>
              <a:t>Myotis</a:t>
            </a:r>
            <a:r>
              <a:rPr lang="en-US" i="1" dirty="0"/>
              <a:t> </a:t>
            </a:r>
            <a:r>
              <a:rPr lang="en-US" i="1" dirty="0" err="1"/>
              <a:t>bechsteini</a:t>
            </a:r>
            <a:r>
              <a:rPr lang="bg-BG" i="1" dirty="0"/>
              <a:t>)</a:t>
            </a:r>
            <a:endParaRPr lang="en-US" i="1" dirty="0"/>
          </a:p>
          <a:p>
            <a:r>
              <a:rPr lang="bg-BG" dirty="0"/>
              <a:t>Дългоух </a:t>
            </a:r>
            <a:r>
              <a:rPr lang="bg-BG" dirty="0" err="1"/>
              <a:t>нощник</a:t>
            </a:r>
            <a:r>
              <a:rPr lang="bg-BG" dirty="0"/>
              <a:t> </a:t>
            </a:r>
            <a:r>
              <a:rPr lang="bg-BG" i="1" dirty="0"/>
              <a:t>(</a:t>
            </a:r>
            <a:r>
              <a:rPr lang="en-US" i="1" dirty="0" err="1"/>
              <a:t>Spermophilus</a:t>
            </a:r>
            <a:r>
              <a:rPr lang="en-US" i="1" dirty="0"/>
              <a:t> </a:t>
            </a:r>
            <a:r>
              <a:rPr lang="en-US" i="1" dirty="0" err="1"/>
              <a:t>citellus</a:t>
            </a:r>
            <a:r>
              <a:rPr lang="bg-BG" i="1" dirty="0"/>
              <a:t>)</a:t>
            </a:r>
            <a:r>
              <a:rPr lang="bg-BG" dirty="0"/>
              <a:t> Лалугер </a:t>
            </a:r>
            <a:r>
              <a:rPr lang="bg-BG" i="1" dirty="0"/>
              <a:t>(</a:t>
            </a:r>
            <a:r>
              <a:rPr lang="en-US" i="1" dirty="0" err="1"/>
              <a:t>Vormelaperegusna</a:t>
            </a:r>
            <a:r>
              <a:rPr lang="bg-BG" i="1" dirty="0"/>
              <a:t>)</a:t>
            </a:r>
            <a:endParaRPr lang="en-US" i="1" dirty="0"/>
          </a:p>
          <a:p>
            <a:pPr lvl="0"/>
            <a:r>
              <a:rPr lang="bg-BG" b="1" dirty="0"/>
              <a:t> </a:t>
            </a:r>
            <a:r>
              <a:rPr lang="bg-BG" b="1" i="1" dirty="0" err="1"/>
              <a:t>Земноводи</a:t>
            </a:r>
            <a:r>
              <a:rPr lang="bg-BG" b="1" i="1" dirty="0"/>
              <a:t> и влечуги</a:t>
            </a:r>
            <a:r>
              <a:rPr lang="bg-BG" i="1" dirty="0"/>
              <a:t>:</a:t>
            </a:r>
            <a:r>
              <a:rPr lang="bg-BG" dirty="0"/>
              <a:t> </a:t>
            </a:r>
            <a:r>
              <a:rPr lang="bg-BG" dirty="0" err="1"/>
              <a:t>Червенокоремна</a:t>
            </a:r>
            <a:r>
              <a:rPr lang="bg-BG" dirty="0"/>
              <a:t> бумка </a:t>
            </a:r>
            <a:r>
              <a:rPr lang="bg-BG" i="1" dirty="0"/>
              <a:t>(</a:t>
            </a:r>
            <a:r>
              <a:rPr lang="en-US" i="1" dirty="0" err="1"/>
              <a:t>Bombina</a:t>
            </a:r>
            <a:r>
              <a:rPr lang="en-US" i="1" dirty="0"/>
              <a:t> </a:t>
            </a:r>
            <a:r>
              <a:rPr lang="en-US" i="1" dirty="0" err="1"/>
              <a:t>bombina</a:t>
            </a:r>
            <a:r>
              <a:rPr lang="bg-BG" i="1" dirty="0"/>
              <a:t>)</a:t>
            </a:r>
            <a:r>
              <a:rPr lang="bg-BG" dirty="0"/>
              <a:t> Ивичест смок </a:t>
            </a:r>
            <a:r>
              <a:rPr lang="bg-BG" i="1" dirty="0"/>
              <a:t>(</a:t>
            </a:r>
            <a:r>
              <a:rPr lang="en-US" i="1" dirty="0" err="1"/>
              <a:t>Elaphe</a:t>
            </a:r>
            <a:r>
              <a:rPr lang="en-US" i="1" dirty="0"/>
              <a:t> </a:t>
            </a:r>
            <a:r>
              <a:rPr lang="en-US" i="1" dirty="0" err="1"/>
              <a:t>quatuorlineata</a:t>
            </a:r>
            <a:r>
              <a:rPr lang="bg-BG" i="1" dirty="0"/>
              <a:t>)</a:t>
            </a:r>
            <a:r>
              <a:rPr lang="bg-BG" dirty="0"/>
              <a:t> Обикновена блатна костенурка </a:t>
            </a:r>
            <a:r>
              <a:rPr lang="bg-BG" i="1" dirty="0"/>
              <a:t>(</a:t>
            </a:r>
            <a:r>
              <a:rPr lang="en-US" i="1" dirty="0" err="1"/>
              <a:t>Emys</a:t>
            </a:r>
            <a:r>
              <a:rPr lang="en-US" i="1" dirty="0"/>
              <a:t> orbicularis</a:t>
            </a:r>
            <a:r>
              <a:rPr lang="bg-BG" i="1" dirty="0"/>
              <a:t>)</a:t>
            </a:r>
            <a:r>
              <a:rPr lang="bg-BG" dirty="0"/>
              <a:t> Голям </a:t>
            </a:r>
            <a:r>
              <a:rPr lang="bg-BG" dirty="0" err="1"/>
              <a:t>гребенест</a:t>
            </a:r>
            <a:r>
              <a:rPr lang="bg-BG" dirty="0"/>
              <a:t> тритон </a:t>
            </a:r>
            <a:r>
              <a:rPr lang="bg-BG" i="1" dirty="0"/>
              <a:t>(</a:t>
            </a:r>
            <a:r>
              <a:rPr lang="en-US" i="1" dirty="0" err="1"/>
              <a:t>Triturus</a:t>
            </a:r>
            <a:r>
              <a:rPr lang="en-US" i="1" dirty="0"/>
              <a:t> </a:t>
            </a:r>
            <a:r>
              <a:rPr lang="en-US" i="1" dirty="0" err="1"/>
              <a:t>karelinii</a:t>
            </a:r>
            <a:r>
              <a:rPr lang="en-US" i="1" dirty="0"/>
              <a:t> </a:t>
            </a:r>
            <a:r>
              <a:rPr lang="bg-BG" i="1" dirty="0"/>
              <a:t>)</a:t>
            </a:r>
            <a:endParaRPr lang="en-US" i="1" dirty="0"/>
          </a:p>
          <a:p>
            <a:pPr lvl="0"/>
            <a:r>
              <a:rPr lang="bg-BG" b="1" i="1" dirty="0"/>
              <a:t>Риби</a:t>
            </a:r>
            <a:r>
              <a:rPr lang="bg-BG" i="1" dirty="0"/>
              <a:t>: </a:t>
            </a:r>
            <a:r>
              <a:rPr lang="bg-BG" dirty="0"/>
              <a:t>	Маришка мряна </a:t>
            </a:r>
            <a:r>
              <a:rPr lang="bg-BG" i="1" dirty="0"/>
              <a:t>(</a:t>
            </a:r>
            <a:r>
              <a:rPr lang="en-US" i="1" dirty="0" err="1"/>
              <a:t>Barbus</a:t>
            </a:r>
            <a:r>
              <a:rPr lang="en-US" i="1" dirty="0"/>
              <a:t> </a:t>
            </a:r>
            <a:r>
              <a:rPr lang="en-US" i="1" dirty="0" err="1"/>
              <a:t>plebejus</a:t>
            </a:r>
            <a:r>
              <a:rPr lang="en-US" dirty="0"/>
              <a:t> </a:t>
            </a:r>
            <a:r>
              <a:rPr lang="bg-BG" dirty="0"/>
              <a:t>)Европейска горчивка </a:t>
            </a:r>
            <a:r>
              <a:rPr lang="bg-BG" i="1" dirty="0"/>
              <a:t>(</a:t>
            </a:r>
            <a:r>
              <a:rPr lang="en-US" i="1" dirty="0" err="1"/>
              <a:t>Rhodeus</a:t>
            </a:r>
            <a:r>
              <a:rPr lang="en-US" i="1" dirty="0"/>
              <a:t> </a:t>
            </a:r>
            <a:r>
              <a:rPr lang="en-US" i="1" dirty="0" err="1"/>
              <a:t>sericeus</a:t>
            </a:r>
            <a:r>
              <a:rPr lang="en-US" i="1" dirty="0"/>
              <a:t> </a:t>
            </a:r>
            <a:r>
              <a:rPr lang="en-US" dirty="0" err="1"/>
              <a:t>amarus</a:t>
            </a:r>
            <a:r>
              <a:rPr lang="bg-BG" dirty="0"/>
              <a:t>)</a:t>
            </a:r>
            <a:endParaRPr lang="en-US" dirty="0"/>
          </a:p>
          <a:p>
            <a:pPr lvl="0"/>
            <a:r>
              <a:rPr lang="bg-BG" dirty="0"/>
              <a:t> </a:t>
            </a:r>
            <a:r>
              <a:rPr lang="bg-BG" b="1" i="1" dirty="0"/>
              <a:t>Безгръбначни</a:t>
            </a:r>
            <a:r>
              <a:rPr lang="bg-BG" i="1" dirty="0"/>
              <a:t> :</a:t>
            </a:r>
            <a:r>
              <a:rPr lang="bg-BG" dirty="0"/>
              <a:t> Бисерна мида </a:t>
            </a:r>
            <a:r>
              <a:rPr lang="bg-BG" i="1" dirty="0"/>
              <a:t>(</a:t>
            </a:r>
            <a:r>
              <a:rPr lang="en-US" i="1" dirty="0" err="1"/>
              <a:t>Unio</a:t>
            </a:r>
            <a:r>
              <a:rPr lang="en-US" i="1" dirty="0"/>
              <a:t> </a:t>
            </a:r>
            <a:r>
              <a:rPr lang="en-US" i="1" dirty="0" err="1"/>
              <a:t>crassus</a:t>
            </a:r>
            <a:r>
              <a:rPr lang="bg-BG" i="1" dirty="0"/>
              <a:t>)</a:t>
            </a:r>
            <a:endParaRPr lang="en-US" i="1" dirty="0"/>
          </a:p>
          <a:p>
            <a:pPr marL="0" indent="0">
              <a:buNone/>
            </a:pPr>
            <a:r>
              <a:rPr lang="bg-BG" dirty="0"/>
              <a:t> </a:t>
            </a:r>
            <a:endParaRPr lang="en-US" dirty="0"/>
          </a:p>
          <a:p>
            <a:pPr marL="0" indent="0">
              <a:buNone/>
            </a:pPr>
            <a:r>
              <a:rPr lang="bg-BG" dirty="0" err="1"/>
              <a:t>Консервационния</a:t>
            </a:r>
            <a:r>
              <a:rPr lang="bg-BG" dirty="0"/>
              <a:t> статус и екологичното състояние за двете </a:t>
            </a:r>
            <a:r>
              <a:rPr lang="ru-RU" dirty="0"/>
              <a:t>33 </a:t>
            </a:r>
            <a:r>
              <a:rPr lang="bg-BG" dirty="0"/>
              <a:t>се определя като добро, съгласно стандартните формуляри за защитените зони.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g-BG" dirty="0"/>
              <a:t>3аплаха за местообитанията на видовете и птиците - предмет на опазване на защитените зони могат да бъдат пренос на замърсени въздушни маси от дейността на инсталациите, разположени на площадката и изпускане на залпови емисии от силно замърсени отпадъчни води, които биха създали сериозна екологична вреда за защитените зони.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 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Ще се изследва възможността за пренос на замърсени въздушни маси в рамките на границите на защитените зони и ще бъде оценена възможността за наднормени замърсявания на защитените зони и създаване </a:t>
            </a:r>
            <a:r>
              <a:rPr lang="ru-RU" dirty="0"/>
              <a:t>на дискомфорт, </a:t>
            </a:r>
            <a:r>
              <a:rPr lang="bg-BG" dirty="0"/>
              <a:t>както и предпоставки за напускане на местообитанията на някои защитени видове. 3а нуждите на оценката ще се използва утвърден метод за дисперсия на замърсителите в приземния атмосферен слой изпускани организирано от точкови източници на емисии.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i="1" dirty="0"/>
              <a:t>Местоположение</a:t>
            </a:r>
            <a:r>
              <a:rPr lang="bg-BG" dirty="0"/>
              <a:t> - </a:t>
            </a:r>
            <a:r>
              <a:rPr lang="bg-BG" dirty="0" smtClean="0"/>
              <a:t>И С </a:t>
            </a:r>
            <a:r>
              <a:rPr lang="bg-BG" dirty="0"/>
              <a:t>България ЕООД с. </a:t>
            </a:r>
            <a:r>
              <a:rPr lang="bg-BG" dirty="0" smtClean="0"/>
              <a:t>К </a:t>
            </a:r>
            <a:r>
              <a:rPr lang="bg-BG" dirty="0"/>
              <a:t>се намира в непосредствена близост до 33 яз. И</a:t>
            </a:r>
            <a:r>
              <a:rPr lang="bg-BG" dirty="0" smtClean="0"/>
              <a:t> </a:t>
            </a:r>
            <a:r>
              <a:rPr lang="bg-BG" dirty="0"/>
              <a:t>- на около 50 м от чашката на язовира. Самия имот, върху който е изграден завода се намира в границите на НАТУРА 2000. </a:t>
            </a:r>
            <a:r>
              <a:rPr lang="bg-BG" dirty="0" err="1"/>
              <a:t>Отстоянието</a:t>
            </a:r>
            <a:r>
              <a:rPr lang="bg-BG" dirty="0"/>
              <a:t> на площадката до 33 река О</a:t>
            </a:r>
            <a:r>
              <a:rPr lang="bg-BG" dirty="0" smtClean="0"/>
              <a:t>, </a:t>
            </a:r>
            <a:r>
              <a:rPr lang="bg-BG" dirty="0"/>
              <a:t>в района на с. </a:t>
            </a:r>
            <a:r>
              <a:rPr lang="bg-BG" dirty="0" smtClean="0"/>
              <a:t>К, </a:t>
            </a:r>
            <a:r>
              <a:rPr lang="bg-BG" dirty="0"/>
              <a:t>възлиза на близо 3,5 км по права линия.</a:t>
            </a:r>
            <a:endParaRPr lang="en-US" dirty="0"/>
          </a:p>
          <a:p>
            <a:pPr marL="0" indent="0">
              <a:buNone/>
            </a:pPr>
            <a:r>
              <a:rPr lang="bg-BG" i="1" dirty="0"/>
              <a:t>Състояние на атмосферния въздух</a:t>
            </a:r>
            <a:r>
              <a:rPr lang="bg-BG" dirty="0"/>
              <a:t> - големи замърсители на околната среда в района на с. </a:t>
            </a:r>
            <a:r>
              <a:rPr lang="bg-BG" dirty="0" smtClean="0"/>
              <a:t>К, </a:t>
            </a:r>
            <a:r>
              <a:rPr lang="bg-BG" dirty="0"/>
              <a:t>община </a:t>
            </a:r>
            <a:r>
              <a:rPr lang="bg-BG" dirty="0" smtClean="0"/>
              <a:t>Р </a:t>
            </a:r>
            <a:r>
              <a:rPr lang="bg-BG" dirty="0"/>
              <a:t>се явява енергийния комплекс ТЕЦ </a:t>
            </a:r>
            <a:r>
              <a:rPr lang="bg-BG" dirty="0" smtClean="0"/>
              <a:t> </a:t>
            </a:r>
            <a:r>
              <a:rPr lang="bg-BG" dirty="0"/>
              <a:t>ЕАД.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bg-BG" i="1" dirty="0" smtClean="0"/>
          </a:p>
          <a:p>
            <a:pPr marL="0" indent="0">
              <a:buNone/>
            </a:pPr>
            <a:endParaRPr lang="bg-BG" i="1" dirty="0"/>
          </a:p>
          <a:p>
            <a:pPr marL="0" indent="0">
              <a:buNone/>
            </a:pPr>
            <a:r>
              <a:rPr lang="bg-BG" i="1" dirty="0" smtClean="0"/>
              <a:t>Климат</a:t>
            </a:r>
            <a:r>
              <a:rPr lang="bg-BG" dirty="0" smtClean="0"/>
              <a:t> </a:t>
            </a:r>
            <a:r>
              <a:rPr lang="bg-BG" dirty="0"/>
              <a:t>- в климатично отношение районът попада в преходно-континенталната климатична подобласт на Европейско континенталната климатична област и е повлиян от Средиземно море. Характеризира се със сравнително мека зима и горещо лято. През зимата Стара планина представлява естествена защита от студените континентални маси, нахлуващи от север и североизток. Средната годишна температура на въздуха е 12.1°С със средната годишна относителна влажност на въздуха от 70%. Валежните суми не са равномерно разпределени през годината. Наблюдава се един главен максимум през месеците май и юни и един второстепенен - през ноември и декември. Главният минимум на валежите е през август и септември, а второстепенният - през месеците февруари и март.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Един </a:t>
            </a:r>
            <a:r>
              <a:rPr lang="bg-BG" dirty="0"/>
              <a:t>от най-важните климатични фактори, влияещи върху степента на разсейване на атмосферните примеси е честотата на случаите на "тихо" време, когато скоростта на вятъра е под 1 m/s. Районът се намира в област със средна - около 32% повторяемост на тихото време. Това са добри условия за разсейване на атмосферните замърсители. Застъпени са главно ветровете от север, североизток (с най-голяма вероятност от 31.1%) и изток. Останалите са под 10% 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b="1" dirty="0"/>
              <a:t> Фиг. Роза на ветровете за общ. </a:t>
            </a:r>
            <a:r>
              <a:rPr lang="bg-BG" b="1" dirty="0" smtClean="0"/>
              <a:t>Р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bg-BG" dirty="0" smtClean="0"/>
              <a:t> </a:t>
            </a:r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4968000" cy="27756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461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bg-BG" alt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alt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</a:t>
            </a:r>
            <a:r>
              <a:rPr lang="bg-BG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 (1) За определяне на превантивните мерки по чл. 20 и на оздравителните мерки по чл. 26, ал. 1, т. 2 от Закона за отговорността за предотвратяване и отстраняване на екологични щети и за минималния размер на разходите за тяхното изпълнение (ЗОПОЕЩ) операторите, извършващи дейности по приложение № 1 </a:t>
            </a:r>
            <a:r>
              <a:rPr lang="bg-BG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ЗОПОЕЩ</a:t>
            </a:r>
            <a:r>
              <a:rPr lang="bg-BG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изготвят собствена оценка за възможни случаи на непосредствена заплаха за екологични щети и на случаи на причинени екологични щети </a:t>
            </a:r>
            <a:r>
              <a:rPr lang="bg-BG" alt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със съдържание съгласно приложение № 1.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bg-BG" i="1" dirty="0"/>
              <a:t>Обхват на въздействие -</a:t>
            </a:r>
            <a:r>
              <a:rPr lang="bg-BG" dirty="0"/>
              <a:t> Замърсяването на приземния слой на атмосферата е изследвано в област - 5 600 х 4 200 т около “</a:t>
            </a:r>
            <a:r>
              <a:rPr lang="bg-BG" dirty="0" smtClean="0"/>
              <a:t>И С </a:t>
            </a:r>
            <a:r>
              <a:rPr lang="bg-BG" dirty="0"/>
              <a:t>България” ЕООД.</a:t>
            </a:r>
            <a:endParaRPr lang="en-US" dirty="0"/>
          </a:p>
          <a:p>
            <a:r>
              <a:rPr lang="bg-BG" i="1" dirty="0"/>
              <a:t>Основни замърсители от организираните точкови източници -</a:t>
            </a:r>
            <a:r>
              <a:rPr lang="bg-BG" dirty="0"/>
              <a:t> вредните веществата, които се изхвърлят от източниците на комплекса са: азотни оксиди (</a:t>
            </a:r>
            <a:r>
              <a:rPr lang="bg-BG" dirty="0" err="1"/>
              <a:t>NО</a:t>
            </a:r>
            <a:r>
              <a:rPr lang="bg-BG" baseline="-25000" dirty="0" err="1"/>
              <a:t>х</a:t>
            </a:r>
            <a:r>
              <a:rPr lang="bg-BG" dirty="0"/>
              <a:t>), серни оксиди (</a:t>
            </a:r>
            <a:r>
              <a:rPr lang="en-US" dirty="0"/>
              <a:t>S</a:t>
            </a:r>
            <a:r>
              <a:rPr lang="bg-BG" dirty="0"/>
              <a:t>О</a:t>
            </a:r>
            <a:r>
              <a:rPr lang="bg-BG" baseline="-25000" dirty="0"/>
              <a:t>х</a:t>
            </a:r>
            <a:r>
              <a:rPr lang="bg-BG" dirty="0"/>
              <a:t>) и прах, (основноФПЧ</a:t>
            </a:r>
            <a:r>
              <a:rPr lang="bg-BG" baseline="-25000" dirty="0"/>
              <a:t>10</a:t>
            </a:r>
            <a:r>
              <a:rPr lang="bg-BG" dirty="0"/>
              <a:t>) от неорганичен произход.</a:t>
            </a:r>
            <a:endParaRPr lang="en-US" dirty="0"/>
          </a:p>
          <a:p>
            <a:r>
              <a:rPr lang="bg-BG" i="1" dirty="0"/>
              <a:t>Емисии</a:t>
            </a:r>
            <a:r>
              <a:rPr lang="bg-BG" dirty="0"/>
              <a:t> - източниците на вредни вещества, които се изхвърлят в атмосферата са разгледани като точкови (организирани) - трите изпускащи устройства на двете инсталации. През изпускащите устройства се отделят емисии от азотни, серни и въглероден оксид и увлечен прах от гипс.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В </a:t>
            </a:r>
            <a:r>
              <a:rPr lang="bg-BG" dirty="0"/>
              <a:t>съответствие с разпоредбите на чл.9 от Наредба №7/1999 г. за оценка и управление качеството на атмосферния въздух, относно методите за инвентаризация и моделиране на дисперсията на емисиите на вредни вещества от организирани източници за точкови източници се използва програмен продукт </a:t>
            </a:r>
            <a:r>
              <a:rPr lang="en-US" dirty="0"/>
              <a:t>PLUME</a:t>
            </a:r>
            <a:r>
              <a:rPr lang="ru-RU" dirty="0"/>
              <a:t>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 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Използвана е утвърдената версия на софтуера </a:t>
            </a:r>
            <a:r>
              <a:rPr lang="en-US" dirty="0"/>
              <a:t>PLUME</a:t>
            </a:r>
            <a:r>
              <a:rPr lang="ru-RU" dirty="0"/>
              <a:t>, </a:t>
            </a:r>
            <a:r>
              <a:rPr lang="bg-BG" dirty="0"/>
              <a:t>в който има модул за възстановяване полето на вятъра за дадено място по стандартната климатична роза на вятъра (8 </a:t>
            </a:r>
            <a:r>
              <a:rPr lang="bg-BG" dirty="0" err="1"/>
              <a:t>румбовата</a:t>
            </a:r>
            <a:r>
              <a:rPr lang="bg-BG" dirty="0"/>
              <a:t> роза). Отчита се процента “тихо време” и средногодишната температурата на въздуха.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bg-BG" dirty="0"/>
              <a:t>На територията на площадката са налице 3 изпускащи устройства, през които се изпускат димните газове от работата на генераторите за горещи димни газове за </a:t>
            </a:r>
            <a:r>
              <a:rPr lang="bg-BG" dirty="0" err="1"/>
              <a:t>калцинация</a:t>
            </a:r>
            <a:r>
              <a:rPr lang="bg-BG" dirty="0"/>
              <a:t> и сушене, а също така и увлечен прах при сушенето и </a:t>
            </a:r>
            <a:r>
              <a:rPr lang="bg-BG" dirty="0" err="1"/>
              <a:t>калцинацията</a:t>
            </a:r>
            <a:r>
              <a:rPr lang="bg-BG" dirty="0"/>
              <a:t> на гипса.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bg-BG" b="1" i="1" dirty="0"/>
              <a:t>Входни данни на модела </a:t>
            </a:r>
            <a:r>
              <a:rPr lang="en-US" b="1" i="1" dirty="0"/>
              <a:t>PLUME</a:t>
            </a:r>
            <a:endParaRPr lang="en-US" i="1" dirty="0"/>
          </a:p>
          <a:p>
            <a:pPr marL="0" indent="0">
              <a:buNone/>
            </a:pPr>
            <a:r>
              <a:rPr lang="bg-BG" b="1" i="1" dirty="0"/>
              <a:t> </a:t>
            </a:r>
            <a:endParaRPr lang="en-US" i="1" dirty="0"/>
          </a:p>
          <a:p>
            <a:pPr lvl="0"/>
            <a:r>
              <a:rPr lang="bg-BG" dirty="0"/>
              <a:t>Брой стъпки по посока Запад -Изток – 20</a:t>
            </a:r>
            <a:endParaRPr lang="en-US" dirty="0"/>
          </a:p>
          <a:p>
            <a:pPr lvl="0"/>
            <a:r>
              <a:rPr lang="bg-BG" dirty="0"/>
              <a:t>Брой стъпки по посока Север - Юг – 20</a:t>
            </a:r>
            <a:endParaRPr lang="en-US" dirty="0"/>
          </a:p>
          <a:p>
            <a:pPr lvl="0"/>
            <a:r>
              <a:rPr lang="bg-BG" dirty="0"/>
              <a:t>Стъпка по посока Запад -Изток /м/ - 200</a:t>
            </a:r>
            <a:endParaRPr lang="en-US" dirty="0"/>
          </a:p>
          <a:p>
            <a:pPr lvl="0"/>
            <a:r>
              <a:rPr lang="bg-BG" dirty="0"/>
              <a:t>Стъпка по посока Север - Юг /м/ - 200</a:t>
            </a:r>
            <a:endParaRPr lang="en-US" dirty="0"/>
          </a:p>
          <a:p>
            <a:pPr lvl="0"/>
            <a:r>
              <a:rPr lang="bg-BG" dirty="0"/>
              <a:t>Тип повърхност - извънградски район</a:t>
            </a:r>
            <a:endParaRPr lang="en-US" dirty="0"/>
          </a:p>
          <a:p>
            <a:pPr lvl="0"/>
            <a:r>
              <a:rPr lang="bg-BG" dirty="0"/>
              <a:t>Географски координати : ширина: 42</a:t>
            </a:r>
            <a:r>
              <a:rPr lang="bg-BG" baseline="30000" dirty="0"/>
              <a:t>0</a:t>
            </a:r>
            <a:r>
              <a:rPr lang="bg-BG" dirty="0"/>
              <a:t>.15',50''; дължина: 26</a:t>
            </a:r>
            <a:r>
              <a:rPr lang="bg-BG" baseline="30000" dirty="0"/>
              <a:t>0</a:t>
            </a:r>
            <a:r>
              <a:rPr lang="bg-BG" dirty="0"/>
              <a:t>.08',35'';</a:t>
            </a:r>
            <a:endParaRPr lang="en-US" dirty="0"/>
          </a:p>
          <a:p>
            <a:pPr lvl="0"/>
            <a:r>
              <a:rPr lang="bg-BG" dirty="0"/>
              <a:t>Средногодишна околна температура - 12,1</a:t>
            </a:r>
            <a:r>
              <a:rPr lang="bg-BG" baseline="30000" dirty="0"/>
              <a:t>0</a:t>
            </a:r>
            <a:r>
              <a:rPr lang="bg-BG" dirty="0"/>
              <a:t>С</a:t>
            </a:r>
            <a:endParaRPr lang="en-US" dirty="0"/>
          </a:p>
          <a:p>
            <a:pPr lvl="0"/>
            <a:r>
              <a:rPr lang="bg-BG" dirty="0"/>
              <a:t> Скорост на вятъра на височина 10 м - 2 м/с</a:t>
            </a:r>
            <a:endParaRPr lang="en-US" dirty="0"/>
          </a:p>
          <a:p>
            <a:pPr lvl="0"/>
            <a:r>
              <a:rPr lang="bg-BG" dirty="0"/>
              <a:t>Максимално допустими концентрации на замърсителите, определени по реда на чл. 23 ал.1от Наредба 1/2005 за НДЕ на вредни вещества, изпускани в атмосферата от неподвижни източници: Азотни оксиди: 500 </a:t>
            </a:r>
            <a:r>
              <a:rPr lang="en-US" dirty="0"/>
              <a:t>mg</a:t>
            </a:r>
            <a:r>
              <a:rPr lang="ru-RU" dirty="0"/>
              <a:t>/</a:t>
            </a:r>
            <a:r>
              <a:rPr lang="en-US" dirty="0"/>
              <a:t>Nm</a:t>
            </a:r>
            <a:r>
              <a:rPr lang="ru-RU" baseline="30000" dirty="0"/>
              <a:t>3</a:t>
            </a:r>
            <a:r>
              <a:rPr lang="ru-RU" dirty="0"/>
              <a:t>; </a:t>
            </a:r>
            <a:r>
              <a:rPr lang="bg-BG" dirty="0"/>
              <a:t>Серни оксиди: 400 </a:t>
            </a:r>
            <a:r>
              <a:rPr lang="en-US" dirty="0"/>
              <a:t>mg</a:t>
            </a:r>
            <a:r>
              <a:rPr lang="ru-RU" dirty="0"/>
              <a:t>/</a:t>
            </a:r>
            <a:r>
              <a:rPr lang="en-US" dirty="0"/>
              <a:t>Nm</a:t>
            </a:r>
            <a:r>
              <a:rPr lang="ru-RU" baseline="30000" dirty="0"/>
              <a:t>3</a:t>
            </a:r>
            <a:r>
              <a:rPr lang="ru-RU" dirty="0"/>
              <a:t>, </a:t>
            </a:r>
            <a:r>
              <a:rPr lang="bg-BG" dirty="0"/>
              <a:t>Прах: 50 </a:t>
            </a:r>
            <a:r>
              <a:rPr lang="en-US" dirty="0"/>
              <a:t>mg</a:t>
            </a:r>
            <a:r>
              <a:rPr lang="ru-RU" dirty="0"/>
              <a:t>/</a:t>
            </a:r>
            <a:r>
              <a:rPr lang="en-US" dirty="0"/>
              <a:t>Nm</a:t>
            </a:r>
            <a:r>
              <a:rPr lang="ru-RU" baseline="30000" dirty="0"/>
              <a:t>3</a:t>
            </a:r>
            <a:r>
              <a:rPr lang="ru-RU" dirty="0"/>
              <a:t> </a:t>
            </a:r>
            <a:r>
              <a:rPr lang="bg-BG" dirty="0"/>
              <a:t>(за ИУ 1и 2) и 150 </a:t>
            </a:r>
            <a:r>
              <a:rPr lang="en-US" dirty="0"/>
              <a:t>mg</a:t>
            </a:r>
            <a:r>
              <a:rPr lang="ru-RU" dirty="0"/>
              <a:t>/</a:t>
            </a:r>
            <a:r>
              <a:rPr lang="en-US" dirty="0"/>
              <a:t>Nm</a:t>
            </a:r>
            <a:r>
              <a:rPr lang="ru-RU" baseline="30000" dirty="0"/>
              <a:t>3</a:t>
            </a:r>
            <a:r>
              <a:rPr lang="ru-RU" dirty="0"/>
              <a:t> </a:t>
            </a:r>
            <a:r>
              <a:rPr lang="bg-BG" dirty="0"/>
              <a:t>за ИУ 3.</a:t>
            </a:r>
            <a:endParaRPr lang="en-US" dirty="0"/>
          </a:p>
          <a:p>
            <a:pPr lvl="0"/>
            <a:r>
              <a:rPr lang="bg-BG" dirty="0"/>
              <a:t>Посока на вятъра - Роза на вятъра</a:t>
            </a:r>
            <a:endParaRPr lang="en-US" dirty="0"/>
          </a:p>
          <a:p>
            <a:pPr lvl="0"/>
            <a:r>
              <a:rPr lang="bg-BG" dirty="0"/>
              <a:t>Брой на типовете източниците –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bg-BG" dirty="0"/>
              <a:t>Параметри на изпускащите устройства</a:t>
            </a:r>
            <a:endParaRPr lang="en-US" dirty="0"/>
          </a:p>
          <a:p>
            <a:pPr marL="0" indent="0">
              <a:buNone/>
            </a:pPr>
            <a:r>
              <a:rPr lang="bg-BG" i="1" dirty="0"/>
              <a:t>*</a:t>
            </a:r>
            <a:r>
              <a:rPr lang="bg-BG" sz="1200" i="1" dirty="0"/>
              <a:t>Скоростта на утаяване на замърсителя прах е определена на 0,07 m/s.</a:t>
            </a:r>
            <a:endParaRPr lang="en-US" sz="1200" i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684053"/>
              </p:ext>
            </p:extLst>
          </p:nvPr>
        </p:nvGraphicFramePr>
        <p:xfrm>
          <a:off x="1255077" y="3122454"/>
          <a:ext cx="6633845" cy="2025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535"/>
                <a:gridCol w="539750"/>
                <a:gridCol w="542290"/>
                <a:gridCol w="539750"/>
                <a:gridCol w="539750"/>
                <a:gridCol w="539750"/>
                <a:gridCol w="542290"/>
                <a:gridCol w="719455"/>
                <a:gridCol w="597535"/>
                <a:gridCol w="737870"/>
                <a:gridCol w="737870"/>
              </a:tblGrid>
              <a:tr h="448310">
                <a:tc rowSpan="2"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spc="0" dirty="0">
                          <a:effectLst/>
                        </a:rPr>
                        <a:t>ИУ</a:t>
                      </a:r>
                      <a:endParaRPr lang="en-US" sz="18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 rowSpan="2"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spc="0" dirty="0">
                          <a:effectLst/>
                        </a:rPr>
                        <a:t>X </a:t>
                      </a:r>
                      <a:r>
                        <a:rPr lang="en-US" sz="1800" spc="0" dirty="0">
                          <a:effectLst/>
                        </a:rPr>
                        <a:t>[m]</a:t>
                      </a:r>
                      <a:endParaRPr lang="en-US" sz="18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 rowSpan="2"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effectLst/>
                        </a:rPr>
                        <a:t>Y[m]</a:t>
                      </a:r>
                      <a:endParaRPr lang="en-US" sz="18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 rowSpan="2"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effectLst/>
                        </a:rPr>
                        <a:t>h [m]</a:t>
                      </a:r>
                      <a:endParaRPr lang="en-US" sz="18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 rowSpan="2"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effectLst/>
                        </a:rPr>
                        <a:t>d[m]</a:t>
                      </a:r>
                      <a:endParaRPr lang="en-US" sz="18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 rowSpan="2"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T [</a:t>
                      </a:r>
                      <a:r>
                        <a:rPr lang="en-US" sz="1800" spc="0" baseline="30000">
                          <a:effectLst/>
                        </a:rPr>
                        <a:t>0</a:t>
                      </a:r>
                      <a:r>
                        <a:rPr lang="en-US" sz="1800" spc="0">
                          <a:effectLst/>
                        </a:rPr>
                        <a:t>C]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 rowSpan="2"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W*</a:t>
                      </a:r>
                      <a:endParaRPr lang="en-US" sz="1800">
                        <a:effectLst/>
                      </a:endParaRPr>
                    </a:p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[m/s]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 rowSpan="2"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Debit</a:t>
                      </a:r>
                      <a:endParaRPr lang="en-US" sz="1800">
                        <a:effectLst/>
                      </a:endParaRPr>
                    </a:p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[m</a:t>
                      </a:r>
                      <a:r>
                        <a:rPr lang="en-US" sz="1800" spc="0" baseline="30000">
                          <a:effectLst/>
                        </a:rPr>
                        <a:t>3</a:t>
                      </a:r>
                      <a:r>
                        <a:rPr lang="en-US" sz="1800" spc="0">
                          <a:effectLst/>
                        </a:rPr>
                        <a:t>/s]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 gridSpan="3"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E [g/s]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cap="small" spc="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cap="small" spc="0">
                          <a:effectLst/>
                        </a:rPr>
                        <a:t>NOx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spc="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SOx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spc="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spc="0">
                          <a:effectLst/>
                        </a:rPr>
                        <a:t>ПРАХ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25425"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spc="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spc="0">
                          <a:effectLst/>
                        </a:rPr>
                        <a:t>2020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spc="0">
                          <a:effectLst/>
                        </a:rPr>
                        <a:t>2000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effectLst/>
                        </a:rPr>
                        <a:t>1,25</a:t>
                      </a:r>
                      <a:endParaRPr lang="en-US" sz="18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effectLst/>
                        </a:rPr>
                        <a:t>162,3</a:t>
                      </a:r>
                      <a:endParaRPr lang="en-US" sz="18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3,33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1,665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1,332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0,1665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25425"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spc="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spc="0">
                          <a:effectLst/>
                        </a:rPr>
                        <a:t>2000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spc="0">
                          <a:effectLst/>
                        </a:rPr>
                        <a:t>2000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1,25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125,9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effectLst/>
                        </a:rPr>
                        <a:t>3,69</a:t>
                      </a:r>
                      <a:endParaRPr lang="en-US" sz="18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1,845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1,476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0,1845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31775"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spc="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spc="0">
                          <a:effectLst/>
                        </a:rPr>
                        <a:t>2000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spc="0">
                          <a:effectLst/>
                        </a:rPr>
                        <a:t>1950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1,1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95,5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>
                          <a:effectLst/>
                        </a:rPr>
                        <a:t>0*</a:t>
                      </a:r>
                      <a:endParaRPr lang="en-US" sz="18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effectLst/>
                        </a:rPr>
                        <a:t>4,45</a:t>
                      </a:r>
                      <a:endParaRPr lang="en-US" sz="18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effectLst/>
                        </a:rPr>
                        <a:t>1,780</a:t>
                      </a:r>
                      <a:endParaRPr lang="en-US" sz="18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effectLst/>
                        </a:rPr>
                        <a:t>2,225</a:t>
                      </a:r>
                      <a:endParaRPr lang="en-US" sz="18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effectLst/>
                        </a:rPr>
                        <a:t>0,6675</a:t>
                      </a:r>
                      <a:endParaRPr lang="en-US" sz="18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8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g-BG" sz="1800" b="1" dirty="0"/>
              <a:t>Резултати от моделиране с PLUME</a:t>
            </a:r>
            <a:endParaRPr lang="en-US" sz="1800" dirty="0"/>
          </a:p>
          <a:p>
            <a:pPr marL="0" indent="0">
              <a:buNone/>
            </a:pPr>
            <a:r>
              <a:rPr lang="bg-BG" sz="1800" dirty="0"/>
              <a:t>  </a:t>
            </a:r>
            <a:r>
              <a:rPr lang="bg-BG" sz="1800" i="1" dirty="0" smtClean="0"/>
              <a:t>Максимални </a:t>
            </a:r>
            <a:r>
              <a:rPr lang="bg-BG" sz="1800" i="1" dirty="0"/>
              <a:t>средногодишни приземни концентрации на замърсители:</a:t>
            </a:r>
            <a:endParaRPr lang="en-US" sz="1800" i="1" dirty="0"/>
          </a:p>
          <a:p>
            <a:pPr marL="0" indent="0">
              <a:buNone/>
            </a:pPr>
            <a:r>
              <a:rPr lang="bg-BG" sz="1800" dirty="0"/>
              <a:t> </a:t>
            </a:r>
            <a:endParaRPr lang="en-US" sz="1800" dirty="0"/>
          </a:p>
          <a:p>
            <a:pPr marL="0" indent="0">
              <a:buNone/>
            </a:pPr>
            <a:r>
              <a:rPr lang="bg-BG" sz="1800" dirty="0"/>
              <a:t> </a:t>
            </a:r>
            <a:r>
              <a:rPr lang="ru-RU" sz="1800" dirty="0"/>
              <a:t> </a:t>
            </a:r>
            <a:r>
              <a:rPr lang="bg-BG" sz="1800" dirty="0"/>
              <a:t>Фиг. 1. Изолинии на ПК на </a:t>
            </a:r>
            <a:r>
              <a:rPr lang="fr-FR" sz="1800" dirty="0" err="1"/>
              <a:t>NOx</a:t>
            </a:r>
            <a:r>
              <a:rPr lang="ru-RU" sz="1800" dirty="0"/>
              <a:t>                                     </a:t>
            </a:r>
            <a:r>
              <a:rPr lang="bg-BG" sz="1800" dirty="0"/>
              <a:t>Фиг. 2. Изолинии на ПК на </a:t>
            </a:r>
            <a:r>
              <a:rPr lang="fr-FR" sz="1800" dirty="0" err="1"/>
              <a:t>SOx</a:t>
            </a:r>
            <a:endParaRPr lang="en-US" sz="1800" dirty="0"/>
          </a:p>
          <a:p>
            <a:pPr marL="0" indent="0">
              <a:buNone/>
            </a:pPr>
            <a:r>
              <a:rPr lang="bg-BG" sz="1800" dirty="0"/>
              <a:t> 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425" y="3068960"/>
            <a:ext cx="54006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834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0000" y="2475381"/>
            <a:ext cx="2844000" cy="2775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2483768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dirty="0"/>
              <a:t>Фиг. 3 Изолинии на ПК на ПРАХ</a:t>
            </a:r>
            <a:endParaRPr lang="en-US" dirty="0"/>
          </a:p>
          <a:p>
            <a:r>
              <a:rPr lang="ru-RU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dirty="0"/>
              <a:t>Изяснени са концентрационните контури на движение на замърсителите, емитирани от площадката. Динамиката на разсейването се влияе от метеорологичната обстановка. С отдалечаване от площадката, концентрацията на замърсителите намалява, което се дължи на утаяване и съсредоточаване на замърсителите в приземния атмосферен слой на дадено разстояние и постепенното разсейване на замърсителите.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bg-BG" sz="1800" dirty="0"/>
              <a:t>Разпределението на приземните концентрации получено в резултат на моделирането е показано в следната Таблица</a:t>
            </a:r>
            <a:r>
              <a:rPr lang="bg-BG" sz="1800" dirty="0" smtClean="0"/>
              <a:t>:</a:t>
            </a:r>
          </a:p>
          <a:p>
            <a:pPr marL="0" indent="0">
              <a:buNone/>
            </a:pPr>
            <a:r>
              <a:rPr lang="bg-BG" sz="1800" b="1" dirty="0"/>
              <a:t>ИЗПУСКАЩИ УСТРОЙСТВА –</a:t>
            </a:r>
            <a:endParaRPr lang="en-US" sz="1800" dirty="0"/>
          </a:p>
          <a:p>
            <a:pPr marL="0" indent="0">
              <a:buNone/>
            </a:pPr>
            <a:r>
              <a:rPr lang="bg-BG" sz="1800" b="1" dirty="0"/>
              <a:t> КОМИНИ К1, К2</a:t>
            </a:r>
            <a:r>
              <a:rPr lang="bg-BG" sz="1800" dirty="0"/>
              <a:t> </a:t>
            </a:r>
            <a:r>
              <a:rPr lang="bg-BG" sz="1800" b="1" dirty="0"/>
              <a:t>И К3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233669"/>
              </p:ext>
            </p:extLst>
          </p:nvPr>
        </p:nvGraphicFramePr>
        <p:xfrm>
          <a:off x="1979712" y="3501008"/>
          <a:ext cx="4986020" cy="2476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3330"/>
                <a:gridCol w="1243330"/>
                <a:gridCol w="1249680"/>
                <a:gridCol w="1249680"/>
              </a:tblGrid>
              <a:tr h="228600">
                <a:tc rowSpan="2">
                  <a:txBody>
                    <a:bodyPr/>
                    <a:lstStyle/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Разстояние от източника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 gridSpan="3"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Приземни концентрации на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 err="1">
                          <a:effectLst/>
                        </a:rPr>
                        <a:t>NОх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S</a:t>
                      </a:r>
                      <a:r>
                        <a:rPr lang="bg-BG" sz="1200" spc="0">
                          <a:effectLst/>
                        </a:rPr>
                        <a:t>Ох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ПРАХ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12378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effectLst/>
                        </a:rPr>
                        <a:t>mg/m</a:t>
                      </a:r>
                      <a:r>
                        <a:rPr lang="bg-BG" sz="1200" spc="0" baseline="30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mg</a:t>
                      </a:r>
                      <a:r>
                        <a:rPr lang="bg-BG" sz="1200" spc="0">
                          <a:effectLst/>
                        </a:rPr>
                        <a:t>/</a:t>
                      </a:r>
                      <a:r>
                        <a:rPr lang="en-US" sz="1200" spc="0">
                          <a:effectLst/>
                        </a:rPr>
                        <a:t>m</a:t>
                      </a:r>
                      <a:r>
                        <a:rPr lang="bg-BG" sz="1200" spc="0" baseline="30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mg</a:t>
                      </a:r>
                      <a:r>
                        <a:rPr lang="bg-BG" sz="1200" spc="0">
                          <a:effectLst/>
                        </a:rPr>
                        <a:t>/</a:t>
                      </a:r>
                      <a:r>
                        <a:rPr lang="en-US" sz="1200" spc="0">
                          <a:effectLst/>
                        </a:rPr>
                        <a:t>m</a:t>
                      </a:r>
                      <a:r>
                        <a:rPr lang="bg-BG" sz="1200" spc="0" baseline="30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2542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200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1.53Е-02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1.34Е-02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2.70Е-03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2542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400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1.80Е-02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8.57Е-03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3.18Е-03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2542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600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2.15Е-02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1.89Е-02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3.87Е-03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2542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800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2.63Е-02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2.31Е-02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4.63Е-03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2542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1000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3.29Е-02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2.89Е-02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5.77Е-03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2542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1200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4.23Е-02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3.71Е-02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7.37Е-03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2542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1400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5.55Е-02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4.85Е-02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9.50Е-03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3177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1600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6.42Е-02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3.263Е-03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1.03Е-02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5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bg-BG" i="1" dirty="0"/>
              <a:t>Критични параметри на разсейването:</a:t>
            </a:r>
            <a:endParaRPr lang="en-US" i="1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Определени </a:t>
            </a:r>
            <a:r>
              <a:rPr lang="bg-BG" dirty="0"/>
              <a:t>са критичните параметри на разсейването. Това са фактори, благоприятстващи отлагане на замърсители в приземния слой на атмосферата - безветрие и неустойчивост на атмосферата и наличие на инверсни процеси.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Обследването на замърсяването с програма Р</a:t>
            </a:r>
            <a:r>
              <a:rPr lang="en-US" dirty="0"/>
              <a:t>LU</a:t>
            </a:r>
            <a:r>
              <a:rPr lang="bg-BG" dirty="0"/>
              <a:t>МЕ е направено при реални метеорологични условия, характерни за по-голямата част от годината. За по-голяма достоверност е използвана роза на ветровете и средно годишна температура на въздушните маси.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838802"/>
              </p:ext>
            </p:extLst>
          </p:nvPr>
        </p:nvGraphicFramePr>
        <p:xfrm>
          <a:off x="1690688" y="3140968"/>
          <a:ext cx="5761355" cy="2581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25"/>
                <a:gridCol w="250190"/>
                <a:gridCol w="865505"/>
                <a:gridCol w="963295"/>
                <a:gridCol w="963295"/>
                <a:gridCol w="859790"/>
                <a:gridCol w="719455"/>
              </a:tblGrid>
              <a:tr h="433070">
                <a:tc gridSpan="7"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 dirty="0">
                          <a:effectLst/>
                        </a:rPr>
                        <a:t>Критични параметри на разсейването</a:t>
                      </a:r>
                      <a:endParaRPr lang="en-US" sz="95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1670">
                <a:tc rowSpan="5">
                  <a:txBody>
                    <a:bodyPr/>
                    <a:lstStyle/>
                    <a:p>
                      <a:pPr indent="-241300" algn="ctr">
                        <a:lnSpc>
                          <a:spcPts val="17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ИЗПУСКАЩИ УСТРОЙСТВА К1-К3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vert="vert270"/>
                </a:tc>
                <a:tc gridSpan="2"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Замърсител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bg-BG" sz="950" spc="0" dirty="0">
                          <a:effectLst/>
                        </a:rPr>
                        <a:t>Разстояние от източника</a:t>
                      </a:r>
                      <a:endParaRPr lang="en-US" sz="95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Максимална</a:t>
                      </a:r>
                      <a:endParaRPr lang="en-US" sz="950">
                        <a:effectLst/>
                      </a:endParaRPr>
                    </a:p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приземна</a:t>
                      </a:r>
                      <a:endParaRPr lang="en-US" sz="950">
                        <a:effectLst/>
                      </a:endParaRPr>
                    </a:p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концентрация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Клас на стабилност на</a:t>
                      </a:r>
                      <a:endParaRPr lang="en-US" sz="950">
                        <a:effectLst/>
                      </a:endParaRPr>
                    </a:p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атмосферат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950" spc="0">
                          <a:effectLst/>
                        </a:rPr>
                        <a:t>Критична </a:t>
                      </a:r>
                      <a:r>
                        <a:rPr lang="bg-BG" sz="950" spc="0">
                          <a:effectLst/>
                        </a:rPr>
                        <a:t>скорост на вятъра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30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Наименование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№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 dirty="0">
                          <a:effectLst/>
                        </a:rPr>
                        <a:t>m</a:t>
                      </a:r>
                      <a:endParaRPr lang="en-US" sz="95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mg/m3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bg-BG" sz="950">
                          <a:effectLst/>
                        </a:rPr>
                        <a:t> 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m/s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  <a:tr h="311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50" b="1" spc="0" dirty="0" err="1">
                          <a:effectLst/>
                        </a:rPr>
                        <a:t>NОх</a:t>
                      </a:r>
                      <a:endParaRPr lang="en-US" sz="950" b="1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b="1" spc="0">
                          <a:effectLst/>
                        </a:rPr>
                        <a:t>1</a:t>
                      </a:r>
                      <a:endParaRPr lang="en-US" sz="950" b="1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b="1" spc="0">
                          <a:effectLst/>
                        </a:rPr>
                        <a:t>813,94</a:t>
                      </a:r>
                      <a:endParaRPr lang="en-US" sz="950" b="1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b="1" spc="0">
                          <a:effectLst/>
                        </a:rPr>
                        <a:t>0,03624</a:t>
                      </a:r>
                      <a:endParaRPr lang="en-US" sz="950" b="1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"А"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1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  <a:tr h="328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950" b="1" spc="0" dirty="0">
                          <a:effectLst/>
                        </a:rPr>
                        <a:t>S</a:t>
                      </a:r>
                      <a:r>
                        <a:rPr lang="bg-BG" sz="950" b="1" spc="0" dirty="0">
                          <a:effectLst/>
                        </a:rPr>
                        <a:t>Ох</a:t>
                      </a:r>
                      <a:endParaRPr lang="en-US" sz="950" b="1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b="1" spc="0">
                          <a:effectLst/>
                        </a:rPr>
                        <a:t>2</a:t>
                      </a:r>
                      <a:endParaRPr lang="en-US" sz="950" b="1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b="1" spc="0">
                          <a:effectLst/>
                        </a:rPr>
                        <a:t>531,5</a:t>
                      </a:r>
                      <a:endParaRPr lang="en-US" sz="950" b="1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b="1" spc="0">
                          <a:effectLst/>
                        </a:rPr>
                        <a:t>0,03057</a:t>
                      </a:r>
                      <a:endParaRPr lang="en-US" sz="950" b="1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"А"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1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  <a:tr h="338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b="1" spc="0" dirty="0">
                          <a:effectLst/>
                        </a:rPr>
                        <a:t>ПРАХ</a:t>
                      </a:r>
                      <a:endParaRPr lang="en-US" sz="950" b="1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b="1" spc="0" dirty="0">
                          <a:effectLst/>
                        </a:rPr>
                        <a:t>3</a:t>
                      </a:r>
                      <a:endParaRPr lang="en-US" sz="950" b="1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b="1" spc="0" dirty="0">
                          <a:effectLst/>
                        </a:rPr>
                        <a:t>813,94</a:t>
                      </a:r>
                      <a:endParaRPr lang="en-US" sz="950" b="1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b="1" spc="0" dirty="0">
                          <a:effectLst/>
                        </a:rPr>
                        <a:t>0,00672</a:t>
                      </a:r>
                      <a:endParaRPr lang="en-US" sz="950" b="1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"А"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 dirty="0">
                          <a:effectLst/>
                        </a:rPr>
                        <a:t>1</a:t>
                      </a:r>
                      <a:endParaRPr lang="en-US" sz="95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2540328"/>
            <a:ext cx="7850226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Максималните приземни концентрации, които са възможни при условията на моделиране са посочени в таблицата</a:t>
            </a:r>
            <a:r>
              <a:rPr kumimoji="0" lang="bg-BG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Оценката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започване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експлоатация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новите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съоръжения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инсталации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Оценката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дейностите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 ЗОПОЕЩ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заплаха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екологични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щети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екологични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щети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8911" cy="46371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161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bg-BG" sz="1800" dirty="0"/>
              <a:t>Фиг. 6 Преходно замърсяване с </a:t>
            </a:r>
            <a:r>
              <a:rPr lang="bg-BG" sz="1800" dirty="0" smtClean="0"/>
              <a:t>ПРАХ – на фигурата по-горе</a:t>
            </a:r>
            <a:endParaRPr lang="en-US" sz="1800" dirty="0"/>
          </a:p>
          <a:p>
            <a:pPr marL="0" indent="0">
              <a:buNone/>
            </a:pPr>
            <a:r>
              <a:rPr lang="bg-BG" dirty="0"/>
              <a:t>Определени са критичните параметри на разсейването. </a:t>
            </a:r>
            <a:endParaRPr lang="bg-BG" dirty="0" smtClean="0"/>
          </a:p>
          <a:p>
            <a:pPr marL="0" indent="0" algn="just">
              <a:buNone/>
            </a:pPr>
            <a:r>
              <a:rPr lang="bg-BG" dirty="0" smtClean="0"/>
              <a:t>Това </a:t>
            </a:r>
            <a:r>
              <a:rPr lang="bg-BG" dirty="0"/>
              <a:t>са фактори, благоприятстващи отлагане на замърсители в приземния слой на атмосферата -неустойчивост на атмосферата (клас „С по скалата на </a:t>
            </a:r>
            <a:r>
              <a:rPr lang="bg-BG" dirty="0" err="1"/>
              <a:t>Паскуил-Гилфор</a:t>
            </a:r>
            <a:r>
              <a:rPr lang="bg-BG" dirty="0"/>
              <a:t>) и наличие на скорост на вятъра под 2,5 m/s и посока на вятъра „Север”.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595674"/>
              </p:ext>
            </p:extLst>
          </p:nvPr>
        </p:nvGraphicFramePr>
        <p:xfrm>
          <a:off x="1619672" y="2780928"/>
          <a:ext cx="5757545" cy="2760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25"/>
                <a:gridCol w="250190"/>
                <a:gridCol w="865505"/>
                <a:gridCol w="865505"/>
                <a:gridCol w="978535"/>
                <a:gridCol w="978535"/>
                <a:gridCol w="679450"/>
              </a:tblGrid>
              <a:tr h="393065">
                <a:tc gridSpan="7"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000" b="1" spc="0" dirty="0">
                          <a:effectLst/>
                        </a:rPr>
                        <a:t>Критични параметри на разсейването</a:t>
                      </a:r>
                      <a:endParaRPr lang="en-US" sz="950" b="1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3920">
                <a:tc rowSpan="5"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 </a:t>
                      </a:r>
                      <a:endParaRPr lang="en-US" sz="950">
                        <a:effectLst/>
                      </a:endParaRPr>
                    </a:p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ИЗПУСКАЩИ УСТРОЙСТВА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vert="vert270"/>
                </a:tc>
                <a:tc gridSpan="2"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Замърсител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bg-BG" sz="950" spc="0" dirty="0">
                          <a:effectLst/>
                        </a:rPr>
                        <a:t>Разстояние от източника</a:t>
                      </a:r>
                      <a:endParaRPr lang="en-US" sz="95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Максимална</a:t>
                      </a:r>
                      <a:endParaRPr lang="en-US" sz="950">
                        <a:effectLst/>
                      </a:endParaRPr>
                    </a:p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концентрация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Клас на стабилност на</a:t>
                      </a:r>
                      <a:endParaRPr lang="en-US" sz="950">
                        <a:effectLst/>
                      </a:endParaRPr>
                    </a:p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атмосферата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950" spc="0">
                          <a:effectLst/>
                        </a:rPr>
                        <a:t>Критична</a:t>
                      </a:r>
                      <a:endParaRPr lang="en-US" sz="950">
                        <a:effectLst/>
                      </a:endParaRPr>
                    </a:p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скорост</a:t>
                      </a:r>
                      <a:endParaRPr lang="en-US" sz="950">
                        <a:effectLst/>
                      </a:endParaRPr>
                    </a:p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на</a:t>
                      </a:r>
                      <a:endParaRPr lang="en-US" sz="950">
                        <a:effectLst/>
                      </a:endParaRPr>
                    </a:p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вятъра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30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Наименование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№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m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mg/m</a:t>
                      </a:r>
                      <a:r>
                        <a:rPr lang="bg-BG" sz="950" spc="0" baseline="30000">
                          <a:effectLst/>
                        </a:rPr>
                        <a:t>3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>
                          <a:effectLst/>
                        </a:rPr>
                        <a:t> 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m/s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  <a:tr h="311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50" spc="0">
                          <a:effectLst/>
                        </a:rPr>
                        <a:t>NОх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1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250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b="1" spc="0" dirty="0">
                          <a:effectLst/>
                        </a:rPr>
                        <a:t>0,19152</a:t>
                      </a:r>
                      <a:endParaRPr lang="en-US" sz="950" b="1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"С"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2,5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  <a:tr h="3289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950" spc="0">
                          <a:effectLst/>
                        </a:rPr>
                        <a:t>S</a:t>
                      </a:r>
                      <a:r>
                        <a:rPr lang="bg-BG" sz="950" spc="0">
                          <a:effectLst/>
                        </a:rPr>
                        <a:t>Ох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2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250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b="1" spc="0" dirty="0">
                          <a:effectLst/>
                        </a:rPr>
                        <a:t>0,18551</a:t>
                      </a:r>
                      <a:endParaRPr lang="en-US" sz="950" b="1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"С"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2,5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  <a:tr h="335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ПРАХ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3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250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b="1" spc="0" dirty="0">
                          <a:effectLst/>
                        </a:rPr>
                        <a:t>0,03872</a:t>
                      </a:r>
                      <a:endParaRPr lang="en-US" sz="950" b="1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"С"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 dirty="0">
                          <a:effectLst/>
                        </a:rPr>
                        <a:t>2,5</a:t>
                      </a:r>
                      <a:endParaRPr lang="en-US" sz="95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3" y="1908311"/>
            <a:ext cx="8208912" cy="7386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Максималните концентрации, които са възможни при условията на моделиране са посочени в таблицата: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endParaRPr lang="bg-BG" i="1" dirty="0" smtClean="0"/>
          </a:p>
          <a:p>
            <a:pPr marL="0" indent="0">
              <a:buNone/>
            </a:pPr>
            <a:r>
              <a:rPr lang="bg-BG" i="1" dirty="0" smtClean="0"/>
              <a:t>г</a:t>
            </a:r>
            <a:r>
              <a:rPr lang="bg-BG" i="1" dirty="0"/>
              <a:t>) Оценка на очакваните средногодишни и максимално еднократните концентрации на замърсителите </a:t>
            </a:r>
            <a:r>
              <a:rPr lang="ru-RU" i="1" dirty="0"/>
              <a:t>с </a:t>
            </a:r>
            <a:r>
              <a:rPr lang="bg-BG" i="1" dirty="0"/>
              <a:t>нормите, регламентирани в Наредба 12/15.07.2010г. за норми за серен </a:t>
            </a:r>
            <a:r>
              <a:rPr lang="ru-RU" i="1" dirty="0"/>
              <a:t>диоксид, </a:t>
            </a:r>
            <a:r>
              <a:rPr lang="bg-BG" i="1" dirty="0"/>
              <a:t>азотен </a:t>
            </a:r>
            <a:r>
              <a:rPr lang="ru-RU" i="1" dirty="0"/>
              <a:t>диоксид, </a:t>
            </a:r>
            <a:r>
              <a:rPr lang="bg-BG" i="1" dirty="0"/>
              <a:t>ФПЧ, олово, </a:t>
            </a:r>
            <a:r>
              <a:rPr lang="bg-BG" i="1" dirty="0" err="1"/>
              <a:t>бензен</a:t>
            </a:r>
            <a:r>
              <a:rPr lang="bg-BG" i="1" dirty="0"/>
              <a:t>, въглероден оксид и озон в атмосферни въздух</a:t>
            </a:r>
            <a:endParaRPr lang="en-US" i="1" dirty="0"/>
          </a:p>
          <a:p>
            <a:pPr marL="0" lvl="0" indent="0">
              <a:buNone/>
            </a:pPr>
            <a:r>
              <a:rPr lang="bg-BG" sz="1500" i="1" dirty="0"/>
              <a:t> </a:t>
            </a:r>
            <a:r>
              <a:rPr lang="bg-BG" sz="1500" b="1" dirty="0"/>
              <a:t>Забележка</a:t>
            </a:r>
            <a:r>
              <a:rPr lang="bg-BG" sz="1500" dirty="0"/>
              <a:t>: </a:t>
            </a:r>
            <a:r>
              <a:rPr lang="bg-BG" sz="1500" i="1" dirty="0"/>
              <a:t>Стойностите на данните посочени в сравнителните таблици са превърнати в </a:t>
            </a:r>
            <a:r>
              <a:rPr lang="bg-BG" sz="1500" i="1" dirty="0" err="1"/>
              <a:t>дименсия</a:t>
            </a:r>
            <a:r>
              <a:rPr lang="bg-BG" sz="1500" i="1" dirty="0"/>
              <a:t> «</a:t>
            </a:r>
            <a:r>
              <a:rPr lang="bg-BG" sz="1500" i="1" dirty="0" err="1"/>
              <a:t>микрограми</a:t>
            </a:r>
            <a:r>
              <a:rPr lang="bg-BG" sz="1500" i="1" dirty="0"/>
              <a:t>», тъй като стойностите на замърсителите в Наредба 12 са представени в тази </a:t>
            </a:r>
            <a:r>
              <a:rPr lang="bg-BG" sz="1500" i="1" dirty="0" err="1"/>
              <a:t>дименсия</a:t>
            </a:r>
            <a:r>
              <a:rPr lang="bg-BG" sz="1500" i="1" dirty="0"/>
              <a:t>.</a:t>
            </a:r>
            <a:endParaRPr lang="en-US" sz="1500" i="1" dirty="0"/>
          </a:p>
          <a:p>
            <a:pPr marL="0" indent="0">
              <a:buNone/>
            </a:pPr>
            <a:r>
              <a:rPr lang="en-US" sz="1500" i="1" dirty="0"/>
              <a:t> 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971965"/>
              </p:ext>
            </p:extLst>
          </p:nvPr>
        </p:nvGraphicFramePr>
        <p:xfrm>
          <a:off x="1469072" y="3285331"/>
          <a:ext cx="6205855" cy="1155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9095"/>
                <a:gridCol w="1649095"/>
                <a:gridCol w="1588135"/>
                <a:gridCol w="1319530"/>
              </a:tblGrid>
              <a:tr h="450850">
                <a:tc rowSpan="2"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Замърсител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Очаквани</a:t>
                      </a:r>
                      <a:endParaRPr lang="en-US" sz="1200" dirty="0">
                        <a:effectLst/>
                      </a:endParaRPr>
                    </a:p>
                    <a:p>
                      <a:pPr indent="-2413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средногодишни</a:t>
                      </a:r>
                      <a:endParaRPr lang="en-US" sz="1200" dirty="0">
                        <a:effectLst/>
                      </a:endParaRPr>
                    </a:p>
                    <a:p>
                      <a:pPr indent="-2413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концентрации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Средногодишни стойности съгласно Наредба 12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Съответствие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  <a:tr h="173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[ </a:t>
                      </a:r>
                      <a:r>
                        <a:rPr lang="en-US" sz="1200" spc="0" dirty="0" err="1">
                          <a:effectLst/>
                        </a:rPr>
                        <a:t>μg</a:t>
                      </a:r>
                      <a:r>
                        <a:rPr lang="en-US" sz="1200" spc="0" dirty="0">
                          <a:effectLst/>
                        </a:rPr>
                        <a:t>/m</a:t>
                      </a:r>
                      <a:r>
                        <a:rPr lang="bg-BG" sz="1200" spc="0" baseline="30000" dirty="0">
                          <a:effectLst/>
                        </a:rPr>
                        <a:t>3</a:t>
                      </a:r>
                      <a:r>
                        <a:rPr lang="bg-BG" sz="1200" spc="0" dirty="0">
                          <a:effectLst/>
                        </a:rPr>
                        <a:t>]</a:t>
                      </a:r>
                      <a:r>
                        <a:rPr lang="bg-BG" sz="1200" spc="0" baseline="30000" dirty="0">
                          <a:effectLst/>
                        </a:rPr>
                        <a:t>(1)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[ </a:t>
                      </a:r>
                      <a:r>
                        <a:rPr lang="en-US" sz="1200" spc="0" dirty="0" err="1">
                          <a:effectLst/>
                        </a:rPr>
                        <a:t>μg</a:t>
                      </a:r>
                      <a:r>
                        <a:rPr lang="en-US" sz="1200" spc="0" dirty="0">
                          <a:effectLst/>
                        </a:rPr>
                        <a:t>/m</a:t>
                      </a:r>
                      <a:r>
                        <a:rPr lang="bg-BG" sz="1200" spc="0" baseline="30000" dirty="0">
                          <a:effectLst/>
                        </a:rPr>
                        <a:t>3</a:t>
                      </a:r>
                      <a:r>
                        <a:rPr lang="bg-BG" sz="1200" spc="0" dirty="0">
                          <a:effectLst/>
                        </a:rPr>
                        <a:t>]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Да/Не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17399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NОх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36,24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40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Да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17399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S</a:t>
                      </a:r>
                      <a:r>
                        <a:rPr lang="bg-BG" sz="1200" spc="0">
                          <a:effectLst/>
                        </a:rPr>
                        <a:t>Ох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30,57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  <a:tr h="17653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ПРАХ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6,72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40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Да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68438" y="3284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984856"/>
              </p:ext>
            </p:extLst>
          </p:nvPr>
        </p:nvGraphicFramePr>
        <p:xfrm>
          <a:off x="1469072" y="3286919"/>
          <a:ext cx="6205855" cy="1152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9095"/>
                <a:gridCol w="1649095"/>
                <a:gridCol w="1588135"/>
                <a:gridCol w="1319530"/>
              </a:tblGrid>
              <a:tr h="450850">
                <a:tc rowSpan="2"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Замърсител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Очаквани максимални еднократни концентрации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Средночасови стойности съгласно Наредба 12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Съответствие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  <a:tr h="173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[ </a:t>
                      </a:r>
                      <a:r>
                        <a:rPr lang="en-US" sz="1200" spc="0">
                          <a:effectLst/>
                        </a:rPr>
                        <a:t>μg/m</a:t>
                      </a:r>
                      <a:r>
                        <a:rPr lang="bg-BG" sz="1200" spc="0" baseline="30000">
                          <a:effectLst/>
                        </a:rPr>
                        <a:t>3</a:t>
                      </a:r>
                      <a:r>
                        <a:rPr lang="bg-BG" sz="1200" spc="0">
                          <a:effectLst/>
                        </a:rPr>
                        <a:t>]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[ </a:t>
                      </a:r>
                      <a:r>
                        <a:rPr lang="en-US" sz="1200" spc="0">
                          <a:effectLst/>
                        </a:rPr>
                        <a:t>μg</a:t>
                      </a:r>
                      <a:r>
                        <a:rPr lang="bg-BG" sz="1200" spc="0">
                          <a:effectLst/>
                        </a:rPr>
                        <a:t>/</a:t>
                      </a:r>
                      <a:r>
                        <a:rPr lang="en-US" sz="1200" spc="0">
                          <a:effectLst/>
                        </a:rPr>
                        <a:t>m</a:t>
                      </a:r>
                      <a:r>
                        <a:rPr lang="bg-BG" sz="1200" spc="0" baseline="30000">
                          <a:effectLst/>
                        </a:rPr>
                        <a:t>3</a:t>
                      </a:r>
                      <a:r>
                        <a:rPr lang="bg-BG" sz="1200" spc="0">
                          <a:effectLst/>
                        </a:rPr>
                        <a:t>]*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Да/Не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17081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NОх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191,52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200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Да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17399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S</a:t>
                      </a:r>
                      <a:r>
                        <a:rPr lang="bg-BG" sz="1200" spc="0">
                          <a:effectLst/>
                        </a:rPr>
                        <a:t>Ох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185,51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350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Да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ПРАХ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38,72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6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g-BG" b="1" dirty="0"/>
              <a:t>Заключение:</a:t>
            </a:r>
            <a:r>
              <a:rPr lang="bg-BG" dirty="0"/>
              <a:t> Съгласно представените </a:t>
            </a:r>
            <a:r>
              <a:rPr lang="ru-RU" dirty="0"/>
              <a:t>изолинии </a:t>
            </a:r>
            <a:r>
              <a:rPr lang="bg-BG" dirty="0"/>
              <a:t>на замърсяването при така зададените параметри е </a:t>
            </a:r>
            <a:r>
              <a:rPr lang="ru-RU" dirty="0"/>
              <a:t>видно, </a:t>
            </a:r>
            <a:r>
              <a:rPr lang="bg-BG" dirty="0"/>
              <a:t>че максималните приземни концентрации на замърсителите азотни оксиди и прах може да се очаква на 816,94 метра от последния източник на емисии. Максималната приземна концентрация на серни оксиди може да се очаква на 531,5 м от източниците на емисии. Така изчислените концентрации са </a:t>
            </a:r>
            <a:r>
              <a:rPr lang="ru-RU" dirty="0"/>
              <a:t>многократно </a:t>
            </a:r>
            <a:r>
              <a:rPr lang="bg-BG" dirty="0"/>
              <a:t>под пределно допустимите по Наредба 12/15.07.2010г. за норми за серен </a:t>
            </a:r>
            <a:r>
              <a:rPr lang="ru-RU" dirty="0"/>
              <a:t>диоксид, </a:t>
            </a:r>
            <a:r>
              <a:rPr lang="bg-BG" dirty="0"/>
              <a:t>азотен </a:t>
            </a:r>
            <a:r>
              <a:rPr lang="ru-RU" dirty="0"/>
              <a:t>диоксид, </a:t>
            </a:r>
            <a:r>
              <a:rPr lang="bg-BG" dirty="0"/>
              <a:t>ФПЧ, олово, </a:t>
            </a:r>
            <a:r>
              <a:rPr lang="bg-BG" dirty="0" err="1"/>
              <a:t>бензен</a:t>
            </a:r>
            <a:r>
              <a:rPr lang="bg-BG" dirty="0"/>
              <a:t>, въглероден оксид и озон в атмосферният въздух.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Максималните еднократни концентрации на замърсителите, които могат да се формират при неблагоприятни метеорологични условия - ниска скорост на вятъра, слаба устойчивост на атмосферата и инверсни процеси също са в установените горни граници от нормативите документи.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bg-BG" dirty="0"/>
              <a:t>Независимо, че западната периферна граница на 33 "Язовир И</a:t>
            </a:r>
            <a:r>
              <a:rPr lang="bg-BG" dirty="0" smtClean="0"/>
              <a:t>" </a:t>
            </a:r>
            <a:r>
              <a:rPr lang="bg-BG" dirty="0"/>
              <a:t>попада в обхвата на въздействие на източниците на емисии, то дисперсията на замърсителите в приземния атмосферен слой ще бъде в рамките на законово регламентираните норми. Максималните приземни концентрации на обследваните замърсителя няма да доведат до смущения сред птиците и да създадат </a:t>
            </a:r>
            <a:r>
              <a:rPr lang="bg-BG" dirty="0" err="1"/>
              <a:t>дискомфорт</a:t>
            </a:r>
            <a:r>
              <a:rPr lang="bg-BG" dirty="0"/>
              <a:t> сред местообитанията на фауната. Няма данни в границите на 33 «Язовир И</a:t>
            </a:r>
            <a:r>
              <a:rPr lang="bg-BG" dirty="0" smtClean="0"/>
              <a:t>» </a:t>
            </a:r>
            <a:r>
              <a:rPr lang="bg-BG" dirty="0"/>
              <a:t>да са налични чувствителни на азотни и серни оксиди представители на флората.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33 «Река </a:t>
            </a:r>
            <a:r>
              <a:rPr lang="bg-BG" dirty="0" smtClean="0"/>
              <a:t>О» </a:t>
            </a:r>
            <a:r>
              <a:rPr lang="bg-BG" dirty="0"/>
              <a:t>е извън обхвата на въздействие на емисиите, отделяни в атмосферата.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 </a:t>
            </a:r>
            <a:endParaRPr lang="en-US" dirty="0"/>
          </a:p>
          <a:p>
            <a:pPr marL="0" indent="0" algn="just">
              <a:buNone/>
            </a:pPr>
            <a:r>
              <a:rPr lang="bg-BG" b="1" dirty="0"/>
              <a:t>Следователно, замърсяването по компонента </a:t>
            </a:r>
            <a:r>
              <a:rPr lang="bg-BG" b="1" dirty="0">
                <a:solidFill>
                  <a:srgbClr val="FF0000"/>
                </a:solidFill>
              </a:rPr>
              <a:t>«атмосферен въздух» </a:t>
            </a:r>
            <a:r>
              <a:rPr lang="bg-BG" b="1" dirty="0"/>
              <a:t>не е </a:t>
            </a:r>
            <a:r>
              <a:rPr lang="bg-BG" b="1" dirty="0" err="1"/>
              <a:t>лимитиращ</a:t>
            </a:r>
            <a:r>
              <a:rPr lang="bg-BG" b="1" dirty="0"/>
              <a:t> по евентуално отрицателно въздействие върху </a:t>
            </a:r>
            <a:r>
              <a:rPr lang="bg-BG" b="1" dirty="0" err="1"/>
              <a:t>хабитатите</a:t>
            </a:r>
            <a:r>
              <a:rPr lang="bg-BG" b="1" dirty="0"/>
              <a:t> и видовете в защитените зони и дейностите по изпускане на емисии в атмосферата няма да допринесат за поява на екологични щети.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lvl="1" indent="0" algn="just">
              <a:buNone/>
            </a:pPr>
            <a:endParaRPr lang="bg-BG" b="1" dirty="0" smtClean="0"/>
          </a:p>
          <a:p>
            <a:pPr marL="457200" lvl="1" indent="0" algn="just">
              <a:buNone/>
            </a:pPr>
            <a:endParaRPr lang="bg-BG" b="1" dirty="0"/>
          </a:p>
          <a:p>
            <a:pPr marL="457200" lvl="1" indent="0" algn="just">
              <a:buNone/>
            </a:pPr>
            <a:r>
              <a:rPr lang="bg-BG" b="1" dirty="0" smtClean="0">
                <a:solidFill>
                  <a:srgbClr val="FF0000"/>
                </a:solidFill>
              </a:rPr>
              <a:t>Възможни </a:t>
            </a:r>
            <a:r>
              <a:rPr lang="bg-BG" b="1" dirty="0">
                <a:solidFill>
                  <a:srgbClr val="FF0000"/>
                </a:solidFill>
              </a:rPr>
              <a:t>случаи на замърсяване и засягане на Води и водните тела, които причиняват значително отрицателно въздействие върху състоянието на повърхностните и подземните води, с изключение на случаите на чл. 156е от Закона за водите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bg-BG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 smtClean="0"/>
              <a:t>Разглеждаме </a:t>
            </a:r>
            <a:r>
              <a:rPr lang="bg-BG" dirty="0"/>
              <a:t>случаи на потенциална заплаха от замърсяване на подземни и повърхностни води. Дейностите по промишлено водоснабдяване - </a:t>
            </a:r>
            <a:r>
              <a:rPr lang="bg-BG" dirty="0" err="1"/>
              <a:t>водовземане</a:t>
            </a:r>
            <a:r>
              <a:rPr lang="bg-BG" dirty="0"/>
              <a:t> за промишлени и противопожарни нужди се осигурява чрез повърхностно </a:t>
            </a:r>
            <a:r>
              <a:rPr lang="bg-BG" dirty="0" err="1"/>
              <a:t>водовземане</a:t>
            </a:r>
            <a:r>
              <a:rPr lang="bg-BG" dirty="0"/>
              <a:t> на стоящи води от язовир И</a:t>
            </a:r>
            <a:r>
              <a:rPr lang="bg-BG" dirty="0" smtClean="0"/>
              <a:t>. </a:t>
            </a:r>
            <a:r>
              <a:rPr lang="bg-BG" dirty="0" err="1"/>
              <a:t>Водовземането</a:t>
            </a:r>
            <a:r>
              <a:rPr lang="bg-BG" dirty="0"/>
              <a:t> се осъществява по реда на разрешително за </a:t>
            </a:r>
            <a:r>
              <a:rPr lang="bg-BG" dirty="0" err="1"/>
              <a:t>водоползване</a:t>
            </a:r>
            <a:r>
              <a:rPr lang="bg-BG" dirty="0"/>
              <a:t> 31430008/28.04.2009г. Максимални разрешен дебит възлиза на 7 </a:t>
            </a:r>
            <a:r>
              <a:rPr lang="de-DE" dirty="0"/>
              <a:t>l/s.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На площадката се формират три потока - дъждовни /условни чисти/, битово </a:t>
            </a:r>
            <a:r>
              <a:rPr lang="bg-BG" dirty="0" err="1"/>
              <a:t>фекални</a:t>
            </a:r>
            <a:r>
              <a:rPr lang="bg-BG" dirty="0"/>
              <a:t> отпадъчни води и промишлени води (от измиване на машини, помещения и условно чист </a:t>
            </a:r>
            <a:r>
              <a:rPr lang="bg-BG" dirty="0" err="1"/>
              <a:t>конденз</a:t>
            </a:r>
            <a:r>
              <a:rPr lang="bg-BG" dirty="0"/>
              <a:t>).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Дъждовните води, обхванати от откритите площи на площадката се </a:t>
            </a:r>
            <a:r>
              <a:rPr lang="bg-BG" dirty="0" err="1"/>
              <a:t>заустват</a:t>
            </a:r>
            <a:r>
              <a:rPr lang="bg-BG" dirty="0"/>
              <a:t> в повърхностен </a:t>
            </a:r>
            <a:r>
              <a:rPr lang="bg-BG" dirty="0" err="1"/>
              <a:t>водоприемник</a:t>
            </a:r>
            <a:r>
              <a:rPr lang="bg-BG" dirty="0"/>
              <a:t> яз. И</a:t>
            </a:r>
            <a:r>
              <a:rPr lang="bg-BG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bg-BG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Определените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мерки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остойностяват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препоръчителни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съответствие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възприетата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определяне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цените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строителството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bg-BG" dirty="0" err="1"/>
              <a:t>Битово-фекалните</a:t>
            </a:r>
            <a:r>
              <a:rPr lang="bg-BG" dirty="0"/>
              <a:t> отпадъчни води се пречистват през заводска ПСОВ, състояща се от едно биологично стъпало, където БФВ се подлагат на </a:t>
            </a:r>
            <a:r>
              <a:rPr lang="bg-BG" dirty="0" err="1"/>
              <a:t>денитрификация</a:t>
            </a:r>
            <a:r>
              <a:rPr lang="bg-BG" dirty="0"/>
              <a:t>, биологично окисление и сепариране на </a:t>
            </a:r>
            <a:r>
              <a:rPr lang="bg-BG" dirty="0" err="1"/>
              <a:t>ативната</a:t>
            </a:r>
            <a:r>
              <a:rPr lang="bg-BG" dirty="0"/>
              <a:t> утайка.</a:t>
            </a:r>
            <a:endParaRPr lang="en-US" dirty="0"/>
          </a:p>
          <a:p>
            <a:pPr marL="0" indent="0" algn="just">
              <a:buNone/>
            </a:pPr>
            <a:r>
              <a:rPr lang="bg-BG" dirty="0"/>
              <a:t>Промишлените води, основно от измиване са замърсени предимно с неразтворени вещества, а тези, образувани от </a:t>
            </a:r>
            <a:r>
              <a:rPr lang="bg-BG" dirty="0" err="1"/>
              <a:t>конденз</a:t>
            </a:r>
            <a:r>
              <a:rPr lang="bg-BG" dirty="0"/>
              <a:t> /</a:t>
            </a:r>
            <a:r>
              <a:rPr lang="bg-BG" dirty="0" err="1"/>
              <a:t>кондензни</a:t>
            </a:r>
            <a:r>
              <a:rPr lang="bg-BG" dirty="0"/>
              <a:t> води/ се класифицират като условно чисти.</a:t>
            </a:r>
            <a:endParaRPr lang="en-US" dirty="0"/>
          </a:p>
          <a:p>
            <a:pPr marL="0" indent="0" algn="just">
              <a:buNone/>
            </a:pPr>
            <a:r>
              <a:rPr lang="bg-BG" dirty="0"/>
              <a:t>Отвеждането на водите не се извършва като самостоятелни потоци, а чрез групирането им в два потока които се </a:t>
            </a:r>
            <a:r>
              <a:rPr lang="bg-BG" dirty="0" err="1"/>
              <a:t>заустват</a:t>
            </a:r>
            <a:r>
              <a:rPr lang="bg-BG" dirty="0"/>
              <a:t> в яз. Овчарица, </a:t>
            </a:r>
            <a:r>
              <a:rPr lang="bg-BG" dirty="0" smtClean="0"/>
              <a:t>съгласно </a:t>
            </a:r>
            <a:r>
              <a:rPr lang="bg-BG" dirty="0"/>
              <a:t>Разрешително за </a:t>
            </a:r>
            <a:r>
              <a:rPr lang="bg-BG" dirty="0" err="1"/>
              <a:t>заустване</a:t>
            </a:r>
            <a:r>
              <a:rPr lang="bg-BG" dirty="0"/>
              <a:t> </a:t>
            </a:r>
            <a:r>
              <a:rPr lang="bg-BG" dirty="0" smtClean="0"/>
              <a:t>33440002/13.08.2012г.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bg-BG" dirty="0"/>
              <a:t>Точка на </a:t>
            </a:r>
            <a:r>
              <a:rPr lang="bg-BG" dirty="0" err="1"/>
              <a:t>заустване</a:t>
            </a:r>
            <a:r>
              <a:rPr lang="bg-BG" dirty="0"/>
              <a:t> 1 - Смесен поток - битово </a:t>
            </a:r>
            <a:r>
              <a:rPr lang="bg-BG" dirty="0" err="1"/>
              <a:t>фекални</a:t>
            </a:r>
            <a:r>
              <a:rPr lang="bg-BG" dirty="0"/>
              <a:t> води след ПСОВ, производствени, формирани от измиване на машини и помещения и дъждовни води след сепаратор.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bg-BG" dirty="0"/>
              <a:t>Точка на </a:t>
            </a:r>
            <a:r>
              <a:rPr lang="bg-BG" dirty="0" err="1"/>
              <a:t>заустване</a:t>
            </a:r>
            <a:r>
              <a:rPr lang="bg-BG" dirty="0"/>
              <a:t> 2 - Смесен поток - условно чисти води от </a:t>
            </a:r>
            <a:r>
              <a:rPr lang="bg-BG" dirty="0" err="1"/>
              <a:t>конденз</a:t>
            </a:r>
            <a:r>
              <a:rPr lang="bg-BG" dirty="0"/>
              <a:t> и дъждовни води след сепаратор.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g-BG" dirty="0"/>
              <a:t>ПСОВ е разчетена за 75 РЕ / човешки еквивалент/. При норма 200 </a:t>
            </a:r>
            <a:r>
              <a:rPr lang="fr-FR" dirty="0"/>
              <a:t>l</a:t>
            </a:r>
            <a:r>
              <a:rPr lang="bg-BG" dirty="0"/>
              <a:t>/човек/денонощие, очакваното натоварване по обем на ПСОВ възлиза на </a:t>
            </a:r>
            <a:r>
              <a:rPr lang="en-US" dirty="0"/>
              <a:t>Q</a:t>
            </a:r>
            <a:r>
              <a:rPr lang="bg-BG" baseline="-25000" dirty="0"/>
              <a:t>24</a:t>
            </a:r>
            <a:r>
              <a:rPr lang="bg-BG" dirty="0"/>
              <a:t> =15 м</a:t>
            </a:r>
            <a:r>
              <a:rPr lang="bg-BG" baseline="30000" dirty="0"/>
              <a:t>3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След изчисляване на натоварването по замърсители и разделянето на товара на </a:t>
            </a:r>
            <a:r>
              <a:rPr lang="en-US" dirty="0"/>
              <a:t>Q</a:t>
            </a:r>
            <a:r>
              <a:rPr lang="bg-BG" baseline="-25000" dirty="0"/>
              <a:t>24</a:t>
            </a:r>
            <a:r>
              <a:rPr lang="bg-BG" dirty="0"/>
              <a:t> се получават следните очаквани концентрации на вход в ПСОВ: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БПК5 = 300 </a:t>
            </a:r>
            <a:r>
              <a:rPr lang="en-US" dirty="0"/>
              <a:t>mg</a:t>
            </a:r>
            <a:r>
              <a:rPr lang="bg-BG" dirty="0"/>
              <a:t>/</a:t>
            </a:r>
            <a:r>
              <a:rPr lang="en-US" dirty="0"/>
              <a:t>l</a:t>
            </a:r>
            <a:r>
              <a:rPr lang="bg-BG" dirty="0"/>
              <a:t>,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ХПК=600 </a:t>
            </a:r>
            <a:r>
              <a:rPr lang="en-US" dirty="0"/>
              <a:t>mg</a:t>
            </a:r>
            <a:r>
              <a:rPr lang="bg-BG" dirty="0"/>
              <a:t>/</a:t>
            </a:r>
            <a:r>
              <a:rPr lang="en-US" dirty="0"/>
              <a:t>l</a:t>
            </a:r>
            <a:r>
              <a:rPr lang="bg-BG" dirty="0"/>
              <a:t>,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Неразтворени вещества (НВ) = 275 </a:t>
            </a:r>
            <a:r>
              <a:rPr lang="en-US" dirty="0"/>
              <a:t>mg</a:t>
            </a:r>
            <a:r>
              <a:rPr lang="bg-BG" dirty="0"/>
              <a:t>/</a:t>
            </a:r>
            <a:r>
              <a:rPr lang="en-US" dirty="0"/>
              <a:t>l</a:t>
            </a:r>
            <a:r>
              <a:rPr lang="bg-BG" dirty="0"/>
              <a:t>,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Общ азот = 55 </a:t>
            </a:r>
            <a:r>
              <a:rPr lang="en-US" dirty="0"/>
              <a:t>mg</a:t>
            </a:r>
            <a:r>
              <a:rPr lang="bg-BG" dirty="0"/>
              <a:t>/</a:t>
            </a:r>
            <a:r>
              <a:rPr lang="en-US" dirty="0"/>
              <a:t>l</a:t>
            </a:r>
            <a:r>
              <a:rPr lang="bg-BG" dirty="0"/>
              <a:t>,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Общ фосфор = 13 </a:t>
            </a:r>
            <a:r>
              <a:rPr lang="en-US" dirty="0"/>
              <a:t>mg</a:t>
            </a:r>
            <a:r>
              <a:rPr lang="bg-BG" dirty="0"/>
              <a:t>/</a:t>
            </a:r>
            <a:r>
              <a:rPr lang="en-US" dirty="0"/>
              <a:t>l</a:t>
            </a:r>
            <a:r>
              <a:rPr lang="bg-BG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Съгласно представената техническа спецификация на ПСОВ, производителя дава следните параметри на пречистените води: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БПК5 = 25-35 </a:t>
            </a:r>
            <a:r>
              <a:rPr lang="en-US" dirty="0"/>
              <a:t>mg</a:t>
            </a:r>
            <a:r>
              <a:rPr lang="bg-BG" dirty="0"/>
              <a:t>/</a:t>
            </a:r>
            <a:r>
              <a:rPr lang="en-US" dirty="0"/>
              <a:t>l</a:t>
            </a:r>
            <a:r>
              <a:rPr lang="bg-BG" dirty="0"/>
              <a:t>,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ХПК=80-120 </a:t>
            </a:r>
            <a:r>
              <a:rPr lang="en-US" dirty="0"/>
              <a:t>mg</a:t>
            </a:r>
            <a:r>
              <a:rPr lang="bg-BG" dirty="0"/>
              <a:t>/</a:t>
            </a:r>
            <a:r>
              <a:rPr lang="en-US" dirty="0"/>
              <a:t>l</a:t>
            </a:r>
            <a:r>
              <a:rPr lang="bg-BG" dirty="0"/>
              <a:t>,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Неразтворени вещества (НВ) = 30-40 </a:t>
            </a:r>
            <a:r>
              <a:rPr lang="en-US" dirty="0"/>
              <a:t>mg</a:t>
            </a:r>
            <a:r>
              <a:rPr lang="bg-BG" dirty="0"/>
              <a:t>/</a:t>
            </a:r>
            <a:r>
              <a:rPr lang="en-US" dirty="0"/>
              <a:t>l</a:t>
            </a:r>
            <a:r>
              <a:rPr lang="bg-BG" dirty="0"/>
              <a:t>,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Общ азот = 5-10 </a:t>
            </a:r>
            <a:r>
              <a:rPr lang="en-US" dirty="0"/>
              <a:t>mg</a:t>
            </a:r>
            <a:r>
              <a:rPr lang="bg-BG" dirty="0"/>
              <a:t>/</a:t>
            </a:r>
            <a:r>
              <a:rPr lang="en-US" dirty="0"/>
              <a:t>l</a:t>
            </a:r>
            <a:r>
              <a:rPr lang="bg-BG" dirty="0"/>
              <a:t>,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Общ фосфор = 13 </a:t>
            </a:r>
            <a:r>
              <a:rPr lang="en-US" dirty="0"/>
              <a:t>mg</a:t>
            </a:r>
            <a:r>
              <a:rPr lang="bg-BG" dirty="0"/>
              <a:t>/</a:t>
            </a:r>
            <a:r>
              <a:rPr lang="en-US" dirty="0"/>
              <a:t>l</a:t>
            </a:r>
            <a:r>
              <a:rPr lang="bg-BG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За </a:t>
            </a:r>
            <a:r>
              <a:rPr lang="bg-BG" dirty="0"/>
              <a:t>да се отхвърли възможността от замърсяване при нормални експлоатационни режими на ПСОВ е направена следната </a:t>
            </a:r>
            <a:r>
              <a:rPr lang="bg-BG" dirty="0">
                <a:solidFill>
                  <a:srgbClr val="FF0000"/>
                </a:solidFill>
              </a:rPr>
              <a:t>оценка на съответствието на </a:t>
            </a:r>
            <a:r>
              <a:rPr lang="bg-BG" dirty="0" err="1">
                <a:solidFill>
                  <a:srgbClr val="FF0000"/>
                </a:solidFill>
              </a:rPr>
              <a:t>заустваните</a:t>
            </a:r>
            <a:r>
              <a:rPr lang="bg-BG" dirty="0">
                <a:solidFill>
                  <a:srgbClr val="FF0000"/>
                </a:solidFill>
              </a:rPr>
              <a:t> отпадъчни води с </a:t>
            </a:r>
            <a:r>
              <a:rPr lang="bg-BG" dirty="0" err="1">
                <a:solidFill>
                  <a:srgbClr val="FF0000"/>
                </a:solidFill>
              </a:rPr>
              <a:t>идивидуалните</a:t>
            </a:r>
            <a:r>
              <a:rPr lang="bg-BG" dirty="0">
                <a:solidFill>
                  <a:srgbClr val="FF0000"/>
                </a:solidFill>
              </a:rPr>
              <a:t> емисионни ограничения в разрешителното за </a:t>
            </a:r>
            <a:r>
              <a:rPr lang="bg-BG" dirty="0" err="1">
                <a:solidFill>
                  <a:srgbClr val="FF0000"/>
                </a:solidFill>
              </a:rPr>
              <a:t>заустване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/>
              <a:t>на отпадъчни води: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168137"/>
              </p:ext>
            </p:extLst>
          </p:nvPr>
        </p:nvGraphicFramePr>
        <p:xfrm>
          <a:off x="1540827" y="2400776"/>
          <a:ext cx="6062345" cy="3042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2080"/>
                <a:gridCol w="1551305"/>
                <a:gridCol w="1551305"/>
                <a:gridCol w="1557655"/>
              </a:tblGrid>
              <a:tr h="66738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 dirty="0">
                          <a:effectLst/>
                        </a:rPr>
                        <a:t>Показател</a:t>
                      </a:r>
                      <a:endParaRPr lang="en-US" sz="16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 dirty="0">
                          <a:effectLst/>
                        </a:rPr>
                        <a:t>Измерено</a:t>
                      </a:r>
                      <a:endParaRPr lang="en-US" sz="16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Индивидуални</a:t>
                      </a:r>
                      <a:endParaRPr lang="en-US" sz="1600">
                        <a:effectLst/>
                      </a:endParaRPr>
                    </a:p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емисионни</a:t>
                      </a:r>
                      <a:endParaRPr lang="en-US" sz="1600">
                        <a:effectLst/>
                      </a:endParaRPr>
                    </a:p>
                    <a:p>
                      <a:pPr indent="-241300"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ограничения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Съответствие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  <a:tr h="225425">
                <a:tc gridSpan="4"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 dirty="0">
                          <a:effectLst/>
                        </a:rPr>
                        <a:t>Точка на </a:t>
                      </a:r>
                      <a:r>
                        <a:rPr lang="bg-BG" sz="1600" spc="0" dirty="0" err="1">
                          <a:effectLst/>
                        </a:rPr>
                        <a:t>заустване</a:t>
                      </a:r>
                      <a:r>
                        <a:rPr lang="bg-BG" sz="1600" spc="0" dirty="0">
                          <a:effectLst/>
                        </a:rPr>
                        <a:t> 1 - смесен поток</a:t>
                      </a:r>
                      <a:endParaRPr lang="en-US" sz="16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5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</a:rPr>
                        <a:t>Активна </a:t>
                      </a:r>
                      <a:r>
                        <a:rPr lang="bg-BG" sz="1600" spc="0">
                          <a:effectLst/>
                        </a:rPr>
                        <a:t>рекация pH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 dirty="0">
                          <a:effectLst/>
                        </a:rPr>
                        <a:t>6,0-8,5</a:t>
                      </a:r>
                      <a:endParaRPr lang="en-US" sz="16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7,06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Да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2542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Неразтворени в-ва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 dirty="0">
                          <a:effectLst/>
                        </a:rPr>
                        <a:t>35 </a:t>
                      </a:r>
                      <a:r>
                        <a:rPr lang="en-US" sz="1600" spc="0" dirty="0">
                          <a:effectLst/>
                        </a:rPr>
                        <a:t>mg</a:t>
                      </a:r>
                      <a:r>
                        <a:rPr lang="bg-BG" sz="1600" spc="0" dirty="0">
                          <a:effectLst/>
                        </a:rPr>
                        <a:t>/</a:t>
                      </a:r>
                      <a:r>
                        <a:rPr lang="en-US" sz="1600" spc="0" dirty="0">
                          <a:effectLst/>
                        </a:rPr>
                        <a:t>l</a:t>
                      </a:r>
                      <a:endParaRPr lang="en-US" sz="16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 dirty="0">
                          <a:effectLst/>
                        </a:rPr>
                        <a:t>30,9 </a:t>
                      </a:r>
                      <a:r>
                        <a:rPr lang="en-US" sz="1600" spc="0" dirty="0">
                          <a:effectLst/>
                        </a:rPr>
                        <a:t>mg</a:t>
                      </a:r>
                      <a:r>
                        <a:rPr lang="bg-BG" sz="1600" spc="0" dirty="0">
                          <a:effectLst/>
                        </a:rPr>
                        <a:t>/</a:t>
                      </a:r>
                      <a:r>
                        <a:rPr lang="en-US" sz="1600" spc="0" dirty="0">
                          <a:effectLst/>
                        </a:rPr>
                        <a:t>l</a:t>
                      </a:r>
                      <a:endParaRPr lang="en-US" sz="16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Да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2542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БПК5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 dirty="0">
                          <a:effectLst/>
                        </a:rPr>
                        <a:t>25 </a:t>
                      </a:r>
                      <a:r>
                        <a:rPr lang="en-US" sz="1600" spc="0" dirty="0">
                          <a:effectLst/>
                        </a:rPr>
                        <a:t>mg</a:t>
                      </a:r>
                      <a:r>
                        <a:rPr lang="bg-BG" sz="1600" spc="0" dirty="0">
                          <a:effectLst/>
                        </a:rPr>
                        <a:t>/</a:t>
                      </a:r>
                      <a:r>
                        <a:rPr lang="en-US" sz="1600" spc="0" dirty="0">
                          <a:effectLst/>
                        </a:rPr>
                        <a:t>l</a:t>
                      </a:r>
                      <a:endParaRPr lang="en-US" sz="16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 dirty="0">
                          <a:effectLst/>
                        </a:rPr>
                        <a:t>12 </a:t>
                      </a:r>
                      <a:r>
                        <a:rPr lang="en-US" sz="1600" spc="0" dirty="0">
                          <a:effectLst/>
                        </a:rPr>
                        <a:t>mg</a:t>
                      </a:r>
                      <a:r>
                        <a:rPr lang="bg-BG" sz="1600" spc="0" dirty="0">
                          <a:effectLst/>
                        </a:rPr>
                        <a:t>/</a:t>
                      </a:r>
                      <a:r>
                        <a:rPr lang="en-US" sz="1600" spc="0" dirty="0">
                          <a:effectLst/>
                        </a:rPr>
                        <a:t>l</a:t>
                      </a:r>
                      <a:endParaRPr lang="en-US" sz="16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Да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2542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ХПК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 dirty="0">
                          <a:effectLst/>
                        </a:rPr>
                        <a:t>125 </a:t>
                      </a:r>
                      <a:r>
                        <a:rPr lang="en-US" sz="1600" spc="0" dirty="0">
                          <a:effectLst/>
                        </a:rPr>
                        <a:t>mg</a:t>
                      </a:r>
                      <a:r>
                        <a:rPr lang="bg-BG" sz="1600" spc="0" dirty="0">
                          <a:effectLst/>
                        </a:rPr>
                        <a:t>/</a:t>
                      </a:r>
                      <a:r>
                        <a:rPr lang="en-US" sz="1600" spc="0" dirty="0">
                          <a:effectLst/>
                        </a:rPr>
                        <a:t>l</a:t>
                      </a:r>
                      <a:endParaRPr lang="en-US" sz="16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 dirty="0">
                          <a:effectLst/>
                        </a:rPr>
                        <a:t>86 </a:t>
                      </a:r>
                      <a:r>
                        <a:rPr lang="en-US" sz="1600" spc="0" dirty="0">
                          <a:effectLst/>
                        </a:rPr>
                        <a:t>mg</a:t>
                      </a:r>
                      <a:r>
                        <a:rPr lang="bg-BG" sz="1600" spc="0" dirty="0">
                          <a:effectLst/>
                        </a:rPr>
                        <a:t>/</a:t>
                      </a:r>
                      <a:r>
                        <a:rPr lang="en-US" sz="1600" spc="0" dirty="0">
                          <a:effectLst/>
                        </a:rPr>
                        <a:t>l</a:t>
                      </a:r>
                      <a:endParaRPr lang="en-US" sz="16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Да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2542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Мазнини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3 </a:t>
                      </a:r>
                      <a:r>
                        <a:rPr lang="en-US" sz="1600" spc="0">
                          <a:effectLst/>
                        </a:rPr>
                        <a:t>mg</a:t>
                      </a:r>
                      <a:r>
                        <a:rPr lang="bg-BG" sz="1600" spc="0">
                          <a:effectLst/>
                        </a:rPr>
                        <a:t>/</a:t>
                      </a:r>
                      <a:r>
                        <a:rPr lang="en-US" sz="1600" spc="0">
                          <a:effectLst/>
                        </a:rPr>
                        <a:t>l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 dirty="0">
                          <a:effectLst/>
                        </a:rPr>
                        <a:t>2,29 </a:t>
                      </a:r>
                      <a:r>
                        <a:rPr lang="en-US" sz="1600" spc="0" dirty="0">
                          <a:effectLst/>
                        </a:rPr>
                        <a:t>mg</a:t>
                      </a:r>
                      <a:r>
                        <a:rPr lang="bg-BG" sz="1600" spc="0" dirty="0">
                          <a:effectLst/>
                        </a:rPr>
                        <a:t>/</a:t>
                      </a:r>
                      <a:r>
                        <a:rPr lang="en-US" sz="1600" spc="0" dirty="0">
                          <a:effectLst/>
                        </a:rPr>
                        <a:t>l</a:t>
                      </a:r>
                      <a:endParaRPr lang="en-US" sz="16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 dirty="0">
                          <a:effectLst/>
                        </a:rPr>
                        <a:t>Да</a:t>
                      </a:r>
                      <a:endParaRPr lang="en-US" sz="16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25425">
                <a:tc gridSpan="4"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 dirty="0">
                          <a:effectLst/>
                        </a:rPr>
                        <a:t>Точка на </a:t>
                      </a:r>
                      <a:r>
                        <a:rPr lang="bg-BG" sz="1600" spc="0" dirty="0" err="1">
                          <a:effectLst/>
                        </a:rPr>
                        <a:t>заустване</a:t>
                      </a:r>
                      <a:r>
                        <a:rPr lang="bg-BG" sz="1600" spc="0" dirty="0">
                          <a:effectLst/>
                        </a:rPr>
                        <a:t> 2 - смесен поток</a:t>
                      </a:r>
                      <a:endParaRPr lang="en-US" sz="16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42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600" spc="0">
                          <a:effectLst/>
                        </a:rPr>
                        <a:t>Активна </a:t>
                      </a:r>
                      <a:r>
                        <a:rPr lang="bg-BG" sz="1600" spc="0">
                          <a:effectLst/>
                        </a:rPr>
                        <a:t>рекация pH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6,0-8,5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7,75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 dirty="0">
                          <a:effectLst/>
                        </a:rPr>
                        <a:t>Да</a:t>
                      </a:r>
                      <a:endParaRPr lang="en-US" sz="16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2542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Неразтворени в-ва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35 </a:t>
                      </a:r>
                      <a:r>
                        <a:rPr lang="en-US" sz="1600" spc="0">
                          <a:effectLst/>
                        </a:rPr>
                        <a:t>mg</a:t>
                      </a:r>
                      <a:r>
                        <a:rPr lang="bg-BG" sz="1600" spc="0">
                          <a:effectLst/>
                        </a:rPr>
                        <a:t>/</a:t>
                      </a:r>
                      <a:r>
                        <a:rPr lang="en-US" sz="1600" spc="0">
                          <a:effectLst/>
                        </a:rPr>
                        <a:t>l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27,7 </a:t>
                      </a:r>
                      <a:r>
                        <a:rPr lang="en-US" sz="1600" spc="0">
                          <a:effectLst/>
                        </a:rPr>
                        <a:t>mg</a:t>
                      </a:r>
                      <a:r>
                        <a:rPr lang="bg-BG" sz="1600" spc="0">
                          <a:effectLst/>
                        </a:rPr>
                        <a:t>/</a:t>
                      </a:r>
                      <a:r>
                        <a:rPr lang="en-US" sz="1600" spc="0">
                          <a:effectLst/>
                        </a:rPr>
                        <a:t>l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 dirty="0">
                          <a:effectLst/>
                        </a:rPr>
                        <a:t>Да</a:t>
                      </a:r>
                      <a:endParaRPr lang="en-US" sz="16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23177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Нефтопродукти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5 </a:t>
                      </a:r>
                      <a:r>
                        <a:rPr lang="en-US" sz="1600" spc="0">
                          <a:effectLst/>
                        </a:rPr>
                        <a:t>mg</a:t>
                      </a:r>
                      <a:r>
                        <a:rPr lang="bg-BG" sz="1600" spc="0">
                          <a:effectLst/>
                        </a:rPr>
                        <a:t>/</a:t>
                      </a:r>
                      <a:r>
                        <a:rPr lang="en-US" sz="1600" spc="0">
                          <a:effectLst/>
                        </a:rPr>
                        <a:t>l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>
                          <a:effectLst/>
                        </a:rPr>
                        <a:t>0,94 </a:t>
                      </a:r>
                      <a:r>
                        <a:rPr lang="en-US" sz="1600" spc="0">
                          <a:effectLst/>
                        </a:rPr>
                        <a:t>mg</a:t>
                      </a:r>
                      <a:r>
                        <a:rPr lang="bg-BG" sz="1600" spc="0">
                          <a:effectLst/>
                        </a:rPr>
                        <a:t>/</a:t>
                      </a:r>
                      <a:r>
                        <a:rPr lang="en-US" sz="1600" spc="0">
                          <a:effectLst/>
                        </a:rPr>
                        <a:t>l</a:t>
                      </a:r>
                      <a:endParaRPr lang="en-US" sz="16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spc="0" dirty="0">
                          <a:effectLst/>
                        </a:rPr>
                        <a:t>Да</a:t>
                      </a:r>
                      <a:endParaRPr lang="en-US" sz="16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71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От </a:t>
            </a:r>
            <a:r>
              <a:rPr lang="bg-BG" dirty="0"/>
              <a:t>направеното сравнение се вижда пълно съответствие на стойностите на наблюдаваните показатели с разрешените такива в Разрешителното за </a:t>
            </a:r>
            <a:r>
              <a:rPr lang="bg-BG" dirty="0" err="1"/>
              <a:t>заустване</a:t>
            </a:r>
            <a:r>
              <a:rPr lang="bg-BG" dirty="0"/>
              <a:t>. Следователно при нормална работа на инсталациите не се очаква замърсяване на повърхностите отпадъчни води и </a:t>
            </a:r>
            <a:r>
              <a:rPr lang="bg-BG" dirty="0" err="1"/>
              <a:t>водоприемника</a:t>
            </a:r>
            <a:r>
              <a:rPr lang="bg-BG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Не </a:t>
            </a:r>
            <a:r>
              <a:rPr lang="bg-BG" dirty="0"/>
              <a:t>се извършва пряко или непряко отвеждане или </a:t>
            </a:r>
            <a:r>
              <a:rPr lang="bg-BG" dirty="0" err="1"/>
              <a:t>реинжектиране</a:t>
            </a:r>
            <a:r>
              <a:rPr lang="bg-BG" dirty="0"/>
              <a:t> на замърсени води в подземни водни тела. По тази причина замърсяването на подземни водоизточници е невъзможно при нормални експлоатационни режими.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При аварийни режими на работа, например при непланирани емисии - разливи на масла или течни отпадъци и постъпването им в канализацията е възможно да се стигне до залпово замърсяване на </a:t>
            </a:r>
            <a:r>
              <a:rPr lang="bg-BG" dirty="0" err="1"/>
              <a:t>водоприемника</a:t>
            </a:r>
            <a:r>
              <a:rPr lang="bg-BG" dirty="0"/>
              <a:t> яз. И</a:t>
            </a:r>
            <a:r>
              <a:rPr lang="bg-BG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В аварийни състояния - земетресения е възможно компрометиране на </a:t>
            </a:r>
            <a:r>
              <a:rPr lang="bg-BG" dirty="0" err="1"/>
              <a:t>площадковата</a:t>
            </a:r>
            <a:r>
              <a:rPr lang="bg-BG" dirty="0"/>
              <a:t> канализация и попадане на замърсени отпадъчни води в подземните води.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Тези случаи представляват </a:t>
            </a:r>
            <a:r>
              <a:rPr lang="bg-BG" dirty="0">
                <a:solidFill>
                  <a:schemeClr val="tx1"/>
                </a:solidFill>
              </a:rPr>
              <a:t>непосредствена заплаха за нанасяне на екологични щети върху водите.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lvl="1" indent="0">
              <a:buNone/>
            </a:pPr>
            <a:endParaRPr lang="bg-BG" b="1" dirty="0" smtClean="0"/>
          </a:p>
          <a:p>
            <a:pPr marL="457200" lvl="1" indent="0">
              <a:buNone/>
            </a:pPr>
            <a:endParaRPr lang="bg-BG" b="1" dirty="0"/>
          </a:p>
          <a:p>
            <a:pPr marL="457200" lvl="1" indent="0">
              <a:buNone/>
            </a:pPr>
            <a:r>
              <a:rPr lang="bg-BG" b="1" dirty="0" smtClean="0"/>
              <a:t>Възможни </a:t>
            </a:r>
            <a:r>
              <a:rPr lang="bg-BG" b="1" dirty="0"/>
              <a:t>случаи на замърсяване и засягане на почви, които създават значителен риск за човешкото здраве в резултат на замърсяване чрез пряко или непряко въвеждане във, върху или под почвата на вещества, препарати, организми или микроорганизми.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На площадката не се извършват дейности по съхранение на опасни и производствени отпадъци в </a:t>
            </a:r>
            <a:r>
              <a:rPr lang="bg-BG" dirty="0" err="1"/>
              <a:t>хвостохранилища</a:t>
            </a:r>
            <a:r>
              <a:rPr lang="bg-BG" dirty="0"/>
              <a:t> и открити </a:t>
            </a:r>
            <a:r>
              <a:rPr lang="bg-BG" dirty="0" err="1"/>
              <a:t>насипища</a:t>
            </a:r>
            <a:r>
              <a:rPr lang="bg-BG" dirty="0"/>
              <a:t>. Замърсяване на почвите от традиционните дейности на площадката е почти невероятно тъй като основните производствени и спомагателни площи са с изградена трайна настилка, която предпазва почвите от увреждане.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/>
              <a:t>Оценката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случаите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непосредствена</a:t>
            </a:r>
            <a:r>
              <a:rPr lang="en-US" dirty="0"/>
              <a:t> </a:t>
            </a:r>
            <a:r>
              <a:rPr lang="en-US" dirty="0" err="1"/>
              <a:t>заплаха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екологични</a:t>
            </a:r>
            <a:r>
              <a:rPr lang="en-US" dirty="0"/>
              <a:t> </a:t>
            </a:r>
            <a:r>
              <a:rPr lang="en-US" dirty="0" err="1"/>
              <a:t>щети</a:t>
            </a:r>
            <a:r>
              <a:rPr lang="en-US" dirty="0"/>
              <a:t> и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причинени</a:t>
            </a:r>
            <a:r>
              <a:rPr lang="en-US" dirty="0"/>
              <a:t> </a:t>
            </a:r>
            <a:r>
              <a:rPr lang="en-US" dirty="0" err="1"/>
              <a:t>екологични</a:t>
            </a:r>
            <a:r>
              <a:rPr lang="en-US" dirty="0"/>
              <a:t> </a:t>
            </a:r>
            <a:r>
              <a:rPr lang="en-US" dirty="0" err="1"/>
              <a:t>щети</a:t>
            </a:r>
            <a:r>
              <a:rPr lang="en-US" dirty="0"/>
              <a:t> </a:t>
            </a:r>
            <a:r>
              <a:rPr lang="en-US" b="1" dirty="0" err="1"/>
              <a:t>съдържа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>
                <a:solidFill>
                  <a:srgbClr val="FF0000"/>
                </a:solidFill>
              </a:rPr>
              <a:t>Кратко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описание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на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дейността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дейностите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приложение</a:t>
            </a:r>
            <a:r>
              <a:rPr lang="en-US" dirty="0"/>
              <a:t> № 1 </a:t>
            </a:r>
            <a:r>
              <a:rPr lang="en-US" dirty="0" err="1"/>
              <a:t>от</a:t>
            </a:r>
            <a:r>
              <a:rPr lang="en-US" dirty="0"/>
              <a:t> ЗОПОЕЩ, </a:t>
            </a:r>
            <a:r>
              <a:rPr lang="en-US" dirty="0" err="1"/>
              <a:t>извършвани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оператора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>
                <a:solidFill>
                  <a:srgbClr val="FF0000"/>
                </a:solidFill>
              </a:rPr>
              <a:t>Описание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на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местоположението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на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площадката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площадките</a:t>
            </a:r>
            <a:r>
              <a:rPr lang="en-US" dirty="0"/>
              <a:t>,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които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извършва</a:t>
            </a:r>
            <a:r>
              <a:rPr lang="en-US" dirty="0"/>
              <a:t> </a:t>
            </a:r>
            <a:r>
              <a:rPr lang="en-US" dirty="0" err="1"/>
              <a:t>дейността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т. 1.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>
                <a:solidFill>
                  <a:srgbClr val="FF0000"/>
                </a:solidFill>
              </a:rPr>
              <a:t>Описание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на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стационарни</a:t>
            </a:r>
            <a:r>
              <a:rPr lang="en-US" dirty="0">
                <a:solidFill>
                  <a:srgbClr val="FF0000"/>
                </a:solidFill>
              </a:rPr>
              <a:t> и </a:t>
            </a:r>
            <a:r>
              <a:rPr lang="en-US" dirty="0" err="1">
                <a:solidFill>
                  <a:srgbClr val="FF0000"/>
                </a:solidFill>
              </a:rPr>
              <a:t>нестационарни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машини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съоръжения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инсталации</a:t>
            </a:r>
            <a:r>
              <a:rPr lang="en-US" dirty="0"/>
              <a:t> и </a:t>
            </a:r>
            <a:r>
              <a:rPr lang="en-US" dirty="0" err="1"/>
              <a:t>др</a:t>
            </a:r>
            <a:r>
              <a:rPr lang="en-US" dirty="0"/>
              <a:t>., </a:t>
            </a:r>
            <a:r>
              <a:rPr lang="en-US" dirty="0" err="1"/>
              <a:t>вкл</a:t>
            </a:r>
            <a:r>
              <a:rPr lang="en-US" dirty="0"/>
              <a:t>. и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наличните</a:t>
            </a:r>
            <a:r>
              <a:rPr lang="en-US" dirty="0"/>
              <a:t> </a:t>
            </a:r>
            <a:r>
              <a:rPr lang="en-US" dirty="0" err="1"/>
              <a:t>химически</a:t>
            </a:r>
            <a:r>
              <a:rPr lang="en-US" dirty="0"/>
              <a:t> </a:t>
            </a:r>
            <a:r>
              <a:rPr lang="en-US" dirty="0" err="1"/>
              <a:t>вещества</a:t>
            </a:r>
            <a:r>
              <a:rPr lang="en-US" dirty="0"/>
              <a:t> и </a:t>
            </a:r>
            <a:r>
              <a:rPr lang="en-US" dirty="0" err="1"/>
              <a:t>препарати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площадката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>
                <a:solidFill>
                  <a:srgbClr val="FF0000"/>
                </a:solidFill>
              </a:rPr>
              <a:t>Установени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случаи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на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dirty="0" err="1"/>
              <a:t>непосредствена</a:t>
            </a:r>
            <a:r>
              <a:rPr lang="en-US" dirty="0"/>
              <a:t> </a:t>
            </a:r>
            <a:r>
              <a:rPr lang="en-US" dirty="0" err="1"/>
              <a:t>заплаха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възникване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екологични</a:t>
            </a:r>
            <a:r>
              <a:rPr lang="en-US" dirty="0"/>
              <a:t> </a:t>
            </a:r>
            <a:r>
              <a:rPr lang="en-US" dirty="0" err="1"/>
              <a:t>щети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· </a:t>
            </a:r>
            <a:r>
              <a:rPr lang="en-US" dirty="0" err="1"/>
              <a:t>екологични</a:t>
            </a:r>
            <a:r>
              <a:rPr lang="en-US" dirty="0"/>
              <a:t> </a:t>
            </a:r>
            <a:r>
              <a:rPr lang="en-US" dirty="0" err="1"/>
              <a:t>щети</a:t>
            </a:r>
            <a:r>
              <a:rPr lang="en-US" dirty="0"/>
              <a:t>, </a:t>
            </a:r>
            <a:r>
              <a:rPr lang="en-US" dirty="0" err="1"/>
              <a:t>причинени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дейност</a:t>
            </a:r>
            <a:r>
              <a:rPr lang="en-US" dirty="0"/>
              <a:t>/и </a:t>
            </a:r>
            <a:r>
              <a:rPr lang="en-US" dirty="0" err="1"/>
              <a:t>по</a:t>
            </a:r>
            <a:r>
              <a:rPr lang="en-US" dirty="0"/>
              <a:t> т. 1 и/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експлоатацията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машини</a:t>
            </a:r>
            <a:r>
              <a:rPr lang="en-US" dirty="0"/>
              <a:t>, </a:t>
            </a:r>
            <a:r>
              <a:rPr lang="en-US" dirty="0" err="1"/>
              <a:t>съоръжения</a:t>
            </a:r>
            <a:r>
              <a:rPr lang="en-US" dirty="0"/>
              <a:t>, </a:t>
            </a:r>
            <a:r>
              <a:rPr lang="en-US" dirty="0" err="1"/>
              <a:t>инсталации</a:t>
            </a:r>
            <a:r>
              <a:rPr lang="en-US" dirty="0"/>
              <a:t> и </a:t>
            </a:r>
            <a:r>
              <a:rPr lang="en-US" dirty="0" err="1"/>
              <a:t>други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т. 3. 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>
                <a:solidFill>
                  <a:srgbClr val="FF0000"/>
                </a:solidFill>
              </a:rPr>
              <a:t>Анализ</a:t>
            </a:r>
            <a:r>
              <a:rPr lang="en-US" dirty="0">
                <a:solidFill>
                  <a:srgbClr val="FF0000"/>
                </a:solidFill>
              </a:rPr>
              <a:t> и </a:t>
            </a:r>
            <a:r>
              <a:rPr lang="en-US" dirty="0" err="1">
                <a:solidFill>
                  <a:srgbClr val="FF0000"/>
                </a:solidFill>
              </a:rPr>
              <a:t>оценка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на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информацията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по</a:t>
            </a:r>
            <a:r>
              <a:rPr lang="en-US" dirty="0"/>
              <a:t> т. 1 - 3 и </a:t>
            </a:r>
            <a:r>
              <a:rPr lang="en-US" dirty="0" err="1"/>
              <a:t>случаите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т. 4 (</a:t>
            </a:r>
            <a:r>
              <a:rPr lang="en-US" dirty="0" err="1"/>
              <a:t>ако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такива</a:t>
            </a:r>
            <a:r>
              <a:rPr lang="en-US" dirty="0"/>
              <a:t>).</a:t>
            </a:r>
          </a:p>
          <a:p>
            <a:pPr marL="0" indent="0" algn="r">
              <a:buNone/>
            </a:pPr>
            <a:r>
              <a:rPr lang="en-US" sz="1900" b="1" i="1" dirty="0" err="1"/>
              <a:t>Приложение</a:t>
            </a:r>
            <a:r>
              <a:rPr lang="en-US" sz="1900" b="1" i="1" dirty="0"/>
              <a:t> № 1 </a:t>
            </a:r>
            <a:r>
              <a:rPr lang="en-US" sz="1900" b="1" i="1" dirty="0" err="1"/>
              <a:t>към</a:t>
            </a:r>
            <a:r>
              <a:rPr lang="en-US" sz="1900" b="1" i="1" dirty="0"/>
              <a:t> </a:t>
            </a:r>
            <a:r>
              <a:rPr lang="en-US" sz="1900" b="1" i="1" dirty="0" err="1"/>
              <a:t>чл</a:t>
            </a:r>
            <a:r>
              <a:rPr lang="en-US" sz="1900" b="1" i="1" dirty="0"/>
              <a:t>. 3, </a:t>
            </a:r>
            <a:r>
              <a:rPr lang="en-US" sz="1900" b="1" i="1" dirty="0" err="1"/>
              <a:t>ал</a:t>
            </a:r>
            <a:r>
              <a:rPr lang="en-US" sz="1900" b="1" i="1" dirty="0"/>
              <a:t>. 1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 smtClean="0"/>
              <a:t>На площадката се извършва съхранение на опасни химични вещества, по смисъла на чл. 2 от Закона за защита от вредното въздействие на химични вещества и смеси.</a:t>
            </a:r>
            <a:endParaRPr lang="en-US" dirty="0" smtClean="0"/>
          </a:p>
          <a:p>
            <a:pPr marL="0" indent="0">
              <a:buNone/>
            </a:pPr>
            <a:endParaRPr lang="bg-BG" sz="2400" dirty="0" smtClean="0"/>
          </a:p>
          <a:p>
            <a:pPr marL="0" indent="0">
              <a:buNone/>
            </a:pPr>
            <a:endParaRPr lang="bg-BG" sz="2400" dirty="0" smtClean="0"/>
          </a:p>
          <a:p>
            <a:pPr marL="0" indent="0">
              <a:buNone/>
            </a:pPr>
            <a:r>
              <a:rPr lang="bg-BG" sz="2400" dirty="0" smtClean="0"/>
              <a:t>По-съществените </a:t>
            </a:r>
            <a:r>
              <a:rPr lang="bg-BG" sz="2400" dirty="0"/>
              <a:t>химикали, които имат потенциал да предизвикат по-сериозна </a:t>
            </a:r>
            <a:r>
              <a:rPr lang="bg-BG" sz="2400" dirty="0" smtClean="0"/>
              <a:t>производствена авария </a:t>
            </a:r>
            <a:r>
              <a:rPr lang="bg-BG" sz="2400" dirty="0"/>
              <a:t>и да доведат до екологични щети са изброени по-долу: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733473"/>
              </p:ext>
            </p:extLst>
          </p:nvPr>
        </p:nvGraphicFramePr>
        <p:xfrm>
          <a:off x="1475656" y="2132856"/>
          <a:ext cx="6217920" cy="3937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/>
                <a:gridCol w="2053873"/>
                <a:gridCol w="2075815"/>
              </a:tblGrid>
              <a:tr h="143163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b="1" spc="0" dirty="0">
                          <a:effectLst/>
                        </a:rPr>
                        <a:t>Наименование</a:t>
                      </a:r>
                      <a:endParaRPr lang="en-US" sz="1200" b="1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0" dirty="0">
                          <a:effectLst/>
                        </a:rPr>
                        <a:t>R</a:t>
                      </a:r>
                      <a:r>
                        <a:rPr lang="ru-RU" sz="1200" b="1" spc="0" dirty="0">
                          <a:effectLst/>
                        </a:rPr>
                        <a:t>/</a:t>
                      </a:r>
                      <a:r>
                        <a:rPr lang="en-US" sz="1200" b="1" spc="0" dirty="0">
                          <a:effectLst/>
                        </a:rPr>
                        <a:t>H</a:t>
                      </a:r>
                      <a:r>
                        <a:rPr lang="ru-RU" sz="1200" b="1" spc="0" dirty="0">
                          <a:effectLst/>
                        </a:rPr>
                        <a:t> - </a:t>
                      </a:r>
                      <a:r>
                        <a:rPr lang="bg-BG" sz="1200" b="1" spc="0" dirty="0">
                          <a:effectLst/>
                        </a:rPr>
                        <a:t>фрази за безопасност</a:t>
                      </a:r>
                      <a:endParaRPr lang="en-US" sz="1200" b="1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b="1" spc="0" dirty="0">
                          <a:effectLst/>
                        </a:rPr>
                        <a:t>Максимално годишно количество</a:t>
                      </a:r>
                      <a:endParaRPr lang="en-US" sz="1200" b="1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662844"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Натриев </a:t>
                      </a:r>
                      <a:r>
                        <a:rPr lang="bg-BG" sz="1200" spc="0" dirty="0" err="1">
                          <a:effectLst/>
                        </a:rPr>
                        <a:t>лурил</a:t>
                      </a:r>
                      <a:r>
                        <a:rPr lang="bg-BG" sz="1200" spc="0" dirty="0">
                          <a:effectLst/>
                        </a:rPr>
                        <a:t> сулфат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0" dirty="0" err="1">
                          <a:effectLst/>
                        </a:rPr>
                        <a:t>X</a:t>
                      </a:r>
                      <a:r>
                        <a:rPr lang="en-US" sz="1200" b="1" spc="0" baseline="-25000" dirty="0" err="1">
                          <a:effectLst/>
                        </a:rPr>
                        <a:t>n</a:t>
                      </a:r>
                      <a:r>
                        <a:rPr lang="ru-RU" sz="1200" b="1" spc="0" dirty="0">
                          <a:effectLst/>
                        </a:rPr>
                        <a:t> - </a:t>
                      </a:r>
                      <a:r>
                        <a:rPr lang="bg-BG" sz="1200" b="1" spc="0" dirty="0">
                          <a:effectLst/>
                        </a:rPr>
                        <a:t>Вреден; </a:t>
                      </a:r>
                      <a:r>
                        <a:rPr lang="en-US" sz="1200" b="1" spc="0" dirty="0" err="1">
                          <a:effectLst/>
                        </a:rPr>
                        <a:t>Xj</a:t>
                      </a:r>
                      <a:r>
                        <a:rPr lang="ru-RU" sz="1200" b="1" spc="0" dirty="0">
                          <a:effectLst/>
                        </a:rPr>
                        <a:t> - </a:t>
                      </a:r>
                      <a:r>
                        <a:rPr lang="bg-BG" sz="1200" b="1" spc="0" dirty="0">
                          <a:effectLst/>
                        </a:rPr>
                        <a:t>Дразнещ;</a:t>
                      </a:r>
                      <a:endParaRPr lang="en-US" sz="1200" b="1" dirty="0">
                        <a:effectLst/>
                      </a:endParaRPr>
                    </a:p>
                    <a:p>
                      <a:pPr indent="-241300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effectLst/>
                        </a:rPr>
                        <a:t>R</a:t>
                      </a:r>
                      <a:r>
                        <a:rPr lang="ru-RU" sz="1200" spc="0" dirty="0">
                          <a:effectLst/>
                        </a:rPr>
                        <a:t>36/38 </a:t>
                      </a:r>
                      <a:r>
                        <a:rPr lang="bg-BG" sz="1200" spc="0" dirty="0">
                          <a:effectLst/>
                        </a:rPr>
                        <a:t>Дразни очите и кожата </a:t>
                      </a:r>
                      <a:r>
                        <a:rPr lang="en-US" sz="1200" spc="0" dirty="0">
                          <a:effectLst/>
                        </a:rPr>
                        <a:t>R</a:t>
                      </a:r>
                      <a:r>
                        <a:rPr lang="bg-BG" sz="1200" spc="0" dirty="0">
                          <a:effectLst/>
                        </a:rPr>
                        <a:t>41 Риск от сериозно увреждане на очите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0,2 </a:t>
                      </a:r>
                      <a:r>
                        <a:rPr lang="en-US" sz="1200" spc="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  <a:tr h="666423"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de-DE" sz="1200" spc="0" dirty="0">
                          <a:effectLst/>
                        </a:rPr>
                        <a:t>UFAPORE </a:t>
                      </a:r>
                      <a:r>
                        <a:rPr lang="en-US" sz="1200" spc="0" dirty="0">
                          <a:effectLst/>
                        </a:rPr>
                        <a:t>TR </a:t>
                      </a:r>
                      <a:r>
                        <a:rPr lang="bg-BG" sz="1200" spc="0" dirty="0">
                          <a:effectLst/>
                        </a:rPr>
                        <a:t>413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0" dirty="0" err="1">
                          <a:effectLst/>
                        </a:rPr>
                        <a:t>Xn</a:t>
                      </a:r>
                      <a:r>
                        <a:rPr lang="en-US" sz="1200" b="1" spc="0" dirty="0">
                          <a:effectLst/>
                        </a:rPr>
                        <a:t> </a:t>
                      </a:r>
                      <a:r>
                        <a:rPr lang="bg-BG" sz="1200" b="1" spc="0" dirty="0">
                          <a:effectLst/>
                        </a:rPr>
                        <a:t>- Вреден;</a:t>
                      </a:r>
                      <a:endParaRPr lang="en-US" sz="1200" b="1" dirty="0">
                        <a:effectLst/>
                      </a:endParaRPr>
                    </a:p>
                    <a:p>
                      <a:pPr indent="-241300" algn="just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effectLst/>
                        </a:rPr>
                        <a:t>R</a:t>
                      </a:r>
                      <a:r>
                        <a:rPr lang="ru-RU" sz="1200" spc="0" dirty="0">
                          <a:effectLst/>
                        </a:rPr>
                        <a:t>38 </a:t>
                      </a:r>
                      <a:r>
                        <a:rPr lang="bg-BG" sz="1200" spc="0" dirty="0">
                          <a:effectLst/>
                        </a:rPr>
                        <a:t>- Дразни кожата </a:t>
                      </a:r>
                      <a:r>
                        <a:rPr lang="en-US" sz="1200" spc="0" dirty="0">
                          <a:effectLst/>
                        </a:rPr>
                        <a:t>R</a:t>
                      </a:r>
                      <a:r>
                        <a:rPr lang="ru-RU" sz="1200" spc="0" dirty="0">
                          <a:effectLst/>
                        </a:rPr>
                        <a:t>41-</a:t>
                      </a:r>
                      <a:r>
                        <a:rPr lang="bg-BG" sz="1200" spc="0" dirty="0">
                          <a:effectLst/>
                        </a:rPr>
                        <a:t>ри</a:t>
                      </a:r>
                      <a:r>
                        <a:rPr lang="en-US" sz="1200" cap="small" spc="0" dirty="0" err="1">
                          <a:effectLst/>
                        </a:rPr>
                        <a:t>ck</a:t>
                      </a:r>
                      <a:r>
                        <a:rPr lang="en-US" sz="1200" spc="0" dirty="0">
                          <a:effectLst/>
                        </a:rPr>
                        <a:t> </a:t>
                      </a:r>
                      <a:r>
                        <a:rPr lang="bg-BG" sz="1200" spc="0" dirty="0">
                          <a:effectLst/>
                        </a:rPr>
                        <a:t>от сериозно увреждане на очите;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22 </a:t>
                      </a:r>
                      <a:r>
                        <a:rPr lang="en-US" sz="1200" spc="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  <a:tr h="679451"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effectLst/>
                        </a:rPr>
                        <a:t>Q8 Heller </a:t>
                      </a:r>
                      <a:r>
                        <a:rPr lang="bg-BG" sz="1200" spc="0" dirty="0">
                          <a:effectLst/>
                        </a:rPr>
                        <a:t>46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0" dirty="0">
                          <a:effectLst/>
                        </a:rPr>
                        <a:t>Asp</a:t>
                      </a:r>
                      <a:r>
                        <a:rPr lang="ru-RU" sz="1200" b="1" spc="0" dirty="0">
                          <a:effectLst/>
                        </a:rPr>
                        <a:t>. </a:t>
                      </a:r>
                      <a:r>
                        <a:rPr lang="en-US" sz="1200" b="1" spc="0" dirty="0" err="1">
                          <a:effectLst/>
                        </a:rPr>
                        <a:t>Tox</a:t>
                      </a:r>
                      <a:r>
                        <a:rPr lang="en-US" sz="1200" b="1" spc="0" dirty="0">
                          <a:effectLst/>
                        </a:rPr>
                        <a:t> </a:t>
                      </a:r>
                      <a:r>
                        <a:rPr lang="bg-BG" sz="1200" b="1" spc="0" dirty="0">
                          <a:effectLst/>
                        </a:rPr>
                        <a:t>1 - Дразнещ;</a:t>
                      </a:r>
                      <a:endParaRPr lang="en-US" sz="1200" b="1" dirty="0">
                        <a:effectLst/>
                      </a:endParaRPr>
                    </a:p>
                    <a:p>
                      <a:pPr indent="-241300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Н304-може да бъде смъртоносен при поглъщане и навлизане в дихателни пътища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0.04 </a:t>
                      </a:r>
                      <a:r>
                        <a:rPr lang="en-US" sz="1200" spc="0">
                          <a:effectLst/>
                        </a:rPr>
                        <a:t>t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  <a:tr h="1675005"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Shell oils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0" dirty="0">
                          <a:effectLst/>
                        </a:rPr>
                        <a:t>Aquatic Chronic </a:t>
                      </a:r>
                      <a:r>
                        <a:rPr lang="bg-BG" sz="1200" b="1" spc="0" dirty="0">
                          <a:effectLst/>
                        </a:rPr>
                        <a:t>2 - Опасен за околната среда</a:t>
                      </a:r>
                      <a:endParaRPr lang="en-US" sz="1200" b="1" dirty="0">
                        <a:effectLst/>
                      </a:endParaRPr>
                    </a:p>
                    <a:p>
                      <a:pPr indent="-241300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Н226- </a:t>
                      </a:r>
                      <a:r>
                        <a:rPr lang="bg-BG" sz="1200" spc="0" dirty="0" err="1">
                          <a:effectLst/>
                        </a:rPr>
                        <a:t>Запалими</a:t>
                      </a:r>
                      <a:r>
                        <a:rPr lang="bg-BG" sz="1200" spc="0" dirty="0">
                          <a:effectLst/>
                        </a:rPr>
                        <a:t> течност и пари Н302 - Вреден при поглъщане Н317 - Може да причини алергична кожна реакция Н318 - Предизвиква сериозно увреждане на очите Н411- Токсичен за водните организми с дълготраен ефект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0.5 </a:t>
                      </a:r>
                      <a:r>
                        <a:rPr lang="en-US" sz="1200" spc="0" dirty="0">
                          <a:effectLst/>
                        </a:rPr>
                        <a:t>t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4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624526"/>
              </p:ext>
            </p:extLst>
          </p:nvPr>
        </p:nvGraphicFramePr>
        <p:xfrm>
          <a:off x="1463040" y="2583656"/>
          <a:ext cx="6217920" cy="3086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640"/>
                <a:gridCol w="2069465"/>
                <a:gridCol w="2075815"/>
              </a:tblGrid>
              <a:tr h="1029970"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effectLst/>
                        </a:rPr>
                        <a:t>DOD black </a:t>
                      </a:r>
                      <a:r>
                        <a:rPr lang="en-US" sz="1200" spc="0" dirty="0" err="1">
                          <a:effectLst/>
                        </a:rPr>
                        <a:t>fnk</a:t>
                      </a:r>
                      <a:r>
                        <a:rPr lang="en-US" sz="1200" spc="0" dirty="0">
                          <a:effectLst/>
                        </a:rPr>
                        <a:t> T-201-H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0" dirty="0">
                          <a:effectLst/>
                        </a:rPr>
                        <a:t>Skin </a:t>
                      </a:r>
                      <a:r>
                        <a:rPr lang="en-US" sz="1200" b="1" spc="0" dirty="0" err="1">
                          <a:effectLst/>
                        </a:rPr>
                        <a:t>Irrit</a:t>
                      </a:r>
                      <a:r>
                        <a:rPr lang="ru-RU" sz="1200" b="1" spc="0" dirty="0">
                          <a:effectLst/>
                        </a:rPr>
                        <a:t>. </a:t>
                      </a:r>
                      <a:r>
                        <a:rPr lang="bg-BG" sz="1200" b="1" spc="0" dirty="0">
                          <a:effectLst/>
                        </a:rPr>
                        <a:t>2 - Дразнещ</a:t>
                      </a:r>
                      <a:endParaRPr lang="en-US" sz="1200" b="1" dirty="0">
                        <a:effectLst/>
                      </a:endParaRPr>
                    </a:p>
                    <a:p>
                      <a:pPr indent="-241300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Н302-Вреден при поглъщане Н332 - Вреден при вдишване Н315 - Предизвиква дразнене на кожата</a:t>
                      </a:r>
                      <a:endParaRPr lang="en-US" sz="1200" dirty="0">
                        <a:effectLst/>
                      </a:endParaRPr>
                    </a:p>
                    <a:p>
                      <a:pPr indent="-241300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Н319 - Предизвиква сериозно дразнене на очите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200" spc="0">
                          <a:effectLst/>
                        </a:rPr>
                        <a:t>0.08 t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effectLst/>
                        </a:rPr>
                        <a:t>DOD Solvent S-200-H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pc="0" dirty="0">
                          <a:effectLst/>
                        </a:rPr>
                        <a:t>F </a:t>
                      </a:r>
                      <a:r>
                        <a:rPr lang="bg-BG" sz="1200" b="1" spc="0" dirty="0">
                          <a:effectLst/>
                        </a:rPr>
                        <a:t>- Запалим</a:t>
                      </a:r>
                      <a:endParaRPr lang="en-US" sz="1200" b="1" dirty="0">
                        <a:effectLst/>
                      </a:endParaRPr>
                    </a:p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effectLst/>
                        </a:rPr>
                        <a:t>R</a:t>
                      </a:r>
                      <a:r>
                        <a:rPr lang="ru-RU" sz="1200" spc="0" dirty="0">
                          <a:effectLst/>
                        </a:rPr>
                        <a:t>11- </a:t>
                      </a:r>
                      <a:r>
                        <a:rPr lang="bg-BG" sz="1200" spc="0" dirty="0">
                          <a:effectLst/>
                        </a:rPr>
                        <a:t>Лесно запалим</a:t>
                      </a:r>
                      <a:endParaRPr lang="en-US" sz="1200" dirty="0">
                        <a:effectLst/>
                      </a:endParaRPr>
                    </a:p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</a:t>
                      </a:r>
                      <a:r>
                        <a:rPr lang="bg-BG" sz="1200" dirty="0">
                          <a:effectLst/>
                        </a:rPr>
                        <a:t>36 - </a:t>
                      </a:r>
                      <a:r>
                        <a:rPr lang="ru-RU" sz="1200" dirty="0">
                          <a:effectLst/>
                        </a:rPr>
                        <a:t>Дразни </a:t>
                      </a:r>
                      <a:r>
                        <a:rPr lang="bg-BG" sz="1200" dirty="0">
                          <a:effectLst/>
                        </a:rPr>
                        <a:t>очите </a:t>
                      </a:r>
                      <a:endParaRPr lang="en-US" sz="1200" dirty="0">
                        <a:effectLst/>
                      </a:endParaRPr>
                    </a:p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</a:t>
                      </a:r>
                      <a:r>
                        <a:rPr lang="ru-RU" sz="1200" dirty="0">
                          <a:effectLst/>
                        </a:rPr>
                        <a:t>66 - </a:t>
                      </a:r>
                      <a:r>
                        <a:rPr lang="bg-BG" sz="1200" dirty="0">
                          <a:effectLst/>
                        </a:rPr>
                        <a:t>Повтаряща се експозиция може да причини сухота или напукване на кожата </a:t>
                      </a:r>
                      <a:endParaRPr lang="en-US" sz="1200" dirty="0">
                        <a:effectLst/>
                      </a:endParaRPr>
                    </a:p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</a:t>
                      </a:r>
                      <a:r>
                        <a:rPr lang="bg-BG" sz="1200" dirty="0">
                          <a:effectLst/>
                        </a:rPr>
                        <a:t>67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bg-BG" sz="1200" dirty="0">
                          <a:effectLst/>
                        </a:rPr>
                        <a:t>Парите могат да предизвикат сънливост или световъртеж</a:t>
                      </a:r>
                      <a:endParaRPr lang="en-US" sz="1200" dirty="0">
                        <a:effectLst/>
                      </a:endParaRPr>
                    </a:p>
                    <a:p>
                      <a:pPr indent="-241300" algn="just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200" spc="0" dirty="0">
                          <a:effectLst/>
                        </a:rPr>
                        <a:t>0</a:t>
                      </a:r>
                      <a:r>
                        <a:rPr lang="bg-BG" sz="1200" spc="0" dirty="0">
                          <a:effectLst/>
                        </a:rPr>
                        <a:t>.</a:t>
                      </a:r>
                      <a:r>
                        <a:rPr lang="en-US" sz="1200" spc="0" dirty="0">
                          <a:effectLst/>
                        </a:rPr>
                        <a:t>05 t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6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dirty="0"/>
              <a:t>Останалите налични опасни вещества и смеси са в твърдо насипно състояние и не биха могли да причинят течове и изливания.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Освен изброените опасни вещества и смеси, на площадката се извършват дейности по временно съхраняване на следните видове опасни течни отпадъци, които могат да попаднат в канализацията при аварийни ситуации /нарушаване </a:t>
            </a:r>
            <a:r>
              <a:rPr lang="bg-BG" dirty="0" err="1"/>
              <a:t>цялостта</a:t>
            </a:r>
            <a:r>
              <a:rPr lang="bg-BG" dirty="0"/>
              <a:t> на опаковките/ или при товарене при предаване за обезвреждане: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680423"/>
              </p:ext>
            </p:extLst>
          </p:nvPr>
        </p:nvGraphicFramePr>
        <p:xfrm>
          <a:off x="1662194" y="1600200"/>
          <a:ext cx="5819611" cy="4525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767"/>
                <a:gridCol w="2980571"/>
                <a:gridCol w="873273"/>
              </a:tblGrid>
              <a:tr h="147553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b="1" spc="0" dirty="0">
                          <a:effectLst/>
                        </a:rPr>
                        <a:t>Наименование на отпадъка</a:t>
                      </a:r>
                      <a:endParaRPr lang="en-US" sz="1200" b="1" dirty="0">
                        <a:effectLst/>
                        <a:latin typeface="Arial Unicode MS"/>
                      </a:endParaRPr>
                    </a:p>
                  </a:txBody>
                  <a:tcPr marL="6023" marR="6023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b="1" spc="0" dirty="0">
                          <a:effectLst/>
                        </a:rPr>
                        <a:t>Начин на съхранение</a:t>
                      </a:r>
                      <a:endParaRPr lang="en-US" sz="1200" b="1" dirty="0">
                        <a:effectLst/>
                        <a:latin typeface="Arial Unicode MS"/>
                      </a:endParaRPr>
                    </a:p>
                  </a:txBody>
                  <a:tcPr marL="6023" marR="6023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b="1" spc="0" dirty="0" err="1">
                          <a:effectLst/>
                        </a:rPr>
                        <a:t>К-во</a:t>
                      </a:r>
                      <a:endParaRPr lang="en-US" sz="1200" b="1" dirty="0">
                        <a:effectLst/>
                        <a:latin typeface="Arial Unicode MS"/>
                      </a:endParaRPr>
                    </a:p>
                  </a:txBody>
                  <a:tcPr marL="6023" marR="6023" marT="0" marB="0" anchor="b"/>
                </a:tc>
              </a:tr>
              <a:tr h="1046723"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spc="0" dirty="0">
                          <a:effectLst/>
                        </a:rPr>
                        <a:t>Нехлорирани хидравлични масла на минерална основа</a:t>
                      </a:r>
                      <a:endParaRPr lang="en-US" sz="1000" dirty="0">
                        <a:effectLst/>
                        <a:latin typeface="Arial Unicode MS"/>
                      </a:endParaRPr>
                    </a:p>
                  </a:txBody>
                  <a:tcPr marL="6023" marR="6023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spc="0" dirty="0">
                          <a:effectLst/>
                        </a:rPr>
                        <a:t>В метален варел, устойчив на действието на минерални масла, идентифициран с надпис „Опасен отпадък” и посочено наименование и код и поставен в склад с непропусклив под и ограничен достъп, поставен върху </a:t>
                      </a:r>
                      <a:r>
                        <a:rPr lang="bg-BG" sz="1000" spc="0" dirty="0" err="1">
                          <a:effectLst/>
                        </a:rPr>
                        <a:t>каптажна</a:t>
                      </a:r>
                      <a:r>
                        <a:rPr lang="bg-BG" sz="1000" spc="0" dirty="0">
                          <a:effectLst/>
                        </a:rPr>
                        <a:t> вана</a:t>
                      </a:r>
                      <a:endParaRPr lang="en-US" sz="1000" dirty="0">
                        <a:effectLst/>
                        <a:latin typeface="Arial Unicode MS"/>
                      </a:endParaRPr>
                    </a:p>
                  </a:txBody>
                  <a:tcPr marL="6023" marR="6023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000" spc="0">
                          <a:effectLst/>
                        </a:rPr>
                        <a:t>0.5 </a:t>
                      </a:r>
                      <a:r>
                        <a:rPr lang="en-US" sz="1000" spc="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Arial Unicode MS"/>
                      </a:endParaRPr>
                    </a:p>
                  </a:txBody>
                  <a:tcPr marL="6023" marR="6023" marT="0" marB="0" anchor="ctr"/>
                </a:tc>
              </a:tr>
              <a:tr h="1043712"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spc="0">
                          <a:effectLst/>
                        </a:rPr>
                        <a:t>Нехлорирани моторни, смазочни и масла за зъбни предавки на минерална основа</a:t>
                      </a:r>
                      <a:endParaRPr lang="en-US" sz="1000">
                        <a:effectLst/>
                        <a:latin typeface="Arial Unicode MS"/>
                      </a:endParaRPr>
                    </a:p>
                  </a:txBody>
                  <a:tcPr marL="6023" marR="6023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spc="0" dirty="0">
                          <a:effectLst/>
                        </a:rPr>
                        <a:t>В метален варел, устойчив на действието на минерални масла, идентифициран с надпис „Опасен отпадък” и посочено наименование и код и поставен в склад с непропусклив под и ограничен достъп, поставен върху </a:t>
                      </a:r>
                      <a:r>
                        <a:rPr lang="bg-BG" sz="1000" spc="0" dirty="0" err="1">
                          <a:effectLst/>
                        </a:rPr>
                        <a:t>каптажна</a:t>
                      </a:r>
                      <a:r>
                        <a:rPr lang="bg-BG" sz="1000" spc="0" dirty="0">
                          <a:effectLst/>
                        </a:rPr>
                        <a:t> вана.</a:t>
                      </a:r>
                      <a:endParaRPr lang="en-US" sz="1000" dirty="0">
                        <a:effectLst/>
                        <a:latin typeface="Arial Unicode MS"/>
                      </a:endParaRPr>
                    </a:p>
                  </a:txBody>
                  <a:tcPr marL="6023" marR="6023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000" spc="0">
                          <a:effectLst/>
                        </a:rPr>
                        <a:t>0.5 </a:t>
                      </a:r>
                      <a:r>
                        <a:rPr lang="en-US" sz="1000" spc="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Arial Unicode MS"/>
                      </a:endParaRPr>
                    </a:p>
                  </a:txBody>
                  <a:tcPr marL="6023" marR="6023" marT="0" marB="0" anchor="ctr"/>
                </a:tc>
              </a:tr>
              <a:tr h="838342"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spc="0">
                          <a:effectLst/>
                        </a:rPr>
                        <a:t>Опаковки, съдържащи остатъци от опасни вещества или замърсени с опасни вещества</a:t>
                      </a:r>
                      <a:endParaRPr lang="en-US" sz="1000">
                        <a:effectLst/>
                        <a:latin typeface="Arial Unicode MS"/>
                      </a:endParaRPr>
                    </a:p>
                  </a:txBody>
                  <a:tcPr marL="6023" marR="6023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spc="0" dirty="0">
                          <a:effectLst/>
                        </a:rPr>
                        <a:t>Съхраняват се на места с ограничен достъп , обозначени с надпис „Опасен отпадък” и посочено наименование и код</a:t>
                      </a:r>
                      <a:endParaRPr lang="en-US" sz="1000" dirty="0">
                        <a:effectLst/>
                        <a:latin typeface="Arial Unicode MS"/>
                      </a:endParaRPr>
                    </a:p>
                  </a:txBody>
                  <a:tcPr marL="6023" marR="6023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000" spc="0" dirty="0">
                          <a:effectLst/>
                        </a:rPr>
                        <a:t>0.5 </a:t>
                      </a:r>
                      <a:r>
                        <a:rPr lang="en-US" sz="1000" spc="0" dirty="0">
                          <a:effectLst/>
                        </a:rPr>
                        <a:t>t</a:t>
                      </a:r>
                      <a:endParaRPr lang="en-US" sz="1000" dirty="0">
                        <a:effectLst/>
                        <a:latin typeface="Arial Unicode MS"/>
                      </a:endParaRPr>
                    </a:p>
                  </a:txBody>
                  <a:tcPr marL="6023" marR="6023" marT="0" marB="0" anchor="ctr"/>
                </a:tc>
              </a:tr>
              <a:tr h="627552"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spc="0">
                          <a:effectLst/>
                        </a:rPr>
                        <a:t>Абсорбенти, кърпи за изтриване и предпазни облекла, замърсени с опасни вещества.</a:t>
                      </a:r>
                      <a:endParaRPr lang="en-US" sz="1000">
                        <a:effectLst/>
                        <a:latin typeface="Arial Unicode MS"/>
                      </a:endParaRPr>
                    </a:p>
                  </a:txBody>
                  <a:tcPr marL="6023" marR="6023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spc="0" dirty="0">
                          <a:effectLst/>
                        </a:rPr>
                        <a:t>Съдове, предназначени за това, поставени в място с ограничен достъп, с надпис „Опасен отпадък” и посочено наименование и код</a:t>
                      </a:r>
                      <a:endParaRPr lang="en-US" sz="1000" dirty="0">
                        <a:effectLst/>
                        <a:latin typeface="Arial Unicode MS"/>
                      </a:endParaRPr>
                    </a:p>
                  </a:txBody>
                  <a:tcPr marL="6023" marR="6023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000" spc="0" dirty="0">
                          <a:effectLst/>
                        </a:rPr>
                        <a:t>0.1 </a:t>
                      </a:r>
                      <a:r>
                        <a:rPr lang="en-US" sz="1000" spc="0" dirty="0">
                          <a:effectLst/>
                        </a:rPr>
                        <a:t>t</a:t>
                      </a:r>
                      <a:endParaRPr lang="en-US" sz="1000" dirty="0">
                        <a:effectLst/>
                        <a:latin typeface="Arial Unicode MS"/>
                      </a:endParaRPr>
                    </a:p>
                  </a:txBody>
                  <a:tcPr marL="6023" marR="6023" marT="0" marB="0" anchor="ctr"/>
                </a:tc>
              </a:tr>
              <a:tr h="822081"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spc="0">
                          <a:effectLst/>
                        </a:rPr>
                        <a:t>Маслени филтри</a:t>
                      </a:r>
                      <a:endParaRPr lang="en-US" sz="1000">
                        <a:effectLst/>
                        <a:latin typeface="Arial Unicode MS"/>
                      </a:endParaRPr>
                    </a:p>
                  </a:txBody>
                  <a:tcPr marL="6023" marR="6023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spc="0">
                          <a:effectLst/>
                        </a:rPr>
                        <a:t>В метален варел, идентифициран с надпис „Опасен отпадък” и посочено наименование и код и поставен в склад с непропусклив под и ограничен достъп.</a:t>
                      </a:r>
                      <a:endParaRPr lang="en-US" sz="1000">
                        <a:effectLst/>
                        <a:latin typeface="Arial Unicode MS"/>
                      </a:endParaRPr>
                    </a:p>
                  </a:txBody>
                  <a:tcPr marL="6023" marR="6023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000" spc="0" dirty="0">
                          <a:effectLst/>
                        </a:rPr>
                        <a:t>0.05 </a:t>
                      </a:r>
                      <a:r>
                        <a:rPr lang="en-US" sz="1000" spc="0" dirty="0">
                          <a:effectLst/>
                        </a:rPr>
                        <a:t>t</a:t>
                      </a:r>
                      <a:endParaRPr lang="en-US" sz="1000" dirty="0">
                        <a:effectLst/>
                        <a:latin typeface="Arial Unicode MS"/>
                      </a:endParaRPr>
                    </a:p>
                  </a:txBody>
                  <a:tcPr marL="6023" marR="602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7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03997" y="2524284"/>
          <a:ext cx="6136005" cy="2502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640"/>
                <a:gridCol w="3142615"/>
                <a:gridCol w="920750"/>
              </a:tblGrid>
              <a:tr h="1100455"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spc="0" dirty="0">
                          <a:effectLst/>
                        </a:rPr>
                        <a:t>Флуоресцентни тръби и други отпадъци съдържащи живак</a:t>
                      </a:r>
                      <a:endParaRPr lang="en-US" sz="95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spc="0" dirty="0">
                          <a:effectLst/>
                        </a:rPr>
                        <a:t>В метален контейнер, поставен в помещение с ограничен достъп, разполагащо със сяра на прах по 2</a:t>
                      </a:r>
                      <a:r>
                        <a:rPr lang="fr-FR" sz="1000" spc="0" dirty="0">
                          <a:effectLst/>
                        </a:rPr>
                        <a:t>g</a:t>
                      </a:r>
                      <a:r>
                        <a:rPr lang="bg-BG" sz="1000" spc="0" dirty="0">
                          <a:effectLst/>
                        </a:rPr>
                        <a:t> на всеки килограм събрани лампи, като отпадъкът се идентифицира с надпис „Опасен отпадък” и посочено наименование и код</a:t>
                      </a:r>
                      <a:endParaRPr lang="en-US" sz="95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000" spc="0">
                          <a:effectLst/>
                        </a:rPr>
                        <a:t>0.1 </a:t>
                      </a:r>
                      <a:r>
                        <a:rPr lang="en-US" sz="1000" spc="0">
                          <a:effectLst/>
                        </a:rPr>
                        <a:t>t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  <a:tr h="670560"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spc="0">
                          <a:effectLst/>
                        </a:rPr>
                        <a:t>Оловни акумулаторни батерии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spc="0" dirty="0">
                          <a:effectLst/>
                        </a:rPr>
                        <a:t>Не се извършва временно съхранение. </a:t>
                      </a:r>
                      <a:r>
                        <a:rPr lang="bg-BG" sz="1000" spc="0" dirty="0" err="1">
                          <a:effectLst/>
                        </a:rPr>
                        <a:t>Дефектиралите</a:t>
                      </a:r>
                      <a:r>
                        <a:rPr lang="bg-BG" sz="1000" spc="0" dirty="0">
                          <a:effectLst/>
                        </a:rPr>
                        <a:t> или износени акумулатори се предоставят на оторизирани за това лица в </a:t>
                      </a:r>
                      <a:r>
                        <a:rPr lang="bg-BG" sz="1000" dirty="0">
                          <a:effectLst/>
                        </a:rPr>
                        <a:t>момента на закупуването на новите акумулатори . При необходимост от временно съхранение, същото се извършва в склад с непропусклив под и ограничен достъп, като отпадъкът се идентифицира с надпис „Опасен отпадък” и посочено наименование и код</a:t>
                      </a:r>
                      <a:endParaRPr lang="en-US" sz="95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000" spc="0" dirty="0">
                          <a:effectLst/>
                        </a:rPr>
                        <a:t>0.1 </a:t>
                      </a:r>
                      <a:r>
                        <a:rPr lang="en-US" sz="1000" spc="0" dirty="0">
                          <a:effectLst/>
                        </a:rPr>
                        <a:t>t</a:t>
                      </a:r>
                      <a:endParaRPr lang="en-US" sz="95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5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bg-BG" dirty="0"/>
              <a:t>При настъпване на по-сериозна сеизмична активност с възможно компрометиране на канализационната мрежа на площадката и попадане на замърсени отпадъчни води в почвите. Това би създало възможност за нанасяне на екологични щети върху почвите.</a:t>
            </a:r>
            <a:endParaRPr lang="en-US" dirty="0"/>
          </a:p>
          <a:p>
            <a:pPr marL="0" indent="0" algn="just">
              <a:buNone/>
            </a:pPr>
            <a:r>
              <a:rPr lang="bg-BG" dirty="0"/>
              <a:t>Проникване в почвата на течни отпадъци или опасни течни вещества е възможно единствено при аварии, свързани с товарене/разтоварване в участъци, в които е нарушена трайната настилка.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bg-BG" b="1" i="1" dirty="0">
                <a:solidFill>
                  <a:srgbClr val="FF0000"/>
                </a:solidFill>
              </a:rPr>
              <a:t>До настоящия момент не са регистрирани случаи на непосредствена заплаха за възникване на щети и събития, свързани с нанесени екологични щети.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i="1" dirty="0"/>
              <a:t> </a:t>
            </a:r>
            <a:endParaRPr lang="en-US" i="1" dirty="0"/>
          </a:p>
          <a:p>
            <a:pPr marL="0" indent="0">
              <a:buNone/>
            </a:pPr>
            <a:r>
              <a:rPr lang="bg-BG" dirty="0"/>
              <a:t>От изложеното до тук в т.4. на настоящата Оценка се налага изводът, че следните критични ситуации, при които би могло да възникнат случаи на непосредствена заплаха и/или екологични щети се ограничават до:</a:t>
            </a:r>
            <a:endParaRPr lang="en-US" dirty="0"/>
          </a:p>
          <a:p>
            <a:pPr marL="0" lvl="0" indent="0">
              <a:buNone/>
            </a:pPr>
            <a:r>
              <a:rPr lang="bg-BG" dirty="0"/>
              <a:t> Залпово замърсяване на </a:t>
            </a:r>
            <a:r>
              <a:rPr lang="bg-BG" dirty="0" err="1"/>
              <a:t>водоприемника</a:t>
            </a:r>
            <a:r>
              <a:rPr lang="bg-BG" dirty="0"/>
              <a:t> при разлив на масла или течни отпадъци и попадането им в дъждовна канализация </a:t>
            </a:r>
            <a:endParaRPr lang="en-US" dirty="0"/>
          </a:p>
          <a:p>
            <a:pPr marL="0" lvl="0" indent="0">
              <a:buNone/>
            </a:pPr>
            <a:r>
              <a:rPr lang="bg-BG" dirty="0"/>
              <a:t> Залпово замърсяване на </a:t>
            </a:r>
            <a:r>
              <a:rPr lang="bg-BG" dirty="0" err="1"/>
              <a:t>водоприемника</a:t>
            </a:r>
            <a:r>
              <a:rPr lang="bg-BG" dirty="0"/>
              <a:t> при попадане в дъждовна канализация на силно замърсени води от </a:t>
            </a:r>
            <a:r>
              <a:rPr lang="bg-BG" dirty="0" err="1"/>
              <a:t>пожарогасене</a:t>
            </a:r>
            <a:endParaRPr lang="en-US" dirty="0"/>
          </a:p>
          <a:p>
            <a:pPr marL="0" lvl="0" indent="0">
              <a:buNone/>
            </a:pPr>
            <a:r>
              <a:rPr lang="bg-BG" dirty="0"/>
              <a:t> Проникване в почвата на опасни отпадъци или опасни течни вещества</a:t>
            </a:r>
            <a:endParaRPr lang="en-US" dirty="0"/>
          </a:p>
          <a:p>
            <a:pPr marL="0" lvl="0" indent="0">
              <a:buNone/>
            </a:pPr>
            <a:r>
              <a:rPr lang="bg-BG" dirty="0"/>
              <a:t> Нарушаване на </a:t>
            </a:r>
            <a:r>
              <a:rPr lang="bg-BG" dirty="0" err="1"/>
              <a:t>цялостта</a:t>
            </a:r>
            <a:r>
              <a:rPr lang="bg-BG" dirty="0"/>
              <a:t> на канализацията и замърсяване на почвите и подземните води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5.</a:t>
            </a:r>
            <a:r>
              <a:rPr lang="bg-BG" b="1" dirty="0">
                <a:solidFill>
                  <a:srgbClr val="FF0000"/>
                </a:solidFill>
              </a:rPr>
              <a:t>Анализ и оценка на риска от възникване на случаи на непосредствена заплаха и/или екологични щети при сценариите описани в т.4</a:t>
            </a:r>
            <a:r>
              <a:rPr lang="bg-BG" b="1" dirty="0" smtClean="0">
                <a:solidFill>
                  <a:srgbClr val="FF0000"/>
                </a:solidFill>
              </a:rPr>
              <a:t>.</a:t>
            </a:r>
            <a:r>
              <a:rPr lang="bg-BG" b="1" dirty="0"/>
              <a:t> </a:t>
            </a:r>
            <a:r>
              <a:rPr lang="bg-BG" b="1" dirty="0" smtClean="0"/>
              <a:t>(</a:t>
            </a:r>
            <a:r>
              <a:rPr lang="bg-BG" b="1" dirty="0"/>
              <a:t>потенциалните възможности за замърсяване и установени случаи на непосредствена заплаха за възникване на екологични </a:t>
            </a:r>
            <a:r>
              <a:rPr lang="bg-BG" b="1" dirty="0" smtClean="0"/>
              <a:t>щети)</a:t>
            </a:r>
            <a:endParaRPr lang="en-US" b="1" dirty="0"/>
          </a:p>
          <a:p>
            <a:pPr marL="0" indent="0">
              <a:buNone/>
            </a:pPr>
            <a:r>
              <a:rPr lang="bg-BG" b="1" dirty="0" smtClean="0"/>
              <a:t> </a:t>
            </a:r>
            <a:r>
              <a:rPr lang="bg-BG" dirty="0">
                <a:solidFill>
                  <a:srgbClr val="FF0000"/>
                </a:solidFill>
              </a:rPr>
              <a:t> 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bg-BG" sz="3000" b="1" i="1" dirty="0">
                <a:solidFill>
                  <a:srgbClr val="FF0000"/>
                </a:solidFill>
              </a:rPr>
              <a:t>Методология на оценяване на риска </a:t>
            </a:r>
            <a:r>
              <a:rPr lang="bg-BG" b="1" dirty="0">
                <a:solidFill>
                  <a:srgbClr val="FF0000"/>
                </a:solidFill>
              </a:rPr>
              <a:t>от екологични щети при зададени събития: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g-BG" dirty="0"/>
              <a:t>Методиката на анализ и оценка на събитията се основава на принципа на трите фактора - </a:t>
            </a:r>
            <a:r>
              <a:rPr lang="bg-BG" dirty="0">
                <a:solidFill>
                  <a:srgbClr val="FF0000"/>
                </a:solidFill>
              </a:rPr>
              <a:t>Вероятност</a:t>
            </a:r>
            <a:r>
              <a:rPr lang="bg-BG" dirty="0"/>
              <a:t> да настъпи събитието, </a:t>
            </a:r>
            <a:r>
              <a:rPr lang="bg-BG" dirty="0">
                <a:solidFill>
                  <a:srgbClr val="FF0000"/>
                </a:solidFill>
              </a:rPr>
              <a:t>Експозиция</a:t>
            </a:r>
            <a:r>
              <a:rPr lang="bg-BG" dirty="0"/>
              <a:t> и </a:t>
            </a:r>
            <a:r>
              <a:rPr lang="bg-BG" dirty="0">
                <a:solidFill>
                  <a:srgbClr val="FF0000"/>
                </a:solidFill>
              </a:rPr>
              <a:t>Последствия</a:t>
            </a:r>
            <a:r>
              <a:rPr lang="bg-BG" dirty="0"/>
              <a:t> (тежест, вреда) на събитието. Оценя се каква е вероятността да настъпи някое от изброените по-горе събития, каква ще бъде експозицията (излагането) спрямо почви, подземни води и биологично разнообразие и тежестта на настъпилата екологична щета от реализирането на това събитие. </a:t>
            </a:r>
            <a:r>
              <a:rPr lang="bg-BG" dirty="0">
                <a:solidFill>
                  <a:srgbClr val="FF0000"/>
                </a:solidFill>
              </a:rPr>
              <a:t>Предлагат се превантивни мерки</a:t>
            </a:r>
            <a:r>
              <a:rPr lang="bg-BG" dirty="0"/>
              <a:t> за управление на риска от настъпване на събитието. </a:t>
            </a:r>
            <a:r>
              <a:rPr lang="bg-BG" dirty="0">
                <a:solidFill>
                  <a:srgbClr val="FF0000"/>
                </a:solidFill>
              </a:rPr>
              <a:t>Предлагат се оздравителни мерки</a:t>
            </a:r>
            <a:r>
              <a:rPr lang="bg-BG" dirty="0"/>
              <a:t> при настъпване на отказ на някоя от превантивните мерки.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 ОЦЕНКА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2000" b="1" dirty="0"/>
              <a:t>ЗА ВЪЗМОЖНИТЕ СЛУЧАИ НА </a:t>
            </a:r>
            <a:endParaRPr lang="en-US" sz="2000" dirty="0"/>
          </a:p>
          <a:p>
            <a:pPr marL="0" indent="0" algn="ctr">
              <a:buNone/>
            </a:pPr>
            <a:r>
              <a:rPr lang="bg-BG" sz="2000" b="1" dirty="0"/>
              <a:t>НЕПОСРЕДСТВЕНА ЗАПЛАХА ЗА ЕКОЛОГИЧНИ ЩЕТИ И НА СЛУЧАИ НА ПРИЧИНЕНИ ЕКОЛОГИЧНИ ЩЕТИ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84984"/>
            <a:ext cx="382297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06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Методиката </a:t>
            </a:r>
            <a:r>
              <a:rPr lang="bg-BG" dirty="0"/>
              <a:t>на оценяване на риска от заплаха от възникване на </a:t>
            </a:r>
            <a:r>
              <a:rPr lang="bg-BG" dirty="0" err="1"/>
              <a:t>еклологични</a:t>
            </a:r>
            <a:r>
              <a:rPr lang="bg-BG" dirty="0"/>
              <a:t> щети включва последователност от идентифициране на опасностите, извършване на анализ и количествена оценка на риска, определяне степента на риска и преценяване до колко този риск е приемлив и как да бъде минимизиран и управляван. Предложените превантивни и коригиращи (оздравителни мерки) </a:t>
            </a:r>
            <a:r>
              <a:rPr lang="bg-BG" dirty="0" smtClean="0"/>
              <a:t>се включват </a:t>
            </a:r>
            <a:r>
              <a:rPr lang="bg-BG" dirty="0"/>
              <a:t>в аварийния план на Дружеството.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Оценката на риска(Р) се извършва въз основа на определящите го елементи: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- </a:t>
            </a:r>
            <a:r>
              <a:rPr lang="bg-BG" b="1" dirty="0"/>
              <a:t>Вероятност(В), експозиция(Е), последици(вреда)(П) по следната формула:</a:t>
            </a:r>
            <a:endParaRPr lang="en-US" dirty="0"/>
          </a:p>
          <a:p>
            <a:pPr marL="0" indent="0">
              <a:buNone/>
            </a:pPr>
            <a:r>
              <a:rPr lang="bg-BG" b="1" dirty="0"/>
              <a:t>Р=В*Е*П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246566"/>
              </p:ext>
            </p:extLst>
          </p:nvPr>
        </p:nvGraphicFramePr>
        <p:xfrm>
          <a:off x="1623894" y="3789040"/>
          <a:ext cx="5919470" cy="1228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680"/>
                <a:gridCol w="844550"/>
                <a:gridCol w="4587240"/>
              </a:tblGrid>
              <a:tr h="155575">
                <a:tc gridSpan="3"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400" b="1" spc="0" dirty="0">
                          <a:effectLst/>
                        </a:rPr>
                        <a:t>Вероятност(В)</a:t>
                      </a:r>
                      <a:endParaRPr lang="en-US" sz="1400" b="1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1.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0.1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Едва забележими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  <a:tr h="15240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2.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0.2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Практически невъзможни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3.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0.5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Малко възможни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4.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1.0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Малко възможна,но възможна в ограничен случай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5.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3.0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Ниска вероятност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6.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6.0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Напълно възможна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</a:tr>
              <a:tr h="15875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7.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10.0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Относително висока вероятност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7704" y="1814627"/>
            <a:ext cx="5409558" cy="135421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Изходните данни са представени в таблици 1, 2, 3 и 4: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altLang="en-US" sz="1600" b="1" dirty="0">
              <a:ea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Таблица 1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6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098681"/>
              </p:ext>
            </p:extLst>
          </p:nvPr>
        </p:nvGraphicFramePr>
        <p:xfrm>
          <a:off x="1612265" y="3325019"/>
          <a:ext cx="5919470" cy="1809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2230"/>
                <a:gridCol w="4587240"/>
              </a:tblGrid>
              <a:tr h="155575">
                <a:tc gridSpan="2"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bg-BG" sz="1600" b="1" spc="0" dirty="0" smtClean="0">
                        <a:effectLst/>
                      </a:endParaRPr>
                    </a:p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bg-BG" sz="1600" b="1" spc="0" dirty="0" smtClean="0">
                        <a:effectLst/>
                      </a:endParaRPr>
                    </a:p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b="1" spc="0" dirty="0" smtClean="0">
                          <a:effectLst/>
                        </a:rPr>
                        <a:t>Честота </a:t>
                      </a:r>
                      <a:r>
                        <a:rPr lang="bg-BG" sz="1600" b="1" spc="0" dirty="0">
                          <a:effectLst/>
                        </a:rPr>
                        <a:t>на експозиция ( Е</a:t>
                      </a:r>
                      <a:r>
                        <a:rPr lang="bg-BG" sz="1600" b="1" spc="0" dirty="0" smtClean="0">
                          <a:effectLst/>
                        </a:rPr>
                        <a:t>)</a:t>
                      </a:r>
                    </a:p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bg-BG" sz="1200" b="1" spc="0" dirty="0" smtClean="0">
                        <a:effectLst/>
                        <a:latin typeface="Arial Unicode MS"/>
                      </a:endParaRPr>
                    </a:p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bg-BG" sz="1200" b="1" spc="0" dirty="0" smtClean="0">
                        <a:effectLst/>
                        <a:latin typeface="Arial Unicode MS"/>
                      </a:endParaRPr>
                    </a:p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bg-BG" sz="1200" b="1" spc="0" dirty="0" smtClean="0">
                        <a:effectLst/>
                        <a:latin typeface="Arial Unicode MS"/>
                      </a:endParaRPr>
                    </a:p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400" spc="0" dirty="0">
                          <a:effectLst/>
                        </a:rPr>
                        <a:t>0.5</a:t>
                      </a:r>
                      <a:endParaRPr lang="en-US" sz="14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400" spc="0">
                          <a:effectLst/>
                        </a:rPr>
                        <a:t>Твърде ниска (по-малко от 1 път месечно)</a:t>
                      </a:r>
                      <a:endParaRPr lang="en-US" sz="14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400" spc="0" dirty="0">
                          <a:effectLst/>
                        </a:rPr>
                        <a:t>1.0</a:t>
                      </a:r>
                      <a:endParaRPr lang="en-US" sz="14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400" spc="0" dirty="0">
                          <a:effectLst/>
                        </a:rPr>
                        <a:t>Много ниска(до 1 час седмично)</a:t>
                      </a:r>
                      <a:endParaRPr lang="en-US" sz="14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400" spc="0" dirty="0">
                          <a:effectLst/>
                        </a:rPr>
                        <a:t>2.0</a:t>
                      </a:r>
                      <a:endParaRPr lang="en-US" sz="14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400" spc="0" dirty="0">
                          <a:effectLst/>
                        </a:rPr>
                        <a:t>Ниска (до 1 час на ден)</a:t>
                      </a:r>
                      <a:endParaRPr lang="en-US" sz="14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400" spc="0">
                          <a:effectLst/>
                        </a:rPr>
                        <a:t>3.0</a:t>
                      </a:r>
                      <a:endParaRPr lang="en-US" sz="14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400" spc="0" dirty="0">
                          <a:effectLst/>
                        </a:rPr>
                        <a:t>Средна(до 1/3 от работното време)</a:t>
                      </a:r>
                      <a:endParaRPr lang="en-US" sz="14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400" spc="0">
                          <a:effectLst/>
                        </a:rPr>
                        <a:t>6.0</a:t>
                      </a:r>
                      <a:endParaRPr lang="en-US" sz="14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400" spc="0" dirty="0">
                          <a:effectLst/>
                        </a:rPr>
                        <a:t>Достатъчно висока(половината работно време</a:t>
                      </a:r>
                      <a:r>
                        <a:rPr lang="bg-BG" sz="1400" spc="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15875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400" spc="0">
                          <a:effectLst/>
                        </a:rPr>
                        <a:t>10.0</a:t>
                      </a:r>
                      <a:endParaRPr lang="en-US" sz="14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400" spc="0" dirty="0">
                          <a:effectLst/>
                        </a:rPr>
                        <a:t>Непрекъснато ,през цялото работно </a:t>
                      </a:r>
                      <a:r>
                        <a:rPr lang="bg-BG" sz="1400" spc="0" dirty="0" smtClean="0">
                          <a:effectLst/>
                        </a:rPr>
                        <a:t>време</a:t>
                      </a:r>
                      <a:endParaRPr lang="en-US" sz="14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2228211"/>
            <a:ext cx="8352928" cy="5078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9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Таблица 2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2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879002"/>
              </p:ext>
            </p:extLst>
          </p:nvPr>
        </p:nvGraphicFramePr>
        <p:xfrm>
          <a:off x="1607820" y="2589054"/>
          <a:ext cx="5928360" cy="3282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2230"/>
                <a:gridCol w="2069465"/>
                <a:gridCol w="2526665"/>
              </a:tblGrid>
              <a:tr h="15557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 b="1" spc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200" b="1" spc="0" dirty="0" smtClean="0">
                          <a:effectLst/>
                        </a:rPr>
                        <a:t>Последици </a:t>
                      </a:r>
                      <a:r>
                        <a:rPr lang="bg-BG" sz="1200" b="1" spc="0" dirty="0">
                          <a:effectLst/>
                        </a:rPr>
                        <a:t>(П</a:t>
                      </a:r>
                      <a:r>
                        <a:rPr lang="bg-BG" sz="1200" b="1" spc="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91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1.0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Малки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Инцидент без последици за околна среда и хората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44513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 dirty="0">
                          <a:effectLst/>
                        </a:rPr>
                        <a:t>3.0</a:t>
                      </a:r>
                      <a:endParaRPr lang="en-US" sz="95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Значителни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Инцидент с незначителни, краткотрайни последици за околна среда и хората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59118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7.0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Сериозни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Инвалидност и/или Инцидент със значителни последици за околна среда и хората - залпово замърсяване, непланирана емисия и др.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591185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15.0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Опасни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1 смъртен случай при работещите и/или сериозни замърсявания с дълготрайни неблагоприятни изменения в ОС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</a:tr>
              <a:tr h="45085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40.0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катастрофални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Много смъртни случаи, дълготрайно необратимо увреждане на околната </a:t>
                      </a:r>
                      <a:r>
                        <a:rPr lang="bg-BG" sz="1200" spc="0" dirty="0" smtClean="0">
                          <a:effectLst/>
                        </a:rPr>
                        <a:t>среда</a:t>
                      </a:r>
                    </a:p>
                    <a:p>
                      <a:pPr indent="-241300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08138" y="1916832"/>
            <a:ext cx="1380827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Таблица 3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924669"/>
              </p:ext>
            </p:extLst>
          </p:nvPr>
        </p:nvGraphicFramePr>
        <p:xfrm>
          <a:off x="1619672" y="3933056"/>
          <a:ext cx="5919470" cy="1360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335"/>
                <a:gridCol w="1261745"/>
                <a:gridCol w="4136390"/>
              </a:tblGrid>
              <a:tr h="270540">
                <a:tc gridSpan="3"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600" b="1" spc="0" dirty="0">
                          <a:effectLst/>
                        </a:rPr>
                        <a:t>Риск(Р)</a:t>
                      </a:r>
                      <a:endParaRPr lang="en-US" sz="1600" b="1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508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1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До 20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Твърде ограничен, приемлив риск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2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От 20 до 70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Неголям риск, необходимо е внимание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3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От 70 до 200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Необходими са мерки за управление на риска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>
                          <a:effectLst/>
                        </a:rPr>
                        <a:t>4</a:t>
                      </a:r>
                      <a:endParaRPr lang="en-US" sz="95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>
                          <a:effectLst/>
                        </a:rPr>
                        <a:t>От 200 до 400</a:t>
                      </a:r>
                      <a:endParaRPr lang="en-US" sz="120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Необходимо е незабавно подобрение на мерките за безопасност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  <a:tr h="369493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950" spc="0" dirty="0">
                          <a:effectLst/>
                        </a:rPr>
                        <a:t>5</a:t>
                      </a:r>
                      <a:endParaRPr lang="en-US" sz="95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>
                          <a:effectLst/>
                        </a:rPr>
                        <a:t>Над 400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1200" spc="0" dirty="0" smtClean="0">
                          <a:effectLst/>
                        </a:rPr>
                        <a:t>Прекратяване </a:t>
                      </a:r>
                      <a:r>
                        <a:rPr lang="bg-BG" sz="1200" spc="0" dirty="0">
                          <a:effectLst/>
                        </a:rPr>
                        <a:t>на дейността до отстраняване на </a:t>
                      </a:r>
                      <a:r>
                        <a:rPr lang="bg-BG" sz="1200" spc="0" dirty="0" smtClean="0">
                          <a:effectLst/>
                        </a:rPr>
                        <a:t>риска</a:t>
                      </a:r>
                      <a:endParaRPr lang="en-US" sz="1200" dirty="0">
                        <a:effectLst/>
                        <a:latin typeface="Arial Unicode MS"/>
                      </a:endParaRPr>
                    </a:p>
                  </a:txBody>
                  <a:tcPr marL="6350" marR="635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03648" y="2444498"/>
            <a:ext cx="7128792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Таблица 4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5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055139"/>
              </p:ext>
            </p:extLst>
          </p:nvPr>
        </p:nvGraphicFramePr>
        <p:xfrm>
          <a:off x="457200" y="1831181"/>
          <a:ext cx="8229601" cy="3953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633"/>
                <a:gridCol w="1884748"/>
                <a:gridCol w="392633"/>
                <a:gridCol w="376390"/>
                <a:gridCol w="373589"/>
                <a:gridCol w="500172"/>
                <a:gridCol w="1768807"/>
                <a:gridCol w="1266394"/>
                <a:gridCol w="1274235"/>
              </a:tblGrid>
              <a:tr h="266049">
                <a:tc rowSpan="2">
                  <a:txBody>
                    <a:bodyPr/>
                    <a:lstStyle/>
                    <a:p>
                      <a:pPr indent="-241300"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800" spc="0" dirty="0" err="1">
                          <a:effectLst/>
                        </a:rPr>
                        <a:t>Пореде</a:t>
                      </a:r>
                      <a:r>
                        <a:rPr lang="ru-RU" sz="800" spc="0" dirty="0">
                          <a:effectLst/>
                        </a:rPr>
                        <a:t> н №</a:t>
                      </a:r>
                      <a:endParaRPr lang="en-US" sz="800" dirty="0">
                        <a:effectLst/>
                        <a:latin typeface="Arial Unicode MS"/>
                      </a:endParaRPr>
                    </a:p>
                  </a:txBody>
                  <a:tcPr marL="5601" marR="5601" marT="0" marB="0" vert="vert270"/>
                </a:tc>
                <a:tc rowSpan="2"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800" b="1" spc="0" dirty="0">
                          <a:effectLst/>
                        </a:rPr>
                        <a:t>ИДЕНТИФИЦИРАНА</a:t>
                      </a:r>
                      <a:endParaRPr lang="en-US" sz="800" b="1" dirty="0">
                        <a:effectLst/>
                      </a:endParaRPr>
                    </a:p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800" b="1" spc="0" dirty="0">
                          <a:effectLst/>
                        </a:rPr>
                        <a:t>ОПАСНОСТ</a:t>
                      </a:r>
                      <a:endParaRPr lang="en-US" sz="800" b="1" dirty="0">
                        <a:effectLst/>
                        <a:latin typeface="Arial Unicode MS"/>
                      </a:endParaRPr>
                    </a:p>
                  </a:txBody>
                  <a:tcPr marL="5601" marR="5601" marT="0" marB="0" anchor="ctr"/>
                </a:tc>
                <a:tc gridSpan="3">
                  <a:txBody>
                    <a:bodyPr/>
                    <a:lstStyle/>
                    <a:p>
                      <a:pPr indent="-2413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bg-BG" sz="800" b="1" spc="0" dirty="0">
                          <a:effectLst/>
                        </a:rPr>
                        <a:t>Елементи </a:t>
                      </a:r>
                      <a:r>
                        <a:rPr lang="ru-RU" sz="800" b="1" spc="0" dirty="0">
                          <a:effectLst/>
                        </a:rPr>
                        <a:t>на риска</a:t>
                      </a:r>
                      <a:endParaRPr lang="en-US" sz="800" b="1" dirty="0">
                        <a:effectLst/>
                        <a:latin typeface="Arial Unicode MS"/>
                      </a:endParaRPr>
                    </a:p>
                  </a:txBody>
                  <a:tcPr marL="5601" marR="5601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800" spc="0">
                          <a:effectLst/>
                        </a:rPr>
                        <a:t>В*Е*П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01" marR="5601" marT="0" marB="0" anchor="ctr"/>
                </a:tc>
                <a:tc rowSpan="2">
                  <a:txBody>
                    <a:bodyPr/>
                    <a:lstStyle/>
                    <a:p>
                      <a:pPr indent="-2413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bg-BG" sz="800" b="1" spc="0" dirty="0">
                          <a:effectLst/>
                        </a:rPr>
                        <a:t>ВЕРОЯТЕН СЦЕНАРИЙ И ВРЕДНИ ЕФЕКТИ ОТ ИДЕНТИФИЦИРАНАТА ОПАСНОСТ</a:t>
                      </a:r>
                      <a:endParaRPr lang="en-US" sz="800" b="1" dirty="0">
                        <a:effectLst/>
                        <a:latin typeface="Arial Unicode MS"/>
                      </a:endParaRPr>
                    </a:p>
                  </a:txBody>
                  <a:tcPr marL="5601" marR="5601" marT="0" marB="0"/>
                </a:tc>
                <a:tc rowSpan="2"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800" b="1" spc="0" dirty="0">
                          <a:effectLst/>
                        </a:rPr>
                        <a:t>ПРЕВАНТИВНИ</a:t>
                      </a:r>
                      <a:endParaRPr lang="en-US" sz="800" b="1" dirty="0">
                        <a:effectLst/>
                      </a:endParaRPr>
                    </a:p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800" b="1" spc="0" dirty="0">
                          <a:effectLst/>
                        </a:rPr>
                        <a:t>МЕРКИ</a:t>
                      </a:r>
                      <a:endParaRPr lang="en-US" sz="800" b="1" dirty="0">
                        <a:effectLst/>
                        <a:latin typeface="Arial Unicode MS"/>
                      </a:endParaRPr>
                    </a:p>
                  </a:txBody>
                  <a:tcPr marL="5601" marR="5601" marT="0" marB="0" anchor="ctr"/>
                </a:tc>
                <a:tc rowSpan="2"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800" b="1" spc="0" dirty="0">
                          <a:effectLst/>
                        </a:rPr>
                        <a:t>ОЗДРАВИТЕЛНИ</a:t>
                      </a:r>
                      <a:endParaRPr lang="en-US" sz="800" b="1" dirty="0">
                        <a:effectLst/>
                      </a:endParaRPr>
                    </a:p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800" b="1" spc="0" dirty="0">
                          <a:effectLst/>
                        </a:rPr>
                        <a:t>МЕРКИ</a:t>
                      </a:r>
                      <a:endParaRPr lang="en-US" sz="800" b="1" dirty="0">
                        <a:effectLst/>
                        <a:latin typeface="Arial Unicode MS"/>
                      </a:endParaRPr>
                    </a:p>
                  </a:txBody>
                  <a:tcPr marL="5601" marR="5601" marT="0" marB="0" anchor="ctr"/>
                </a:tc>
              </a:tr>
              <a:tr h="301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800" spc="0">
                          <a:effectLst/>
                        </a:rPr>
                        <a:t>В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01" marR="5601" marT="0" marB="0" anchor="ctr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800" spc="0">
                          <a:effectLst/>
                        </a:rPr>
                        <a:t>Е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01" marR="5601" marT="0" marB="0" anchor="ctr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800" spc="0">
                          <a:effectLst/>
                        </a:rPr>
                        <a:t>П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01" marR="560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5825"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800" spc="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01" marR="5601" marT="0" marB="0" anchor="ctr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Залпово замърсяване </a:t>
                      </a:r>
                      <a:r>
                        <a:rPr lang="ru-RU" sz="900" spc="0" dirty="0">
                          <a:effectLst/>
                        </a:rPr>
                        <a:t>на водоприемника при разлив на масла или </a:t>
                      </a:r>
                      <a:r>
                        <a:rPr lang="bg-BG" sz="900" spc="0" dirty="0">
                          <a:effectLst/>
                        </a:rPr>
                        <a:t>течни отпадъци </a:t>
                      </a:r>
                      <a:r>
                        <a:rPr lang="ru-RU" sz="900" spc="0" dirty="0">
                          <a:effectLst/>
                        </a:rPr>
                        <a:t>и </a:t>
                      </a:r>
                      <a:r>
                        <a:rPr lang="bg-BG" sz="900" spc="0" dirty="0">
                          <a:effectLst/>
                        </a:rPr>
                        <a:t>попадането </a:t>
                      </a:r>
                      <a:r>
                        <a:rPr lang="ru-RU" sz="900" spc="0" dirty="0">
                          <a:effectLst/>
                        </a:rPr>
                        <a:t>им в </a:t>
                      </a:r>
                      <a:r>
                        <a:rPr lang="ru-RU" sz="900" spc="0" dirty="0" err="1">
                          <a:effectLst/>
                        </a:rPr>
                        <a:t>дъждовна</a:t>
                      </a:r>
                      <a:r>
                        <a:rPr lang="ru-RU" sz="900" spc="0" dirty="0">
                          <a:effectLst/>
                        </a:rPr>
                        <a:t> канализация</a:t>
                      </a:r>
                      <a:endParaRPr lang="en-US" sz="800" dirty="0">
                        <a:effectLst/>
                        <a:latin typeface="Arial Unicode MS"/>
                      </a:endParaRPr>
                    </a:p>
                  </a:txBody>
                  <a:tcPr marL="5601" marR="5601" marT="0" marB="0" anchor="ctr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spc="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01" marR="5601" marT="0" marB="0" anchor="ctr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spc="0">
                          <a:effectLst/>
                        </a:rPr>
                        <a:t>0.5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01" marR="5601" marT="0" marB="0" anchor="ctr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spc="0" dirty="0">
                          <a:effectLst/>
                        </a:rPr>
                        <a:t>3</a:t>
                      </a:r>
                      <a:endParaRPr lang="en-US" sz="800" dirty="0">
                        <a:effectLst/>
                        <a:latin typeface="Arial Unicode MS"/>
                      </a:endParaRPr>
                    </a:p>
                  </a:txBody>
                  <a:tcPr marL="5601" marR="5601" marT="0" marB="0" anchor="ctr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spc="0">
                          <a:effectLst/>
                        </a:rPr>
                        <a:t>1.5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01" marR="5601" marT="0" marB="0" anchor="ctr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Макар и малко възможно в ограничени случаи е възможно при авария с транспортно средство или при човешка грешка да се получи попадане на течни химикали/отпадъци в дъждовната канализация. Емисии на опасни вещества в дъждовните води са възможни при нарушаване </a:t>
                      </a:r>
                      <a:r>
                        <a:rPr lang="bg-BG" sz="900" spc="0" dirty="0" err="1">
                          <a:effectLst/>
                        </a:rPr>
                        <a:t>цялостта</a:t>
                      </a:r>
                      <a:r>
                        <a:rPr lang="bg-BG" sz="900" spc="0" dirty="0">
                          <a:effectLst/>
                        </a:rPr>
                        <a:t> на</a:t>
                      </a:r>
                      <a:endParaRPr lang="en-US" sz="800" dirty="0">
                        <a:effectLst/>
                      </a:endParaRPr>
                    </a:p>
                    <a:p>
                      <a:pPr indent="-241300"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опаковките за съхранение.</a:t>
                      </a:r>
                      <a:endParaRPr lang="en-US" sz="800" dirty="0">
                        <a:effectLst/>
                      </a:endParaRPr>
                    </a:p>
                    <a:p>
                      <a:pPr indent="-241300" algn="just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Ще се формира залпова емисия във </a:t>
                      </a:r>
                      <a:r>
                        <a:rPr lang="bg-BG" sz="900" spc="0" dirty="0" err="1">
                          <a:effectLst/>
                        </a:rPr>
                        <a:t>водоприемника</a:t>
                      </a:r>
                      <a:r>
                        <a:rPr lang="bg-BG" sz="900" spc="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</a:endParaRPr>
                    </a:p>
                    <a:p>
                      <a:pPr indent="-241300" algn="just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При това последиците за околната среда ще бъдат значителни.</a:t>
                      </a:r>
                      <a:endParaRPr lang="en-US" sz="800" dirty="0">
                        <a:effectLst/>
                      </a:endParaRPr>
                    </a:p>
                    <a:p>
                      <a:pPr indent="-241300" algn="just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 </a:t>
                      </a:r>
                      <a:r>
                        <a:rPr lang="bg-BG" sz="900" b="1" spc="0" dirty="0">
                          <a:effectLst/>
                        </a:rPr>
                        <a:t>Риска е приемлив</a:t>
                      </a:r>
                      <a:r>
                        <a:rPr lang="bg-BG" sz="900" spc="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  <a:latin typeface="Arial Unicode MS"/>
                      </a:endParaRPr>
                    </a:p>
                  </a:txBody>
                  <a:tcPr marL="5601" marR="5601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>
                          <a:effectLst/>
                        </a:rPr>
                        <a:t>1.Ежемесечна проверка за състоянието на съоръженията за съхранение на течни химикали/отпадъци</a:t>
                      </a:r>
                      <a:endParaRPr lang="en-US" sz="800">
                        <a:effectLst/>
                      </a:endParaRPr>
                    </a:p>
                    <a:p>
                      <a:pPr indent="-241300" algn="just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426720" algn="l"/>
                        </a:tabLst>
                      </a:pPr>
                      <a:r>
                        <a:rPr lang="bg-BG" sz="900" spc="0">
                          <a:effectLst/>
                        </a:rPr>
                        <a:t>2.Да	не се допускат на площадката неизправни транспортни средства</a:t>
                      </a:r>
                      <a:endParaRPr lang="en-US" sz="800">
                        <a:effectLst/>
                      </a:endParaRPr>
                    </a:p>
                    <a:p>
                      <a:pPr indent="-241300" algn="just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1012190" algn="l"/>
                        </a:tabLst>
                      </a:pPr>
                      <a:r>
                        <a:rPr lang="bg-BG" sz="900" spc="0">
                          <a:effectLst/>
                        </a:rPr>
                        <a:t>3.Разтоварване	само на площадки с изградена трайна настилка и с изправни транспортни средства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01" marR="5601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307975" algn="l"/>
                        </a:tabLst>
                      </a:pPr>
                      <a:r>
                        <a:rPr lang="bg-BG" sz="900" spc="0" dirty="0">
                          <a:effectLst/>
                        </a:rPr>
                        <a:t>а)	ограничаване на замърсяването чрез използване на подходящи адсорбенти;</a:t>
                      </a:r>
                      <a:endParaRPr lang="en-US" sz="800" dirty="0">
                        <a:effectLst/>
                      </a:endParaRPr>
                    </a:p>
                    <a:p>
                      <a:pPr indent="-241300" algn="just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368935" algn="l"/>
                        </a:tabLst>
                      </a:pPr>
                      <a:r>
                        <a:rPr lang="bg-BG" sz="900" spc="0" dirty="0">
                          <a:effectLst/>
                        </a:rPr>
                        <a:t>б)	Почистване на замърсяването</a:t>
                      </a:r>
                      <a:endParaRPr lang="en-US" sz="800" dirty="0">
                        <a:effectLst/>
                        <a:latin typeface="Arial Unicode MS"/>
                      </a:endParaRPr>
                    </a:p>
                  </a:txBody>
                  <a:tcPr marL="5601" marR="56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2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96232"/>
          <a:ext cx="8229599" cy="4042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897"/>
                <a:gridCol w="1905367"/>
                <a:gridCol w="396928"/>
                <a:gridCol w="380507"/>
                <a:gridCol w="377676"/>
                <a:gridCol w="505644"/>
                <a:gridCol w="1788157"/>
                <a:gridCol w="1280248"/>
                <a:gridCol w="1288175"/>
              </a:tblGrid>
              <a:tr h="4042889"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800" spc="0" dirty="0">
                          <a:effectLst/>
                        </a:rPr>
                        <a:t>2. </a:t>
                      </a:r>
                      <a:endParaRPr lang="en-US" sz="800" dirty="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>
                          <a:effectLst/>
                        </a:rPr>
                        <a:t>Залпово замърсяване на водоприемника при попадане в дъждовна канализация на силно замърсени води от пожарогасене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spc="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spc="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spc="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spc="0">
                          <a:effectLst/>
                        </a:rPr>
                        <a:t>70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Гасенето на малки пожари в склада за опасни отпадъци, респ. опасни вещества е свързано с формирането на незначителни количества замърсени води от </a:t>
                      </a:r>
                      <a:r>
                        <a:rPr lang="bg-BG" sz="900" spc="0" dirty="0" err="1">
                          <a:effectLst/>
                        </a:rPr>
                        <a:t>пожарогасене</a:t>
                      </a:r>
                      <a:r>
                        <a:rPr lang="bg-BG" sz="900" spc="0" dirty="0">
                          <a:effectLst/>
                        </a:rPr>
                        <a:t>, които ще бъдат отведени по дъждовната канализация</a:t>
                      </a:r>
                      <a:endParaRPr lang="en-US" sz="800" dirty="0">
                        <a:effectLst/>
                      </a:endParaRPr>
                    </a:p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При гасене на голям пожар се налага обливане на сградите отвън, което е предпоставка за попадане на големи дебити замърсени води във </a:t>
                      </a:r>
                      <a:r>
                        <a:rPr lang="bg-BG" sz="900" spc="0" dirty="0" err="1">
                          <a:effectLst/>
                        </a:rPr>
                        <a:t>водоприемника</a:t>
                      </a:r>
                      <a:r>
                        <a:rPr lang="bg-BG" sz="900" spc="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</a:endParaRPr>
                    </a:p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При тази ситуация се очаква залпово замърсяване на </a:t>
                      </a:r>
                      <a:r>
                        <a:rPr lang="bg-BG" sz="900" spc="0" dirty="0" err="1">
                          <a:effectLst/>
                        </a:rPr>
                        <a:t>водоприемника</a:t>
                      </a:r>
                      <a:r>
                        <a:rPr lang="bg-BG" sz="900" spc="0" dirty="0">
                          <a:effectLst/>
                        </a:rPr>
                        <a:t> и сериозни последици за околната среда. Риска е неголям, но е необходимо внимание. </a:t>
                      </a:r>
                      <a:endParaRPr lang="en-US" sz="800" dirty="0">
                        <a:effectLst/>
                        <a:latin typeface="Arial Unicode MS"/>
                      </a:endParaRPr>
                    </a:p>
                  </a:txBody>
                  <a:tcPr marL="5662" marR="5662" marT="0" marB="0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>
                          <a:effectLst/>
                        </a:rPr>
                        <a:t>1.Разработване на Авариен план и обучение на работниците по прилагането му. </a:t>
                      </a:r>
                      <a:endParaRPr lang="en-US" sz="800">
                        <a:effectLst/>
                      </a:endParaRPr>
                    </a:p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>
                          <a:effectLst/>
                        </a:rPr>
                        <a:t>2.Периодични проверки на състоянието на противопожарните средства. </a:t>
                      </a:r>
                      <a:endParaRPr lang="en-US" sz="800">
                        <a:effectLst/>
                      </a:endParaRPr>
                    </a:p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>
                          <a:effectLst/>
                        </a:rPr>
                        <a:t>3.Недопускане разрастването на локални пожари</a:t>
                      </a:r>
                      <a:endParaRPr lang="en-US" sz="800">
                        <a:effectLst/>
                      </a:endParaRPr>
                    </a:p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>
                          <a:effectLst/>
                        </a:rPr>
                        <a:t>4. Периодични проверки по спазване на противопожарните правила в складовете за съхранение на опасни отпадъци и химикали. 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62" marR="5662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1.Незабавно информиране на РС „ПАБ” и РИОСВ</a:t>
                      </a:r>
                      <a:endParaRPr lang="en-US" sz="800" dirty="0">
                        <a:effectLst/>
                      </a:endParaRPr>
                    </a:p>
                    <a:p>
                      <a:pPr indent="-241300"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2.До идване на РС”ПАБ” се извършва </a:t>
                      </a:r>
                      <a:r>
                        <a:rPr lang="bg-BG" sz="900" spc="0" dirty="0" err="1">
                          <a:effectLst/>
                        </a:rPr>
                        <a:t>пожарогасене</a:t>
                      </a:r>
                      <a:r>
                        <a:rPr lang="bg-BG" sz="900" spc="0" dirty="0">
                          <a:effectLst/>
                        </a:rPr>
                        <a:t> със собствени средства.</a:t>
                      </a:r>
                      <a:endParaRPr lang="en-US" sz="800" dirty="0">
                        <a:effectLst/>
                      </a:endParaRPr>
                    </a:p>
                    <a:p>
                      <a:pPr indent="-241300"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3.Предприемане на мерки за ограничаване на замърсяването с употреба на подходящи адсорбенти.</a:t>
                      </a:r>
                      <a:endParaRPr lang="en-US" sz="800" dirty="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77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8282"/>
          <a:ext cx="8229599" cy="431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897"/>
                <a:gridCol w="1905367"/>
                <a:gridCol w="396928"/>
                <a:gridCol w="380507"/>
                <a:gridCol w="377676"/>
                <a:gridCol w="505644"/>
                <a:gridCol w="1788157"/>
                <a:gridCol w="1280248"/>
                <a:gridCol w="1288175"/>
              </a:tblGrid>
              <a:tr h="4235407"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800" spc="0" dirty="0">
                          <a:effectLst/>
                        </a:rPr>
                        <a:t>3.</a:t>
                      </a:r>
                      <a:endParaRPr lang="en-US" sz="800" dirty="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>
                          <a:effectLst/>
                        </a:rPr>
                        <a:t>Проникване в почвата на опасни отпадъци или опасни течни вещества при товарене/разтоварване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spc="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spc="0">
                          <a:effectLst/>
                        </a:rPr>
                        <a:t>0.5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spc="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spc="0" dirty="0">
                          <a:effectLst/>
                        </a:rPr>
                        <a:t>1.5</a:t>
                      </a:r>
                      <a:endParaRPr lang="en-US" sz="800" dirty="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>
                          <a:effectLst/>
                        </a:rPr>
                        <a:t>Макар и малко възможно в ограничени случаи е възможно при разтоварване на течни химикали или товарене на опасни отпадъци да се получи пробив в опаковката или изтичане на минимални количества опасни вещества/отпадъци. Доставки на химикали се извършват рядко-веднъж месечно, а предаването на течни отпадъци – веднъж годишно. Площадката е с трайна настилка, което ще ограничи миграцията в почвите. При нарушена трайна настилка /например при ремонти на инфраструктура/ е възможно замърсяване на почвите. При това последиците за околната среда ще бъдат краткотрайни. </a:t>
                      </a:r>
                      <a:endParaRPr lang="en-US" sz="800">
                        <a:effectLst/>
                      </a:endParaRPr>
                    </a:p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>
                          <a:effectLst/>
                        </a:rPr>
                        <a:t>Риска е приемлив.  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62" marR="5662" marT="0" marB="0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>
                          <a:effectLst/>
                        </a:rPr>
                        <a:t>1.Ежемесечна проверка за състоянието на площадката. </a:t>
                      </a:r>
                      <a:endParaRPr lang="en-US" sz="800">
                        <a:effectLst/>
                      </a:endParaRPr>
                    </a:p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>
                          <a:effectLst/>
                        </a:rPr>
                        <a:t>2.Да не се допуска разтоварване на опаковки с нарушена цялост</a:t>
                      </a:r>
                      <a:endParaRPr lang="en-US" sz="800">
                        <a:effectLst/>
                      </a:endParaRPr>
                    </a:p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>
                          <a:effectLst/>
                        </a:rPr>
                        <a:t>3.Разтоварване само на площадки с изградена трайна настилка и с изправни транспортни средства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62" marR="5662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а)ограничаване на замърсяването</a:t>
                      </a:r>
                      <a:endParaRPr lang="en-US" sz="800" dirty="0">
                        <a:effectLst/>
                      </a:endParaRPr>
                    </a:p>
                    <a:p>
                      <a:pPr indent="-241300"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б) адсорбция и неутрализация на разлива</a:t>
                      </a:r>
                      <a:endParaRPr lang="en-US" sz="800" dirty="0">
                        <a:effectLst/>
                      </a:endParaRPr>
                    </a:p>
                    <a:p>
                      <a:pPr indent="-241300"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в)Депониране на замърсените </a:t>
                      </a:r>
                      <a:r>
                        <a:rPr lang="bg-BG" sz="900" spc="0" dirty="0" err="1">
                          <a:effectLst/>
                        </a:rPr>
                        <a:t>замни</a:t>
                      </a:r>
                      <a:r>
                        <a:rPr lang="bg-BG" sz="900" spc="0" dirty="0">
                          <a:effectLst/>
                        </a:rPr>
                        <a:t> маси на депо за опасни отпадъци</a:t>
                      </a:r>
                      <a:endParaRPr lang="en-US" sz="800" dirty="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3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505614"/>
              </p:ext>
            </p:extLst>
          </p:nvPr>
        </p:nvGraphicFramePr>
        <p:xfrm>
          <a:off x="457200" y="2151748"/>
          <a:ext cx="8229599" cy="3422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897"/>
                <a:gridCol w="1905367"/>
                <a:gridCol w="396928"/>
                <a:gridCol w="380507"/>
                <a:gridCol w="377676"/>
                <a:gridCol w="505644"/>
                <a:gridCol w="1788157"/>
                <a:gridCol w="1280248"/>
                <a:gridCol w="1288175"/>
              </a:tblGrid>
              <a:tr h="3422866">
                <a:tc>
                  <a:txBody>
                    <a:bodyPr/>
                    <a:lstStyle/>
                    <a:p>
                      <a:pPr indent="-241300"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bg-BG" sz="800" spc="0" dirty="0">
                          <a:effectLst/>
                        </a:rPr>
                        <a:t>4.</a:t>
                      </a:r>
                      <a:endParaRPr lang="en-US" sz="800" dirty="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>
                          <a:effectLst/>
                        </a:rPr>
                        <a:t>Нарушаване на цялостта на канализацията при силно земетресение и замърсяване на почвите и подземните води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spc="0">
                          <a:effectLst/>
                        </a:rPr>
                        <a:t>0.5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spc="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spc="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900" spc="0">
                          <a:effectLst/>
                        </a:rPr>
                        <a:t>35</a:t>
                      </a:r>
                      <a:endParaRPr lang="en-US" sz="80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endParaRPr lang="bg-BG" sz="900" spc="0" dirty="0" smtClean="0">
                        <a:effectLst/>
                      </a:endParaRPr>
                    </a:p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endParaRPr lang="bg-BG" sz="900" spc="0" dirty="0" smtClean="0">
                        <a:effectLst/>
                      </a:endParaRPr>
                    </a:p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endParaRPr lang="bg-BG" sz="900" spc="0" dirty="0" smtClean="0">
                        <a:effectLst/>
                      </a:endParaRPr>
                    </a:p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 smtClean="0">
                          <a:effectLst/>
                        </a:rPr>
                        <a:t>Малко </a:t>
                      </a:r>
                      <a:r>
                        <a:rPr lang="bg-BG" sz="900" spc="0" dirty="0">
                          <a:effectLst/>
                        </a:rPr>
                        <a:t>възможен сценарий. Експозицията е висока- може да се случи по всяко време. Последиците са сериозни – поява на непланирана емисия в подземните води. </a:t>
                      </a:r>
                      <a:endParaRPr lang="en-US" sz="800" dirty="0">
                        <a:effectLst/>
                      </a:endParaRPr>
                    </a:p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Риска е неголям, но е необходимо внимание. </a:t>
                      </a:r>
                      <a:endParaRPr lang="en-US" sz="800" dirty="0">
                        <a:effectLst/>
                        <a:latin typeface="Arial Unicode MS"/>
                      </a:endParaRPr>
                    </a:p>
                  </a:txBody>
                  <a:tcPr marL="5662" marR="5662" marT="0" marB="0"/>
                </a:tc>
                <a:tc>
                  <a:txBody>
                    <a:bodyPr/>
                    <a:lstStyle/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endParaRPr lang="bg-BG" sz="900" spc="0" dirty="0" smtClean="0">
                        <a:effectLst/>
                      </a:endParaRPr>
                    </a:p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endParaRPr lang="bg-BG" sz="900" spc="0" dirty="0" smtClean="0">
                        <a:effectLst/>
                      </a:endParaRPr>
                    </a:p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endParaRPr lang="bg-BG" sz="900" spc="0" dirty="0" smtClean="0">
                        <a:effectLst/>
                      </a:endParaRPr>
                    </a:p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 smtClean="0">
                          <a:effectLst/>
                        </a:rPr>
                        <a:t>1.Периодична </a:t>
                      </a:r>
                      <a:r>
                        <a:rPr lang="bg-BG" sz="900" spc="0" dirty="0">
                          <a:effectLst/>
                        </a:rPr>
                        <a:t>проверка за състоянието на канализационната система.</a:t>
                      </a:r>
                      <a:endParaRPr lang="en-US" sz="800" dirty="0">
                        <a:effectLst/>
                      </a:endParaRPr>
                    </a:p>
                    <a:p>
                      <a:pPr indent="-241300" algn="l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2.Незабавна проверка на състоянието на  </a:t>
                      </a:r>
                      <a:r>
                        <a:rPr lang="bg-BG" sz="900" spc="0" dirty="0" err="1">
                          <a:effectLst/>
                        </a:rPr>
                        <a:t>канализациаята</a:t>
                      </a:r>
                      <a:r>
                        <a:rPr lang="bg-BG" sz="900" spc="0" dirty="0">
                          <a:effectLst/>
                        </a:rPr>
                        <a:t> след земетресение</a:t>
                      </a:r>
                      <a:endParaRPr lang="en-US" sz="800" dirty="0">
                        <a:effectLst/>
                        <a:latin typeface="Arial Unicode MS"/>
                      </a:endParaRPr>
                    </a:p>
                  </a:txBody>
                  <a:tcPr marL="5662" marR="5662" marT="0" marB="0"/>
                </a:tc>
                <a:tc>
                  <a:txBody>
                    <a:bodyPr/>
                    <a:lstStyle/>
                    <a:p>
                      <a:pPr indent="-241300"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bg-BG" sz="900" spc="0" dirty="0">
                          <a:effectLst/>
                        </a:rPr>
                        <a:t>а)Възможност за </a:t>
                      </a:r>
                      <a:r>
                        <a:rPr lang="bg-BG" sz="900" spc="0" dirty="0" err="1">
                          <a:effectLst/>
                        </a:rPr>
                        <a:t>назабавно</a:t>
                      </a:r>
                      <a:r>
                        <a:rPr lang="bg-BG" sz="900" spc="0" dirty="0">
                          <a:effectLst/>
                        </a:rPr>
                        <a:t> преустановяване образуване на отпадъчни води до </a:t>
                      </a:r>
                      <a:r>
                        <a:rPr lang="bg-BG" sz="900" spc="0" dirty="0" err="1">
                          <a:effectLst/>
                        </a:rPr>
                        <a:t>отсраняване</a:t>
                      </a:r>
                      <a:r>
                        <a:rPr lang="bg-BG" sz="900" spc="0" dirty="0">
                          <a:effectLst/>
                        </a:rPr>
                        <a:t> на повредата.</a:t>
                      </a:r>
                      <a:endParaRPr lang="en-US" sz="800" dirty="0">
                        <a:effectLst/>
                        <a:latin typeface="Arial Unicode MS"/>
                      </a:endParaRPr>
                    </a:p>
                  </a:txBody>
                  <a:tcPr marL="5662" marR="56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0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Остойностяване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на </a:t>
            </a:r>
            <a:r>
              <a:rPr lang="ru-RU" b="1" dirty="0" err="1">
                <a:solidFill>
                  <a:srgbClr val="FF0000"/>
                </a:solidFill>
              </a:rPr>
              <a:t>оздравителните</a:t>
            </a:r>
            <a:r>
              <a:rPr lang="ru-RU" b="1" dirty="0">
                <a:solidFill>
                  <a:srgbClr val="FF0000"/>
                </a:solidFill>
              </a:rPr>
              <a:t> мерки за </a:t>
            </a:r>
            <a:r>
              <a:rPr lang="ru-RU" b="1" dirty="0" err="1">
                <a:solidFill>
                  <a:srgbClr val="FF0000"/>
                </a:solidFill>
              </a:rPr>
              <a:t>възникнали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екологични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щети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1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lvl="0" indent="0" algn="ctr">
              <a:buNone/>
            </a:pPr>
            <a:r>
              <a:rPr lang="bg-BG" b="1" dirty="0"/>
              <a:t>Кратко описание на дейността/дейностите по приложение № 1 от ЗОПОЕЩ, извършвани от </a:t>
            </a:r>
            <a:r>
              <a:rPr lang="bg-BG" b="1" dirty="0" smtClean="0"/>
              <a:t>Оператора</a:t>
            </a:r>
          </a:p>
          <a:p>
            <a:pPr marL="0" lv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bg-BG" dirty="0"/>
              <a:t>Дейностите, извършвани от Оператора попадат в следните точки на Приложение 1 на ЗОПОЕЩ: 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т.2. За дейности по събиране, транспортиране, оползотворяване или обезвреждане на отпадъци, в т.ч. опасни отпадъци, за които се изисква разрешение или регистрационен документ съгласно Закона за управление на отпадъците.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 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т.3. Извършване на дейности по използване на водите и водните обекти, за които се изисква издаване на разрешително по смисъла на Закона за водите.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 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т.4. Извършване на дейности по производство, употреба, съхранение, обработка, пълнене и изпускане в околната среда на химични вещества по смисъла на чл. 2 от Закона за защита от вредното въздействие на химичните вещества и препарати.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372088"/>
              </p:ext>
            </p:extLst>
          </p:nvPr>
        </p:nvGraphicFramePr>
        <p:xfrm>
          <a:off x="395536" y="1844824"/>
          <a:ext cx="8229598" cy="4258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624"/>
                <a:gridCol w="1533334"/>
                <a:gridCol w="2710624"/>
                <a:gridCol w="1183576"/>
                <a:gridCol w="1030986"/>
                <a:gridCol w="1346454"/>
              </a:tblGrid>
              <a:tr h="126187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Вид и размер на щетата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Планирани оздравителни мерки по Приложение 2 на Наредбата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Цена съгласно Справочник за цените в строителството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Стойност на мярката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</a:tr>
              <a:tr h="29969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Залпово замърсяване на водоприемника при разлив на масла или течни отпадъци и попадането им в дъждовна канализация</a:t>
                      </a:r>
                      <a:endParaRPr lang="en-US" sz="110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1) </a:t>
                      </a:r>
                      <a:r>
                        <a:rPr lang="ru-RU" sz="900" dirty="0" err="1">
                          <a:effectLst/>
                        </a:rPr>
                        <a:t>Незабавно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преустановяване</a:t>
                      </a:r>
                      <a:r>
                        <a:rPr lang="ru-RU" sz="900" dirty="0">
                          <a:effectLst/>
                        </a:rPr>
                        <a:t> на </a:t>
                      </a:r>
                      <a:r>
                        <a:rPr lang="ru-RU" sz="900" dirty="0" err="1">
                          <a:effectLst/>
                        </a:rPr>
                        <a:t>изпускането</a:t>
                      </a:r>
                      <a:r>
                        <a:rPr lang="ru-RU" sz="900" dirty="0">
                          <a:effectLst/>
                        </a:rPr>
                        <a:t> на </a:t>
                      </a:r>
                      <a:r>
                        <a:rPr lang="ru-RU" sz="900" dirty="0" err="1">
                          <a:effectLst/>
                        </a:rPr>
                        <a:t>замърсени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дъждовни</a:t>
                      </a:r>
                      <a:r>
                        <a:rPr lang="ru-RU" sz="900" dirty="0">
                          <a:effectLst/>
                        </a:rPr>
                        <a:t> води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2) </a:t>
                      </a:r>
                      <a:r>
                        <a:rPr lang="ru-RU" sz="900" dirty="0" err="1">
                          <a:effectLst/>
                        </a:rPr>
                        <a:t>Третиране</a:t>
                      </a:r>
                      <a:r>
                        <a:rPr lang="ru-RU" sz="900" dirty="0">
                          <a:effectLst/>
                        </a:rPr>
                        <a:t> на </a:t>
                      </a:r>
                      <a:r>
                        <a:rPr lang="ru-RU" sz="900" dirty="0" err="1">
                          <a:effectLst/>
                        </a:rPr>
                        <a:t>изпуснатите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замърсени</a:t>
                      </a:r>
                      <a:r>
                        <a:rPr lang="ru-RU" sz="900" dirty="0">
                          <a:effectLst/>
                        </a:rPr>
                        <a:t> води </a:t>
                      </a:r>
                      <a:r>
                        <a:rPr lang="ru-RU" sz="900" dirty="0" err="1">
                          <a:effectLst/>
                        </a:rPr>
                        <a:t>във</a:t>
                      </a:r>
                      <a:r>
                        <a:rPr lang="ru-RU" sz="900" dirty="0">
                          <a:effectLst/>
                        </a:rPr>
                        <a:t> водоприемника с </a:t>
                      </a:r>
                      <a:r>
                        <a:rPr lang="ru-RU" sz="900" dirty="0" err="1">
                          <a:effectLst/>
                        </a:rPr>
                        <a:t>адсорбенти</a:t>
                      </a:r>
                      <a:r>
                        <a:rPr lang="ru-RU" sz="900" dirty="0">
                          <a:effectLst/>
                        </a:rPr>
                        <a:t> (зеолит) за </a:t>
                      </a:r>
                      <a:r>
                        <a:rPr lang="ru-RU" sz="900" dirty="0" err="1">
                          <a:effectLst/>
                        </a:rPr>
                        <a:t>адсорбиране</a:t>
                      </a:r>
                      <a:r>
                        <a:rPr lang="ru-RU" sz="900" dirty="0">
                          <a:effectLst/>
                        </a:rPr>
                        <a:t> на </a:t>
                      </a:r>
                      <a:r>
                        <a:rPr lang="ru-RU" sz="900" dirty="0" err="1">
                          <a:effectLst/>
                        </a:rPr>
                        <a:t>замърсителите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3) </a:t>
                      </a:r>
                      <a:r>
                        <a:rPr lang="ru-RU" sz="900" dirty="0" err="1">
                          <a:effectLst/>
                        </a:rPr>
                        <a:t>Събиране</a:t>
                      </a:r>
                      <a:r>
                        <a:rPr lang="ru-RU" sz="900" dirty="0">
                          <a:effectLst/>
                        </a:rPr>
                        <a:t> на </a:t>
                      </a:r>
                      <a:r>
                        <a:rPr lang="ru-RU" sz="900" dirty="0" err="1">
                          <a:effectLst/>
                        </a:rPr>
                        <a:t>отработения</a:t>
                      </a:r>
                      <a:r>
                        <a:rPr lang="ru-RU" sz="900" dirty="0">
                          <a:effectLst/>
                        </a:rPr>
                        <a:t> адсорбент и </a:t>
                      </a:r>
                      <a:r>
                        <a:rPr lang="ru-RU" sz="900" dirty="0" err="1">
                          <a:effectLst/>
                        </a:rPr>
                        <a:t>предаването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му</a:t>
                      </a:r>
                      <a:r>
                        <a:rPr lang="ru-RU" sz="900" dirty="0">
                          <a:effectLst/>
                        </a:rPr>
                        <a:t> за </a:t>
                      </a:r>
                      <a:r>
                        <a:rPr lang="ru-RU" sz="900" dirty="0" err="1">
                          <a:effectLst/>
                        </a:rPr>
                        <a:t>обезвреждане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1)Адсорбент – до 1 тон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2)Брой човекодни – 7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3) Събиране на отработен адсорбент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4)Предаване за обезвреждане на отработени адсорбенти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1)  350 лв./тон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2)  7ч.д. </a:t>
                      </a:r>
                      <a:r>
                        <a:rPr lang="en-US" sz="900">
                          <a:effectLst/>
                        </a:rPr>
                        <a:t>x</a:t>
                      </a:r>
                      <a:r>
                        <a:rPr lang="bg-BG" sz="900">
                          <a:effectLst/>
                        </a:rPr>
                        <a:t> 20 лв.=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highlight>
                            <a:srgbClr val="FFFF00"/>
                          </a:highlight>
                        </a:rPr>
                        <a:t>140 лв</a:t>
                      </a:r>
                      <a:r>
                        <a:rPr lang="bg-BG" sz="900">
                          <a:effectLst/>
                        </a:rPr>
                        <a:t>.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3) Техника по събиране (1 машиносмяна)=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560 лв.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4) 1000кг. </a:t>
                      </a:r>
                      <a:r>
                        <a:rPr lang="en-US" sz="900">
                          <a:effectLst/>
                        </a:rPr>
                        <a:t>X 5.40 </a:t>
                      </a:r>
                      <a:r>
                        <a:rPr lang="bg-BG" sz="900">
                          <a:effectLst/>
                        </a:rPr>
                        <a:t>лв. =5400 лв.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6450 </a:t>
                      </a:r>
                      <a:r>
                        <a:rPr lang="ru-RU" sz="900" dirty="0" err="1">
                          <a:effectLst/>
                        </a:rPr>
                        <a:t>лв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0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2206974"/>
          <a:ext cx="8229598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624"/>
                <a:gridCol w="1533334"/>
                <a:gridCol w="2710624"/>
                <a:gridCol w="1183576"/>
                <a:gridCol w="1030986"/>
                <a:gridCol w="1346454"/>
              </a:tblGrid>
              <a:tr h="315468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Залпово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замърсяване</a:t>
                      </a:r>
                      <a:r>
                        <a:rPr lang="ru-RU" sz="900" dirty="0">
                          <a:effectLst/>
                        </a:rPr>
                        <a:t> на водоприемника при </a:t>
                      </a:r>
                      <a:r>
                        <a:rPr lang="ru-RU" sz="900" dirty="0" err="1">
                          <a:effectLst/>
                        </a:rPr>
                        <a:t>попадане</a:t>
                      </a:r>
                      <a:r>
                        <a:rPr lang="ru-RU" sz="900" dirty="0">
                          <a:effectLst/>
                        </a:rPr>
                        <a:t> в </a:t>
                      </a:r>
                      <a:r>
                        <a:rPr lang="ru-RU" sz="900" dirty="0" err="1">
                          <a:effectLst/>
                        </a:rPr>
                        <a:t>дъждовна</a:t>
                      </a:r>
                      <a:r>
                        <a:rPr lang="ru-RU" sz="900" dirty="0">
                          <a:effectLst/>
                        </a:rPr>
                        <a:t> канализация на </a:t>
                      </a:r>
                      <a:r>
                        <a:rPr lang="ru-RU" sz="900" dirty="0" err="1">
                          <a:effectLst/>
                        </a:rPr>
                        <a:t>силно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замърсени</a:t>
                      </a:r>
                      <a:r>
                        <a:rPr lang="ru-RU" sz="900" dirty="0">
                          <a:effectLst/>
                        </a:rPr>
                        <a:t> води от </a:t>
                      </a:r>
                      <a:r>
                        <a:rPr lang="ru-RU" sz="900" dirty="0" err="1">
                          <a:effectLst/>
                        </a:rPr>
                        <a:t>пожарогасене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1)</a:t>
                      </a:r>
                      <a:r>
                        <a:rPr lang="ru-RU" sz="900" dirty="0" err="1">
                          <a:effectLst/>
                        </a:rPr>
                        <a:t>Незабавно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преустановяване</a:t>
                      </a:r>
                      <a:r>
                        <a:rPr lang="ru-RU" sz="900" dirty="0">
                          <a:effectLst/>
                        </a:rPr>
                        <a:t> на </a:t>
                      </a:r>
                      <a:r>
                        <a:rPr lang="ru-RU" sz="900" dirty="0" err="1">
                          <a:effectLst/>
                        </a:rPr>
                        <a:t>изпускането</a:t>
                      </a:r>
                      <a:r>
                        <a:rPr lang="ru-RU" sz="900" dirty="0">
                          <a:effectLst/>
                        </a:rPr>
                        <a:t> на </a:t>
                      </a:r>
                      <a:r>
                        <a:rPr lang="ru-RU" sz="900" dirty="0" err="1">
                          <a:effectLst/>
                        </a:rPr>
                        <a:t>замърсени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дъждовни</a:t>
                      </a:r>
                      <a:r>
                        <a:rPr lang="ru-RU" sz="900" dirty="0">
                          <a:effectLst/>
                        </a:rPr>
                        <a:t> води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2) </a:t>
                      </a:r>
                      <a:r>
                        <a:rPr lang="ru-RU" sz="900" dirty="0" err="1">
                          <a:effectLst/>
                        </a:rPr>
                        <a:t>Третиране</a:t>
                      </a:r>
                      <a:r>
                        <a:rPr lang="ru-RU" sz="900" dirty="0">
                          <a:effectLst/>
                        </a:rPr>
                        <a:t> на </a:t>
                      </a:r>
                      <a:r>
                        <a:rPr lang="ru-RU" sz="900" dirty="0" err="1">
                          <a:effectLst/>
                        </a:rPr>
                        <a:t>изпуснатите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замърсени</a:t>
                      </a:r>
                      <a:r>
                        <a:rPr lang="ru-RU" sz="900" dirty="0">
                          <a:effectLst/>
                        </a:rPr>
                        <a:t> води </a:t>
                      </a:r>
                      <a:r>
                        <a:rPr lang="ru-RU" sz="900" dirty="0" err="1">
                          <a:effectLst/>
                        </a:rPr>
                        <a:t>във</a:t>
                      </a:r>
                      <a:r>
                        <a:rPr lang="ru-RU" sz="900" dirty="0">
                          <a:effectLst/>
                        </a:rPr>
                        <a:t> водоприемника (до 10 м3) с </a:t>
                      </a:r>
                      <a:r>
                        <a:rPr lang="ru-RU" sz="900" dirty="0" err="1">
                          <a:effectLst/>
                        </a:rPr>
                        <a:t>адсорбенти</a:t>
                      </a:r>
                      <a:r>
                        <a:rPr lang="ru-RU" sz="900" dirty="0">
                          <a:effectLst/>
                        </a:rPr>
                        <a:t> (зеолит) за </a:t>
                      </a:r>
                      <a:r>
                        <a:rPr lang="ru-RU" sz="900" dirty="0" err="1">
                          <a:effectLst/>
                        </a:rPr>
                        <a:t>адсорбиране</a:t>
                      </a:r>
                      <a:r>
                        <a:rPr lang="ru-RU" sz="900" dirty="0">
                          <a:effectLst/>
                        </a:rPr>
                        <a:t> на </a:t>
                      </a:r>
                      <a:r>
                        <a:rPr lang="ru-RU" sz="900" dirty="0" err="1">
                          <a:effectLst/>
                        </a:rPr>
                        <a:t>замърсителите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3) </a:t>
                      </a:r>
                      <a:r>
                        <a:rPr lang="ru-RU" sz="900" dirty="0" err="1">
                          <a:effectLst/>
                        </a:rPr>
                        <a:t>Събиране</a:t>
                      </a:r>
                      <a:r>
                        <a:rPr lang="ru-RU" sz="900" dirty="0">
                          <a:effectLst/>
                        </a:rPr>
                        <a:t> на </a:t>
                      </a:r>
                      <a:r>
                        <a:rPr lang="ru-RU" sz="900" dirty="0" err="1">
                          <a:effectLst/>
                        </a:rPr>
                        <a:t>отработения</a:t>
                      </a:r>
                      <a:r>
                        <a:rPr lang="ru-RU" sz="900" dirty="0">
                          <a:effectLst/>
                        </a:rPr>
                        <a:t> адсорбент и </a:t>
                      </a:r>
                      <a:r>
                        <a:rPr lang="ru-RU" sz="900" dirty="0" err="1">
                          <a:effectLst/>
                        </a:rPr>
                        <a:t>предаването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му</a:t>
                      </a:r>
                      <a:r>
                        <a:rPr lang="ru-RU" sz="900" dirty="0">
                          <a:effectLst/>
                        </a:rPr>
                        <a:t> за </a:t>
                      </a:r>
                      <a:r>
                        <a:rPr lang="ru-RU" sz="900" dirty="0" err="1">
                          <a:effectLst/>
                        </a:rPr>
                        <a:t>обезвреждане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1)Адсорбент – до 3 тона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2) Брой човекодни – 12 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3) Събиране на отработен адсорбент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4) Предаване за обезвреждане на отработени адсорбенти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1) 1050 лв./тон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2) 12 ч.д.</a:t>
                      </a:r>
                      <a:r>
                        <a:rPr lang="en-US" sz="900">
                          <a:effectLst/>
                        </a:rPr>
                        <a:t>x </a:t>
                      </a:r>
                      <a:r>
                        <a:rPr lang="bg-BG" sz="900">
                          <a:effectLst/>
                        </a:rPr>
                        <a:t>20 лв.=240 лв. 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3) Техника по събиране (машиносмени) = 1120 лв. 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4) 3000кг. х5.40 лв.=16200 лв.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18610 </a:t>
                      </a:r>
                      <a:r>
                        <a:rPr lang="ru-RU" sz="900" dirty="0" err="1">
                          <a:effectLst/>
                        </a:rPr>
                        <a:t>лв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3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2128107"/>
          <a:ext cx="8229598" cy="2996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624"/>
                <a:gridCol w="1533334"/>
                <a:gridCol w="2710624"/>
                <a:gridCol w="1183576"/>
                <a:gridCol w="1030986"/>
                <a:gridCol w="1346454"/>
              </a:tblGrid>
              <a:tr h="29969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Проникване в почвата на опасни отпадъци или опасни течни вещества  (до 100 л) при товарене/разтоварване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900">
                          <a:effectLst/>
                        </a:rPr>
                        <a:t>Ограничаване на замърсяването ;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900">
                          <a:effectLst/>
                        </a:rPr>
                        <a:t>Адсорбция и неутрализация на разлива;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900">
                          <a:effectLst/>
                        </a:rPr>
                        <a:t>Обезвреждане на замърсената почва, неподлежаща на третиране;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1) 50 кг. Адсорбент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2) Заплащане 1 човекоден за обработка и натоварване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3) Транспортиране до депо/фирма за обезвреждане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4) Разходи по обезвреждане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1)20 лв.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2) 1 ч.д. х 20 лв.= 20 лв.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3) 200 лв.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4) Адсорбент – 50 кг. х 5.40 лв/кг = 270 лв.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Замърсена почва 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1000 кг х 5.40 лв/кг. =5400 лв.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5910 </a:t>
                      </a:r>
                      <a:r>
                        <a:rPr lang="ru-RU" sz="900" dirty="0" err="1">
                          <a:effectLst/>
                        </a:rPr>
                        <a:t>лв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1722" marR="617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3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altLang="en-US" dirty="0" smtClean="0"/>
              <a:t>Семинар по ЗОПОЕЩ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bg-BG" dirty="0" smtClean="0"/>
              <a:t>				</a:t>
            </a:r>
            <a:r>
              <a:rPr lang="bg-BG" dirty="0" smtClean="0">
                <a:solidFill>
                  <a:srgbClr val="FF0000"/>
                </a:solidFill>
              </a:rPr>
              <a:t>Край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0528731">
            <a:off x="544671" y="3095673"/>
            <a:ext cx="7965322" cy="175432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Благодаря за вниманието</a:t>
            </a:r>
          </a:p>
          <a:p>
            <a:pPr algn="ctr"/>
            <a:r>
              <a:rPr lang="bg-BG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и търпението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0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7070</Words>
  <Application>Microsoft Office PowerPoint</Application>
  <PresentationFormat>On-screen Show (4:3)</PresentationFormat>
  <Paragraphs>902</Paragraphs>
  <Slides>93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Office Theme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  <vt:lpstr>Семинар по ЗОПОЕЩ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по ЗОПОЕЩ</dc:title>
  <dc:creator>admin</dc:creator>
  <cp:lastModifiedBy>admin</cp:lastModifiedBy>
  <cp:revision>49</cp:revision>
  <dcterms:created xsi:type="dcterms:W3CDTF">2015-06-03T08:09:47Z</dcterms:created>
  <dcterms:modified xsi:type="dcterms:W3CDTF">2015-06-04T10:34:16Z</dcterms:modified>
</cp:coreProperties>
</file>