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92" r:id="rId2"/>
    <p:sldId id="368" r:id="rId3"/>
    <p:sldId id="373" r:id="rId4"/>
    <p:sldId id="371" r:id="rId5"/>
    <p:sldId id="379" r:id="rId6"/>
    <p:sldId id="377" r:id="rId7"/>
    <p:sldId id="382" r:id="rId8"/>
    <p:sldId id="386" r:id="rId9"/>
    <p:sldId id="389" r:id="rId10"/>
    <p:sldId id="375" r:id="rId11"/>
    <p:sldId id="391" r:id="rId12"/>
    <p:sldId id="396" r:id="rId13"/>
    <p:sldId id="399" r:id="rId14"/>
    <p:sldId id="400" r:id="rId15"/>
    <p:sldId id="402" r:id="rId16"/>
    <p:sldId id="403" r:id="rId17"/>
    <p:sldId id="303" r:id="rId18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Tsvetkov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96"/>
    <a:srgbClr val="195019"/>
    <a:srgbClr val="BEA0DC"/>
    <a:srgbClr val="DCDCC8"/>
    <a:srgbClr val="FA5050"/>
    <a:srgbClr val="78FF78"/>
    <a:srgbClr val="96AAFA"/>
    <a:srgbClr val="78FA78"/>
    <a:srgbClr val="FFD996"/>
    <a:srgbClr val="5A7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320" autoAdjust="0"/>
  </p:normalViewPr>
  <p:slideViewPr>
    <p:cSldViewPr>
      <p:cViewPr>
        <p:scale>
          <a:sx n="96" d="100"/>
          <a:sy n="96" d="100"/>
        </p:scale>
        <p:origin x="-6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64" y="-90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811CC-6F27-4C68-A018-1628C4E0A64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652573-29AD-4718-8BB5-F837EC4A44EE}">
      <dgm:prSet phldrT="[Text]" custT="1"/>
      <dgm:spPr>
        <a:noFill/>
        <a:ln>
          <a:solidFill>
            <a:srgbClr val="195019"/>
          </a:solidFill>
        </a:ln>
      </dgm:spPr>
      <dgm:t>
        <a:bodyPr/>
        <a:lstStyle/>
        <a:p>
          <a:r>
            <a:rPr lang="bg-BG" altLang="en-US" sz="2000" b="1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rPr>
            <a:t>ОПОС</a:t>
          </a:r>
          <a:endParaRPr lang="en-US" altLang="en-US" sz="2000" b="1" dirty="0" smtClean="0">
            <a:solidFill>
              <a:srgbClr val="19501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altLang="en-US" sz="2000" b="1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rPr>
            <a:t>3 462</a:t>
          </a:r>
          <a:endParaRPr lang="en-US" sz="2000" dirty="0">
            <a:solidFill>
              <a:srgbClr val="195019"/>
            </a:solidFill>
          </a:endParaRPr>
        </a:p>
      </dgm:t>
    </dgm:pt>
    <dgm:pt modelId="{A1CBF9BE-B598-4BDB-B377-B68A6B91F5C1}" type="parTrans" cxnId="{C32A04B7-EADC-4442-87FF-219CA3C1E5EF}">
      <dgm:prSet/>
      <dgm:spPr/>
      <dgm:t>
        <a:bodyPr/>
        <a:lstStyle/>
        <a:p>
          <a:endParaRPr lang="en-US"/>
        </a:p>
      </dgm:t>
    </dgm:pt>
    <dgm:pt modelId="{39A8560D-39A5-45C4-B7A5-6350B5E38139}" type="sibTrans" cxnId="{C32A04B7-EADC-4442-87FF-219CA3C1E5EF}">
      <dgm:prSet/>
      <dgm:spPr/>
      <dgm:t>
        <a:bodyPr/>
        <a:lstStyle/>
        <a:p>
          <a:endParaRPr lang="en-US"/>
        </a:p>
      </dgm:t>
    </dgm:pt>
    <dgm:pt modelId="{C245621F-52B2-4536-994C-4DAD15BC275D}">
      <dgm:prSet phldrT="[Text]" custT="1"/>
      <dgm:spPr>
        <a:solidFill>
          <a:srgbClr val="195019"/>
        </a:solidFill>
      </dgm:spPr>
      <dgm:t>
        <a:bodyPr/>
        <a:lstStyle/>
        <a:p>
          <a:r>
            <a:rPr lang="bg-BG" sz="1500" dirty="0" smtClean="0">
              <a:solidFill>
                <a:schemeClr val="bg1"/>
              </a:solidFill>
            </a:rPr>
            <a:t>ВОДИ</a:t>
          </a:r>
        </a:p>
        <a:p>
          <a:r>
            <a:rPr lang="bg-BG" sz="2000" b="1" dirty="0" smtClean="0">
              <a:solidFill>
                <a:schemeClr val="bg1"/>
              </a:solidFill>
            </a:rPr>
            <a:t>2 339</a:t>
          </a:r>
          <a:endParaRPr lang="en-US" sz="2000" b="1" dirty="0">
            <a:solidFill>
              <a:schemeClr val="bg1"/>
            </a:solidFill>
          </a:endParaRPr>
        </a:p>
      </dgm:t>
    </dgm:pt>
    <dgm:pt modelId="{765DCE14-31D2-479E-9528-AF12702EF962}" type="parTrans" cxnId="{1C461B38-469A-43B1-B9CF-F5BC12FB2BFC}">
      <dgm:prSet/>
      <dgm:spPr>
        <a:solidFill>
          <a:srgbClr val="195019">
            <a:alpha val="44000"/>
          </a:srgbClr>
        </a:solidFill>
      </dgm:spPr>
      <dgm:t>
        <a:bodyPr/>
        <a:lstStyle/>
        <a:p>
          <a:endParaRPr lang="en-US" dirty="0"/>
        </a:p>
      </dgm:t>
    </dgm:pt>
    <dgm:pt modelId="{A6AEB8FE-2D13-4178-A2F6-2AEACE323DBB}" type="sibTrans" cxnId="{1C461B38-469A-43B1-B9CF-F5BC12FB2BFC}">
      <dgm:prSet/>
      <dgm:spPr/>
      <dgm:t>
        <a:bodyPr/>
        <a:lstStyle/>
        <a:p>
          <a:endParaRPr lang="en-US"/>
        </a:p>
      </dgm:t>
    </dgm:pt>
    <dgm:pt modelId="{80637FFA-D840-4D3E-B361-1FA815B9D5F1}">
      <dgm:prSet phldrT="[Text]" custT="1"/>
      <dgm:spPr>
        <a:solidFill>
          <a:srgbClr val="195019"/>
        </a:solidFill>
      </dgm:spPr>
      <dgm:t>
        <a:bodyPr/>
        <a:lstStyle/>
        <a:p>
          <a:r>
            <a:rPr lang="bg-BG" sz="1500" dirty="0" smtClean="0">
              <a:solidFill>
                <a:schemeClr val="bg1"/>
              </a:solidFill>
            </a:rPr>
            <a:t>ПРЕВЕНЦИЯ И УПРАВЛЕНИЕ НА РИСКА ОТ НАВОДНЕНИЯ И СВЛАЧИЩА</a:t>
          </a:r>
        </a:p>
        <a:p>
          <a:r>
            <a:rPr lang="en-US" sz="2000" b="1" dirty="0" smtClean="0">
              <a:solidFill>
                <a:schemeClr val="bg1"/>
              </a:solidFill>
            </a:rPr>
            <a:t>153</a:t>
          </a:r>
          <a:endParaRPr lang="en-US" sz="2000" b="1" dirty="0">
            <a:solidFill>
              <a:schemeClr val="bg1"/>
            </a:solidFill>
          </a:endParaRPr>
        </a:p>
      </dgm:t>
    </dgm:pt>
    <dgm:pt modelId="{83D8D646-1667-41EF-A7B9-6169ECAF7C84}" type="parTrans" cxnId="{D3912A63-8CEB-485D-A028-50A4E3C8EFE2}">
      <dgm:prSet/>
      <dgm:spPr>
        <a:solidFill>
          <a:srgbClr val="195019">
            <a:alpha val="44000"/>
          </a:srgbClr>
        </a:solidFill>
      </dgm:spPr>
      <dgm:t>
        <a:bodyPr/>
        <a:lstStyle/>
        <a:p>
          <a:endParaRPr lang="en-US" dirty="0"/>
        </a:p>
      </dgm:t>
    </dgm:pt>
    <dgm:pt modelId="{1161BF0C-8D47-46EB-830D-08050D9B1BD4}" type="sibTrans" cxnId="{D3912A63-8CEB-485D-A028-50A4E3C8EFE2}">
      <dgm:prSet/>
      <dgm:spPr/>
      <dgm:t>
        <a:bodyPr/>
        <a:lstStyle/>
        <a:p>
          <a:endParaRPr lang="en-US"/>
        </a:p>
      </dgm:t>
    </dgm:pt>
    <dgm:pt modelId="{94A48265-B1F0-41EC-90B9-C40F1C61139F}">
      <dgm:prSet phldrT="[Text]" custT="1"/>
      <dgm:spPr>
        <a:solidFill>
          <a:srgbClr val="195019"/>
        </a:solidFill>
      </dgm:spPr>
      <dgm:t>
        <a:bodyPr/>
        <a:lstStyle/>
        <a:p>
          <a:r>
            <a:rPr lang="bg-BG" sz="1500" dirty="0" smtClean="0">
              <a:solidFill>
                <a:schemeClr val="bg1"/>
              </a:solidFill>
            </a:rPr>
            <a:t>ПОДОБРЯВАНЕ КАЧЕСТВОТО НА АТМОСФЕРНИЯ ВЪЗДУХ</a:t>
          </a:r>
        </a:p>
        <a:p>
          <a:r>
            <a:rPr lang="en-US" sz="2000" b="1" dirty="0" smtClean="0">
              <a:solidFill>
                <a:schemeClr val="bg1"/>
              </a:solidFill>
            </a:rPr>
            <a:t>115</a:t>
          </a:r>
          <a:endParaRPr lang="en-US" sz="2000" b="1" dirty="0">
            <a:solidFill>
              <a:schemeClr val="bg1"/>
            </a:solidFill>
          </a:endParaRPr>
        </a:p>
      </dgm:t>
    </dgm:pt>
    <dgm:pt modelId="{27156295-B134-4189-A780-976E2ADC58F4}" type="parTrans" cxnId="{5546D1A2-4FAB-418F-AD2E-0F78B5B540C7}">
      <dgm:prSet/>
      <dgm:spPr>
        <a:solidFill>
          <a:srgbClr val="195019">
            <a:alpha val="44000"/>
          </a:srgbClr>
        </a:solidFill>
      </dgm:spPr>
      <dgm:t>
        <a:bodyPr/>
        <a:lstStyle/>
        <a:p>
          <a:endParaRPr lang="en-US" dirty="0"/>
        </a:p>
      </dgm:t>
    </dgm:pt>
    <dgm:pt modelId="{74DEB469-82FF-4581-B7A1-836DC7EC03D9}" type="sibTrans" cxnId="{5546D1A2-4FAB-418F-AD2E-0F78B5B540C7}">
      <dgm:prSet/>
      <dgm:spPr/>
      <dgm:t>
        <a:bodyPr/>
        <a:lstStyle/>
        <a:p>
          <a:endParaRPr lang="en-US"/>
        </a:p>
      </dgm:t>
    </dgm:pt>
    <dgm:pt modelId="{253479BF-21AF-406C-A5CB-0D6A22082AAD}">
      <dgm:prSet phldrT="[Text]" custT="1"/>
      <dgm:spPr>
        <a:solidFill>
          <a:srgbClr val="195019"/>
        </a:solidFill>
      </dgm:spPr>
      <dgm:t>
        <a:bodyPr/>
        <a:lstStyle/>
        <a:p>
          <a:r>
            <a:rPr lang="bg-BG" sz="1500" dirty="0" smtClean="0">
              <a:solidFill>
                <a:schemeClr val="bg1"/>
              </a:solidFill>
            </a:rPr>
            <a:t>ТЕХНИЧЕСКА ПОМОЩ</a:t>
          </a:r>
        </a:p>
        <a:p>
          <a:r>
            <a:rPr lang="en-US" sz="2000" b="1" dirty="0" smtClean="0">
              <a:solidFill>
                <a:schemeClr val="bg1"/>
              </a:solidFill>
            </a:rPr>
            <a:t>92</a:t>
          </a:r>
          <a:endParaRPr lang="en-US" sz="2000" b="1" dirty="0">
            <a:solidFill>
              <a:schemeClr val="bg1"/>
            </a:solidFill>
          </a:endParaRPr>
        </a:p>
      </dgm:t>
    </dgm:pt>
    <dgm:pt modelId="{29B73085-7D29-48C8-B43F-C9FAF8A7F71F}" type="parTrans" cxnId="{760E51C6-AADA-4463-95B7-B99F1AA9FBFB}">
      <dgm:prSet/>
      <dgm:spPr>
        <a:solidFill>
          <a:srgbClr val="195019">
            <a:alpha val="44000"/>
          </a:srgbClr>
        </a:solidFill>
      </dgm:spPr>
      <dgm:t>
        <a:bodyPr/>
        <a:lstStyle/>
        <a:p>
          <a:endParaRPr lang="en-US" dirty="0"/>
        </a:p>
      </dgm:t>
    </dgm:pt>
    <dgm:pt modelId="{F334511C-5DA7-4672-9C95-E4B73CF0189B}" type="sibTrans" cxnId="{760E51C6-AADA-4463-95B7-B99F1AA9FBFB}">
      <dgm:prSet/>
      <dgm:spPr/>
      <dgm:t>
        <a:bodyPr/>
        <a:lstStyle/>
        <a:p>
          <a:endParaRPr lang="en-US"/>
        </a:p>
      </dgm:t>
    </dgm:pt>
    <dgm:pt modelId="{5CD50A1C-5E2D-457B-8CD9-C49CEAF7B7CB}">
      <dgm:prSet phldrT="[Text]" custT="1"/>
      <dgm:spPr>
        <a:solidFill>
          <a:srgbClr val="195019"/>
        </a:solidFill>
      </dgm:spPr>
      <dgm:t>
        <a:bodyPr/>
        <a:lstStyle/>
        <a:p>
          <a:r>
            <a:rPr lang="bg-BG" sz="1500" dirty="0" smtClean="0">
              <a:solidFill>
                <a:schemeClr val="bg1"/>
              </a:solidFill>
            </a:rPr>
            <a:t>НАТУРА 2000 И БИОРАЗНО</a:t>
          </a:r>
          <a:r>
            <a:rPr lang="en-US" sz="1500" dirty="0" smtClean="0">
              <a:solidFill>
                <a:schemeClr val="bg1"/>
              </a:solidFill>
            </a:rPr>
            <a:t>-</a:t>
          </a:r>
          <a:r>
            <a:rPr lang="bg-BG" sz="1500" dirty="0" smtClean="0">
              <a:solidFill>
                <a:schemeClr val="bg1"/>
              </a:solidFill>
            </a:rPr>
            <a:t>ОБРАЗИЕ</a:t>
          </a:r>
        </a:p>
        <a:p>
          <a:r>
            <a:rPr lang="en-US" sz="2000" b="1" dirty="0" smtClean="0">
              <a:solidFill>
                <a:schemeClr val="bg1"/>
              </a:solidFill>
            </a:rPr>
            <a:t>198</a:t>
          </a:r>
          <a:endParaRPr lang="en-US" sz="2000" b="1" dirty="0">
            <a:solidFill>
              <a:schemeClr val="bg1"/>
            </a:solidFill>
          </a:endParaRPr>
        </a:p>
      </dgm:t>
    </dgm:pt>
    <dgm:pt modelId="{24877ED8-975D-4862-B4F5-5CDFC8D7C4C4}" type="parTrans" cxnId="{EC3EA242-5152-43CD-8F8A-12825B08EDB1}">
      <dgm:prSet/>
      <dgm:spPr>
        <a:solidFill>
          <a:srgbClr val="195019">
            <a:alpha val="44000"/>
          </a:srgbClr>
        </a:solidFill>
      </dgm:spPr>
      <dgm:t>
        <a:bodyPr/>
        <a:lstStyle/>
        <a:p>
          <a:endParaRPr lang="en-US" dirty="0"/>
        </a:p>
      </dgm:t>
    </dgm:pt>
    <dgm:pt modelId="{63CFAC21-CC07-4E86-829B-E2A2CF6F7A3F}" type="sibTrans" cxnId="{EC3EA242-5152-43CD-8F8A-12825B08EDB1}">
      <dgm:prSet/>
      <dgm:spPr/>
      <dgm:t>
        <a:bodyPr/>
        <a:lstStyle/>
        <a:p>
          <a:endParaRPr lang="en-US"/>
        </a:p>
      </dgm:t>
    </dgm:pt>
    <dgm:pt modelId="{C5F19ABB-F689-4763-BA0C-B7BA4F6EA896}">
      <dgm:prSet phldrT="[Text]" custT="1"/>
      <dgm:spPr>
        <a:solidFill>
          <a:srgbClr val="195019"/>
        </a:solidFill>
      </dgm:spPr>
      <dgm:t>
        <a:bodyPr/>
        <a:lstStyle/>
        <a:p>
          <a:r>
            <a:rPr lang="bg-BG" sz="1500" dirty="0" smtClean="0">
              <a:solidFill>
                <a:schemeClr val="bg1"/>
              </a:solidFill>
            </a:rPr>
            <a:t>ОТПАДЪЦИ</a:t>
          </a:r>
        </a:p>
        <a:p>
          <a:r>
            <a:rPr lang="en-US" sz="2000" b="1" dirty="0" smtClean="0">
              <a:solidFill>
                <a:schemeClr val="bg1"/>
              </a:solidFill>
            </a:rPr>
            <a:t>562</a:t>
          </a:r>
          <a:endParaRPr lang="en-US" sz="2000" b="1" dirty="0">
            <a:solidFill>
              <a:schemeClr val="bg1"/>
            </a:solidFill>
          </a:endParaRPr>
        </a:p>
      </dgm:t>
    </dgm:pt>
    <dgm:pt modelId="{D31C29B3-18B6-42CC-82F3-E0E3A3E67C8A}" type="parTrans" cxnId="{3B9211E8-FD48-4269-B086-B1FB3D5D235B}">
      <dgm:prSet/>
      <dgm:spPr>
        <a:solidFill>
          <a:srgbClr val="195019">
            <a:alpha val="44000"/>
          </a:srgbClr>
        </a:solidFill>
      </dgm:spPr>
      <dgm:t>
        <a:bodyPr/>
        <a:lstStyle/>
        <a:p>
          <a:endParaRPr lang="en-US" dirty="0"/>
        </a:p>
      </dgm:t>
    </dgm:pt>
    <dgm:pt modelId="{7597A7CC-1D40-43B0-9285-BAAF3BEF1523}" type="sibTrans" cxnId="{3B9211E8-FD48-4269-B086-B1FB3D5D235B}">
      <dgm:prSet/>
      <dgm:spPr/>
      <dgm:t>
        <a:bodyPr/>
        <a:lstStyle/>
        <a:p>
          <a:endParaRPr lang="en-US"/>
        </a:p>
      </dgm:t>
    </dgm:pt>
    <dgm:pt modelId="{52F1DAFB-8292-49B8-94A0-2BBD1573E01E}" type="pres">
      <dgm:prSet presAssocID="{A54811CC-6F27-4C68-A018-1628C4E0A6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CB986D-E6CD-41DF-A68C-940527CBCFF9}" type="pres">
      <dgm:prSet presAssocID="{99652573-29AD-4718-8BB5-F837EC4A44EE}" presName="centerShape" presStyleLbl="node0" presStyleIdx="0" presStyleCnt="1" custScaleX="147868" custScaleY="147919" custLinFactNeighborX="-6163" custLinFactNeighborY="25"/>
      <dgm:spPr/>
      <dgm:t>
        <a:bodyPr/>
        <a:lstStyle/>
        <a:p>
          <a:endParaRPr lang="en-US"/>
        </a:p>
      </dgm:t>
    </dgm:pt>
    <dgm:pt modelId="{29FF3F40-5CAA-4CD4-9D82-F74EBB590B20}" type="pres">
      <dgm:prSet presAssocID="{765DCE14-31D2-479E-9528-AF12702EF962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3C47962-C3A3-4A03-B253-BA1FA9035874}" type="pres">
      <dgm:prSet presAssocID="{765DCE14-31D2-479E-9528-AF12702EF96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EACD333-FB3F-4C01-B898-367AC7708BA1}" type="pres">
      <dgm:prSet presAssocID="{C245621F-52B2-4536-994C-4DAD15BC275D}" presName="node" presStyleLbl="node1" presStyleIdx="0" presStyleCnt="6" custScaleX="135827" custScaleY="135827" custRadScaleRad="103160" custRadScaleInc="-21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17980-C236-4219-BF17-25A1C8E2FC61}" type="pres">
      <dgm:prSet presAssocID="{D31C29B3-18B6-42CC-82F3-E0E3A3E67C8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182B215-A056-461C-BD4E-30FFFCBCCB43}" type="pres">
      <dgm:prSet presAssocID="{D31C29B3-18B6-42CC-82F3-E0E3A3E67C8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50CEB95-6E76-4806-BAB6-50AD320654F9}" type="pres">
      <dgm:prSet presAssocID="{C5F19ABB-F689-4763-BA0C-B7BA4F6EA896}" presName="node" presStyleLbl="node1" presStyleIdx="1" presStyleCnt="6" custScaleX="135827" custScaleY="135827" custRadScaleRad="98324" custRadScaleInc="9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B611C-11B0-45CC-B7E4-D9F45E8B6151}" type="pres">
      <dgm:prSet presAssocID="{24877ED8-975D-4862-B4F5-5CDFC8D7C4C4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0CD9669-39A2-4069-A2BB-31C27E98A970}" type="pres">
      <dgm:prSet presAssocID="{24877ED8-975D-4862-B4F5-5CDFC8D7C4C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BE052AE-CAEC-4FF7-9BFD-C598F65EE69D}" type="pres">
      <dgm:prSet presAssocID="{5CD50A1C-5E2D-457B-8CD9-C49CEAF7B7CB}" presName="node" presStyleLbl="node1" presStyleIdx="2" presStyleCnt="6" custScaleX="135827" custScaleY="135827" custRadScaleRad="112405" custRadScaleInc="9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13582-93D6-4738-B811-E73F1BE7306A}" type="pres">
      <dgm:prSet presAssocID="{83D8D646-1667-41EF-A7B9-6169ECAF7C84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39C39F9-D1C0-4E0A-8775-FAF261E34777}" type="pres">
      <dgm:prSet presAssocID="{83D8D646-1667-41EF-A7B9-6169ECAF7C8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10FBE0A-BEF4-4BAB-B977-F81A6FC08A1D}" type="pres">
      <dgm:prSet presAssocID="{80637FFA-D840-4D3E-B361-1FA815B9D5F1}" presName="node" presStyleLbl="node1" presStyleIdx="3" presStyleCnt="6" custScaleX="135827" custScaleY="135827" custRadScaleRad="100424" custRadScaleInc="21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DEF90-CC64-4682-B086-49121E8992F4}" type="pres">
      <dgm:prSet presAssocID="{27156295-B134-4189-A780-976E2ADC58F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919B8BA1-E6BD-45CC-8017-13AED0BE6EAF}" type="pres">
      <dgm:prSet presAssocID="{27156295-B134-4189-A780-976E2ADC58F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F606D9A-70BC-4FF2-A255-260325C10483}" type="pres">
      <dgm:prSet presAssocID="{94A48265-B1F0-41EC-90B9-C40F1C61139F}" presName="node" presStyleLbl="node1" presStyleIdx="4" presStyleCnt="6" custScaleX="135827" custScaleY="135827" custRadScaleRad="125086" custRadScaleInc="11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166E3-900A-4E46-AE9D-770D7478FD99}" type="pres">
      <dgm:prSet presAssocID="{29B73085-7D29-48C8-B43F-C9FAF8A7F71F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38A00F4-8DDA-49FA-8780-994232433290}" type="pres">
      <dgm:prSet presAssocID="{29B73085-7D29-48C8-B43F-C9FAF8A7F71F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35E5176-7347-40EB-AE68-CCD8E231A7C0}" type="pres">
      <dgm:prSet presAssocID="{253479BF-21AF-406C-A5CB-0D6A22082AAD}" presName="node" presStyleLbl="node1" presStyleIdx="5" presStyleCnt="6" custScaleX="135827" custScaleY="135827" custRadScaleRad="125578" custRadScaleInc="-16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FAAB8-1B4A-462C-B841-7A1C3923328A}" type="presOf" srcId="{C5F19ABB-F689-4763-BA0C-B7BA4F6EA896}" destId="{450CEB95-6E76-4806-BAB6-50AD320654F9}" srcOrd="0" destOrd="0" presId="urn:microsoft.com/office/officeart/2005/8/layout/radial5"/>
    <dgm:cxn modelId="{C32A04B7-EADC-4442-87FF-219CA3C1E5EF}" srcId="{A54811CC-6F27-4C68-A018-1628C4E0A64E}" destId="{99652573-29AD-4718-8BB5-F837EC4A44EE}" srcOrd="0" destOrd="0" parTransId="{A1CBF9BE-B598-4BDB-B377-B68A6B91F5C1}" sibTransId="{39A8560D-39A5-45C4-B7A5-6350B5E38139}"/>
    <dgm:cxn modelId="{9F5199E0-EAE7-46D6-B222-ABF790CB4805}" type="presOf" srcId="{C245621F-52B2-4536-994C-4DAD15BC275D}" destId="{EEACD333-FB3F-4C01-B898-367AC7708BA1}" srcOrd="0" destOrd="0" presId="urn:microsoft.com/office/officeart/2005/8/layout/radial5"/>
    <dgm:cxn modelId="{45A5A7C4-80AD-4C44-8F8B-E2A5770E331C}" type="presOf" srcId="{83D8D646-1667-41EF-A7B9-6169ECAF7C84}" destId="{13F13582-93D6-4738-B811-E73F1BE7306A}" srcOrd="0" destOrd="0" presId="urn:microsoft.com/office/officeart/2005/8/layout/radial5"/>
    <dgm:cxn modelId="{5546D1A2-4FAB-418F-AD2E-0F78B5B540C7}" srcId="{99652573-29AD-4718-8BB5-F837EC4A44EE}" destId="{94A48265-B1F0-41EC-90B9-C40F1C61139F}" srcOrd="4" destOrd="0" parTransId="{27156295-B134-4189-A780-976E2ADC58F4}" sibTransId="{74DEB469-82FF-4581-B7A1-836DC7EC03D9}"/>
    <dgm:cxn modelId="{FEF18BF4-2BCB-4AD4-8933-9A521E1FDD43}" type="presOf" srcId="{27156295-B134-4189-A780-976E2ADC58F4}" destId="{300DEF90-CC64-4682-B086-49121E8992F4}" srcOrd="0" destOrd="0" presId="urn:microsoft.com/office/officeart/2005/8/layout/radial5"/>
    <dgm:cxn modelId="{D3912A63-8CEB-485D-A028-50A4E3C8EFE2}" srcId="{99652573-29AD-4718-8BB5-F837EC4A44EE}" destId="{80637FFA-D840-4D3E-B361-1FA815B9D5F1}" srcOrd="3" destOrd="0" parTransId="{83D8D646-1667-41EF-A7B9-6169ECAF7C84}" sibTransId="{1161BF0C-8D47-46EB-830D-08050D9B1BD4}"/>
    <dgm:cxn modelId="{CDF6D5B0-FFB1-45F3-824F-216C001C6ADC}" type="presOf" srcId="{29B73085-7D29-48C8-B43F-C9FAF8A7F71F}" destId="{58F166E3-900A-4E46-AE9D-770D7478FD99}" srcOrd="0" destOrd="0" presId="urn:microsoft.com/office/officeart/2005/8/layout/radial5"/>
    <dgm:cxn modelId="{51B734D2-4C58-4053-8D0F-7A7AE2BD3518}" type="presOf" srcId="{765DCE14-31D2-479E-9528-AF12702EF962}" destId="{29FF3F40-5CAA-4CD4-9D82-F74EBB590B20}" srcOrd="0" destOrd="0" presId="urn:microsoft.com/office/officeart/2005/8/layout/radial5"/>
    <dgm:cxn modelId="{2A1B9CAD-4DB0-4944-A35F-501EF9B437EA}" type="presOf" srcId="{27156295-B134-4189-A780-976E2ADC58F4}" destId="{919B8BA1-E6BD-45CC-8017-13AED0BE6EAF}" srcOrd="1" destOrd="0" presId="urn:microsoft.com/office/officeart/2005/8/layout/radial5"/>
    <dgm:cxn modelId="{9E240699-F31C-4EB5-9F12-333842ABBBAD}" type="presOf" srcId="{24877ED8-975D-4862-B4F5-5CDFC8D7C4C4}" destId="{70CD9669-39A2-4069-A2BB-31C27E98A970}" srcOrd="1" destOrd="0" presId="urn:microsoft.com/office/officeart/2005/8/layout/radial5"/>
    <dgm:cxn modelId="{4A89ADA8-5CC7-4F3D-BFD4-8FE38EAE8565}" type="presOf" srcId="{83D8D646-1667-41EF-A7B9-6169ECAF7C84}" destId="{639C39F9-D1C0-4E0A-8775-FAF261E34777}" srcOrd="1" destOrd="0" presId="urn:microsoft.com/office/officeart/2005/8/layout/radial5"/>
    <dgm:cxn modelId="{EC3EA242-5152-43CD-8F8A-12825B08EDB1}" srcId="{99652573-29AD-4718-8BB5-F837EC4A44EE}" destId="{5CD50A1C-5E2D-457B-8CD9-C49CEAF7B7CB}" srcOrd="2" destOrd="0" parTransId="{24877ED8-975D-4862-B4F5-5CDFC8D7C4C4}" sibTransId="{63CFAC21-CC07-4E86-829B-E2A2CF6F7A3F}"/>
    <dgm:cxn modelId="{824C87A4-043F-457B-9C35-9B032962BAAD}" type="presOf" srcId="{765DCE14-31D2-479E-9528-AF12702EF962}" destId="{33C47962-C3A3-4A03-B253-BA1FA9035874}" srcOrd="1" destOrd="0" presId="urn:microsoft.com/office/officeart/2005/8/layout/radial5"/>
    <dgm:cxn modelId="{AF203C8A-822F-4259-84C3-2624AA8C9346}" type="presOf" srcId="{D31C29B3-18B6-42CC-82F3-E0E3A3E67C8A}" destId="{A182B215-A056-461C-BD4E-30FFFCBCCB43}" srcOrd="1" destOrd="0" presId="urn:microsoft.com/office/officeart/2005/8/layout/radial5"/>
    <dgm:cxn modelId="{49D744C0-F2CA-474E-84A3-EBC7DE47BBA4}" type="presOf" srcId="{5CD50A1C-5E2D-457B-8CD9-C49CEAF7B7CB}" destId="{6BE052AE-CAEC-4FF7-9BFD-C598F65EE69D}" srcOrd="0" destOrd="0" presId="urn:microsoft.com/office/officeart/2005/8/layout/radial5"/>
    <dgm:cxn modelId="{5BBC8273-0727-4CBD-8385-F7F23059EC8C}" type="presOf" srcId="{253479BF-21AF-406C-A5CB-0D6A22082AAD}" destId="{135E5176-7347-40EB-AE68-CCD8E231A7C0}" srcOrd="0" destOrd="0" presId="urn:microsoft.com/office/officeart/2005/8/layout/radial5"/>
    <dgm:cxn modelId="{C9A6D1CF-B8B9-49E6-9BC1-1B227527E1F8}" type="presOf" srcId="{94A48265-B1F0-41EC-90B9-C40F1C61139F}" destId="{8F606D9A-70BC-4FF2-A255-260325C10483}" srcOrd="0" destOrd="0" presId="urn:microsoft.com/office/officeart/2005/8/layout/radial5"/>
    <dgm:cxn modelId="{48B76048-41E7-4C5B-8290-8C55F1F02663}" type="presOf" srcId="{29B73085-7D29-48C8-B43F-C9FAF8A7F71F}" destId="{138A00F4-8DDA-49FA-8780-994232433290}" srcOrd="1" destOrd="0" presId="urn:microsoft.com/office/officeart/2005/8/layout/radial5"/>
    <dgm:cxn modelId="{9A983E89-68D5-4BF8-8F04-12547BEC4211}" type="presOf" srcId="{A54811CC-6F27-4C68-A018-1628C4E0A64E}" destId="{52F1DAFB-8292-49B8-94A0-2BBD1573E01E}" srcOrd="0" destOrd="0" presId="urn:microsoft.com/office/officeart/2005/8/layout/radial5"/>
    <dgm:cxn modelId="{3CD36149-9AF3-4C1F-B789-50F86D2F52DA}" type="presOf" srcId="{99652573-29AD-4718-8BB5-F837EC4A44EE}" destId="{57CB986D-E6CD-41DF-A68C-940527CBCFF9}" srcOrd="0" destOrd="0" presId="urn:microsoft.com/office/officeart/2005/8/layout/radial5"/>
    <dgm:cxn modelId="{F4D76244-0874-4991-AFF8-33C67DF5F101}" type="presOf" srcId="{80637FFA-D840-4D3E-B361-1FA815B9D5F1}" destId="{510FBE0A-BEF4-4BAB-B977-F81A6FC08A1D}" srcOrd="0" destOrd="0" presId="urn:microsoft.com/office/officeart/2005/8/layout/radial5"/>
    <dgm:cxn modelId="{8A2EC7B6-8F1A-4ED7-8016-5F43C1797F66}" type="presOf" srcId="{24877ED8-975D-4862-B4F5-5CDFC8D7C4C4}" destId="{C04B611C-11B0-45CC-B7E4-D9F45E8B6151}" srcOrd="0" destOrd="0" presId="urn:microsoft.com/office/officeart/2005/8/layout/radial5"/>
    <dgm:cxn modelId="{760E51C6-AADA-4463-95B7-B99F1AA9FBFB}" srcId="{99652573-29AD-4718-8BB5-F837EC4A44EE}" destId="{253479BF-21AF-406C-A5CB-0D6A22082AAD}" srcOrd="5" destOrd="0" parTransId="{29B73085-7D29-48C8-B43F-C9FAF8A7F71F}" sibTransId="{F334511C-5DA7-4672-9C95-E4B73CF0189B}"/>
    <dgm:cxn modelId="{3B9211E8-FD48-4269-B086-B1FB3D5D235B}" srcId="{99652573-29AD-4718-8BB5-F837EC4A44EE}" destId="{C5F19ABB-F689-4763-BA0C-B7BA4F6EA896}" srcOrd="1" destOrd="0" parTransId="{D31C29B3-18B6-42CC-82F3-E0E3A3E67C8A}" sibTransId="{7597A7CC-1D40-43B0-9285-BAAF3BEF1523}"/>
    <dgm:cxn modelId="{1C461B38-469A-43B1-B9CF-F5BC12FB2BFC}" srcId="{99652573-29AD-4718-8BB5-F837EC4A44EE}" destId="{C245621F-52B2-4536-994C-4DAD15BC275D}" srcOrd="0" destOrd="0" parTransId="{765DCE14-31D2-479E-9528-AF12702EF962}" sibTransId="{A6AEB8FE-2D13-4178-A2F6-2AEACE323DBB}"/>
    <dgm:cxn modelId="{A3CDFF7B-143F-4C78-99FB-BFA306AF76D3}" type="presOf" srcId="{D31C29B3-18B6-42CC-82F3-E0E3A3E67C8A}" destId="{2BC17980-C236-4219-BF17-25A1C8E2FC61}" srcOrd="0" destOrd="0" presId="urn:microsoft.com/office/officeart/2005/8/layout/radial5"/>
    <dgm:cxn modelId="{2078E173-B983-40F1-A407-730329737E77}" type="presParOf" srcId="{52F1DAFB-8292-49B8-94A0-2BBD1573E01E}" destId="{57CB986D-E6CD-41DF-A68C-940527CBCFF9}" srcOrd="0" destOrd="0" presId="urn:microsoft.com/office/officeart/2005/8/layout/radial5"/>
    <dgm:cxn modelId="{EE694615-C901-4B74-8135-1C08B605332C}" type="presParOf" srcId="{52F1DAFB-8292-49B8-94A0-2BBD1573E01E}" destId="{29FF3F40-5CAA-4CD4-9D82-F74EBB590B20}" srcOrd="1" destOrd="0" presId="urn:microsoft.com/office/officeart/2005/8/layout/radial5"/>
    <dgm:cxn modelId="{144A9651-0E0F-4510-A86D-C29FDEA180FD}" type="presParOf" srcId="{29FF3F40-5CAA-4CD4-9D82-F74EBB590B20}" destId="{33C47962-C3A3-4A03-B253-BA1FA9035874}" srcOrd="0" destOrd="0" presId="urn:microsoft.com/office/officeart/2005/8/layout/radial5"/>
    <dgm:cxn modelId="{B4C8A4E4-0347-459C-B1D0-A12EC3DD0552}" type="presParOf" srcId="{52F1DAFB-8292-49B8-94A0-2BBD1573E01E}" destId="{EEACD333-FB3F-4C01-B898-367AC7708BA1}" srcOrd="2" destOrd="0" presId="urn:microsoft.com/office/officeart/2005/8/layout/radial5"/>
    <dgm:cxn modelId="{03D61E41-B934-4983-AC6D-447AF31F48B6}" type="presParOf" srcId="{52F1DAFB-8292-49B8-94A0-2BBD1573E01E}" destId="{2BC17980-C236-4219-BF17-25A1C8E2FC61}" srcOrd="3" destOrd="0" presId="urn:microsoft.com/office/officeart/2005/8/layout/radial5"/>
    <dgm:cxn modelId="{5A9EA19E-3A2C-461A-A75E-3D239EF7B014}" type="presParOf" srcId="{2BC17980-C236-4219-BF17-25A1C8E2FC61}" destId="{A182B215-A056-461C-BD4E-30FFFCBCCB43}" srcOrd="0" destOrd="0" presId="urn:microsoft.com/office/officeart/2005/8/layout/radial5"/>
    <dgm:cxn modelId="{3CBB290C-084F-4B84-AF9D-DC510491ADB4}" type="presParOf" srcId="{52F1DAFB-8292-49B8-94A0-2BBD1573E01E}" destId="{450CEB95-6E76-4806-BAB6-50AD320654F9}" srcOrd="4" destOrd="0" presId="urn:microsoft.com/office/officeart/2005/8/layout/radial5"/>
    <dgm:cxn modelId="{F07D9E1D-07BA-41E7-A001-FA3993E393E2}" type="presParOf" srcId="{52F1DAFB-8292-49B8-94A0-2BBD1573E01E}" destId="{C04B611C-11B0-45CC-B7E4-D9F45E8B6151}" srcOrd="5" destOrd="0" presId="urn:microsoft.com/office/officeart/2005/8/layout/radial5"/>
    <dgm:cxn modelId="{C02FC181-21AC-4FCA-A10F-848448124074}" type="presParOf" srcId="{C04B611C-11B0-45CC-B7E4-D9F45E8B6151}" destId="{70CD9669-39A2-4069-A2BB-31C27E98A970}" srcOrd="0" destOrd="0" presId="urn:microsoft.com/office/officeart/2005/8/layout/radial5"/>
    <dgm:cxn modelId="{9B03DA86-56DA-4871-98F7-A6D0C638391B}" type="presParOf" srcId="{52F1DAFB-8292-49B8-94A0-2BBD1573E01E}" destId="{6BE052AE-CAEC-4FF7-9BFD-C598F65EE69D}" srcOrd="6" destOrd="0" presId="urn:microsoft.com/office/officeart/2005/8/layout/radial5"/>
    <dgm:cxn modelId="{DFA5E512-79A2-4D87-B369-03006C3E296D}" type="presParOf" srcId="{52F1DAFB-8292-49B8-94A0-2BBD1573E01E}" destId="{13F13582-93D6-4738-B811-E73F1BE7306A}" srcOrd="7" destOrd="0" presId="urn:microsoft.com/office/officeart/2005/8/layout/radial5"/>
    <dgm:cxn modelId="{AC76B5DC-2394-494B-8FEB-0AC3676BB483}" type="presParOf" srcId="{13F13582-93D6-4738-B811-E73F1BE7306A}" destId="{639C39F9-D1C0-4E0A-8775-FAF261E34777}" srcOrd="0" destOrd="0" presId="urn:microsoft.com/office/officeart/2005/8/layout/radial5"/>
    <dgm:cxn modelId="{D13E620E-E55F-49A8-B4CB-C629D83E6C83}" type="presParOf" srcId="{52F1DAFB-8292-49B8-94A0-2BBD1573E01E}" destId="{510FBE0A-BEF4-4BAB-B977-F81A6FC08A1D}" srcOrd="8" destOrd="0" presId="urn:microsoft.com/office/officeart/2005/8/layout/radial5"/>
    <dgm:cxn modelId="{9B36A3F5-2C1C-4D2D-BB09-F3AF5CCACAB8}" type="presParOf" srcId="{52F1DAFB-8292-49B8-94A0-2BBD1573E01E}" destId="{300DEF90-CC64-4682-B086-49121E8992F4}" srcOrd="9" destOrd="0" presId="urn:microsoft.com/office/officeart/2005/8/layout/radial5"/>
    <dgm:cxn modelId="{4DA0B6D9-F0BA-4A0E-AD47-EAEEF3B64FD2}" type="presParOf" srcId="{300DEF90-CC64-4682-B086-49121E8992F4}" destId="{919B8BA1-E6BD-45CC-8017-13AED0BE6EAF}" srcOrd="0" destOrd="0" presId="urn:microsoft.com/office/officeart/2005/8/layout/radial5"/>
    <dgm:cxn modelId="{6D237423-1D19-4728-B49A-82C001D534E1}" type="presParOf" srcId="{52F1DAFB-8292-49B8-94A0-2BBD1573E01E}" destId="{8F606D9A-70BC-4FF2-A255-260325C10483}" srcOrd="10" destOrd="0" presId="urn:microsoft.com/office/officeart/2005/8/layout/radial5"/>
    <dgm:cxn modelId="{1BE0FC15-6557-48F8-8961-5C111FD07D15}" type="presParOf" srcId="{52F1DAFB-8292-49B8-94A0-2BBD1573E01E}" destId="{58F166E3-900A-4E46-AE9D-770D7478FD99}" srcOrd="11" destOrd="0" presId="urn:microsoft.com/office/officeart/2005/8/layout/radial5"/>
    <dgm:cxn modelId="{F253440F-5641-491C-8873-471C06843DCF}" type="presParOf" srcId="{58F166E3-900A-4E46-AE9D-770D7478FD99}" destId="{138A00F4-8DDA-49FA-8780-994232433290}" srcOrd="0" destOrd="0" presId="urn:microsoft.com/office/officeart/2005/8/layout/radial5"/>
    <dgm:cxn modelId="{D5A6784A-6E69-4D7F-A9A9-5EE874BBB99D}" type="presParOf" srcId="{52F1DAFB-8292-49B8-94A0-2BBD1573E01E}" destId="{135E5176-7347-40EB-AE68-CCD8E231A7C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B986D-E6CD-41DF-A68C-940527CBCFF9}">
      <dsp:nvSpPr>
        <dsp:cNvPr id="0" name=""/>
        <dsp:cNvSpPr/>
      </dsp:nvSpPr>
      <dsp:spPr>
        <a:xfrm>
          <a:off x="3168338" y="1872191"/>
          <a:ext cx="1801651" cy="1802272"/>
        </a:xfrm>
        <a:prstGeom prst="ellipse">
          <a:avLst/>
        </a:prstGeom>
        <a:noFill/>
        <a:ln w="25400" cap="flat" cmpd="sng" algn="ctr">
          <a:solidFill>
            <a:srgbClr val="1950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altLang="en-US" sz="2000" b="1" kern="12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rPr>
            <a:t>ОПОС</a:t>
          </a:r>
          <a:endParaRPr lang="en-US" altLang="en-US" sz="2000" b="1" kern="1200" dirty="0" smtClean="0">
            <a:solidFill>
              <a:srgbClr val="19501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rPr>
            <a:t>3 462</a:t>
          </a:r>
          <a:endParaRPr lang="en-US" sz="2000" kern="1200" dirty="0">
            <a:solidFill>
              <a:srgbClr val="195019"/>
            </a:solidFill>
          </a:endParaRPr>
        </a:p>
      </dsp:txBody>
      <dsp:txXfrm>
        <a:off x="3432184" y="2136128"/>
        <a:ext cx="1273959" cy="1274398"/>
      </dsp:txXfrm>
    </dsp:sp>
    <dsp:sp modelId="{29FF3F40-5CAA-4CD4-9D82-F74EBB590B20}">
      <dsp:nvSpPr>
        <dsp:cNvPr id="0" name=""/>
        <dsp:cNvSpPr/>
      </dsp:nvSpPr>
      <dsp:spPr>
        <a:xfrm rot="16228952">
          <a:off x="4037913" y="1552212"/>
          <a:ext cx="78896" cy="495631"/>
        </a:xfrm>
        <a:prstGeom prst="rightArrow">
          <a:avLst>
            <a:gd name="adj1" fmla="val 60000"/>
            <a:gd name="adj2" fmla="val 50000"/>
          </a:avLst>
        </a:prstGeom>
        <a:solidFill>
          <a:srgbClr val="195019">
            <a:alpha val="4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049648" y="1663172"/>
        <a:ext cx="55227" cy="297379"/>
      </dsp:txXfrm>
    </dsp:sp>
    <dsp:sp modelId="{EEACD333-FB3F-4C01-B898-367AC7708BA1}">
      <dsp:nvSpPr>
        <dsp:cNvPr id="0" name=""/>
        <dsp:cNvSpPr/>
      </dsp:nvSpPr>
      <dsp:spPr>
        <a:xfrm>
          <a:off x="3096341" y="-256601"/>
          <a:ext cx="1980004" cy="1980004"/>
        </a:xfrm>
        <a:prstGeom prst="ellipse">
          <a:avLst/>
        </a:prstGeom>
        <a:solidFill>
          <a:srgbClr val="19501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bg1"/>
              </a:solidFill>
            </a:rPr>
            <a:t>ВОДИ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bg1"/>
              </a:solidFill>
            </a:rPr>
            <a:t>2 339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386306" y="33364"/>
        <a:ext cx="1400074" cy="1400074"/>
      </dsp:txXfrm>
    </dsp:sp>
    <dsp:sp modelId="{2BC17980-C236-4219-BF17-25A1C8E2FC61}">
      <dsp:nvSpPr>
        <dsp:cNvPr id="0" name=""/>
        <dsp:cNvSpPr/>
      </dsp:nvSpPr>
      <dsp:spPr>
        <a:xfrm rot="20140438">
          <a:off x="4950333" y="2086357"/>
          <a:ext cx="180544" cy="495631"/>
        </a:xfrm>
        <a:prstGeom prst="rightArrow">
          <a:avLst>
            <a:gd name="adj1" fmla="val 60000"/>
            <a:gd name="adj2" fmla="val 50000"/>
          </a:avLst>
        </a:prstGeom>
        <a:solidFill>
          <a:srgbClr val="195019">
            <a:alpha val="4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952737" y="2196639"/>
        <a:ext cx="126381" cy="297379"/>
      </dsp:txXfrm>
    </dsp:sp>
    <dsp:sp modelId="{450CEB95-6E76-4806-BAB6-50AD320654F9}">
      <dsp:nvSpPr>
        <dsp:cNvPr id="0" name=""/>
        <dsp:cNvSpPr/>
      </dsp:nvSpPr>
      <dsp:spPr>
        <a:xfrm>
          <a:off x="5112569" y="864094"/>
          <a:ext cx="1980004" cy="1980004"/>
        </a:xfrm>
        <a:prstGeom prst="ellipse">
          <a:avLst/>
        </a:prstGeom>
        <a:solidFill>
          <a:srgbClr val="19501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bg1"/>
              </a:solidFill>
            </a:rPr>
            <a:t>ОТПАДЪЦИ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562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402534" y="1154059"/>
        <a:ext cx="1400074" cy="1400074"/>
      </dsp:txXfrm>
    </dsp:sp>
    <dsp:sp modelId="{C04B611C-11B0-45CC-B7E4-D9F45E8B6151}">
      <dsp:nvSpPr>
        <dsp:cNvPr id="0" name=""/>
        <dsp:cNvSpPr/>
      </dsp:nvSpPr>
      <dsp:spPr>
        <a:xfrm rot="1780843">
          <a:off x="4948084" y="3119384"/>
          <a:ext cx="326129" cy="495631"/>
        </a:xfrm>
        <a:prstGeom prst="rightArrow">
          <a:avLst>
            <a:gd name="adj1" fmla="val 60000"/>
            <a:gd name="adj2" fmla="val 50000"/>
          </a:avLst>
        </a:prstGeom>
        <a:solidFill>
          <a:srgbClr val="195019">
            <a:alpha val="4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954502" y="3194287"/>
        <a:ext cx="228290" cy="297379"/>
      </dsp:txXfrm>
    </dsp:sp>
    <dsp:sp modelId="{6BE052AE-CAEC-4FF7-9BFD-C598F65EE69D}">
      <dsp:nvSpPr>
        <dsp:cNvPr id="0" name=""/>
        <dsp:cNvSpPr/>
      </dsp:nvSpPr>
      <dsp:spPr>
        <a:xfrm>
          <a:off x="5256580" y="3024332"/>
          <a:ext cx="1980004" cy="1980004"/>
        </a:xfrm>
        <a:prstGeom prst="ellipse">
          <a:avLst/>
        </a:prstGeom>
        <a:solidFill>
          <a:srgbClr val="19501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bg1"/>
              </a:solidFill>
            </a:rPr>
            <a:t>НАТУРА 2000 И БИОРАЗНО</a:t>
          </a:r>
          <a:r>
            <a:rPr lang="en-US" sz="1500" kern="1200" dirty="0" smtClean="0">
              <a:solidFill>
                <a:schemeClr val="bg1"/>
              </a:solidFill>
            </a:rPr>
            <a:t>-</a:t>
          </a:r>
          <a:r>
            <a:rPr lang="bg-BG" sz="1500" kern="1200" dirty="0" smtClean="0">
              <a:solidFill>
                <a:schemeClr val="bg1"/>
              </a:solidFill>
            </a:rPr>
            <a:t>ОБРАЗИЕ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198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546545" y="3314297"/>
        <a:ext cx="1400074" cy="1400074"/>
      </dsp:txXfrm>
    </dsp:sp>
    <dsp:sp modelId="{13F13582-93D6-4738-B811-E73F1BE7306A}">
      <dsp:nvSpPr>
        <dsp:cNvPr id="0" name=""/>
        <dsp:cNvSpPr/>
      </dsp:nvSpPr>
      <dsp:spPr>
        <a:xfrm rot="5370952">
          <a:off x="4039720" y="3495500"/>
          <a:ext cx="75279" cy="495631"/>
        </a:xfrm>
        <a:prstGeom prst="rightArrow">
          <a:avLst>
            <a:gd name="adj1" fmla="val 60000"/>
            <a:gd name="adj2" fmla="val 50000"/>
          </a:avLst>
        </a:prstGeom>
        <a:solidFill>
          <a:srgbClr val="195019">
            <a:alpha val="4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050917" y="3583334"/>
        <a:ext cx="52695" cy="297379"/>
      </dsp:txXfrm>
    </dsp:sp>
    <dsp:sp modelId="{510FBE0A-BEF4-4BAB-B977-F81A6FC08A1D}">
      <dsp:nvSpPr>
        <dsp:cNvPr id="0" name=""/>
        <dsp:cNvSpPr/>
      </dsp:nvSpPr>
      <dsp:spPr>
        <a:xfrm>
          <a:off x="3096341" y="3816427"/>
          <a:ext cx="1980004" cy="1980004"/>
        </a:xfrm>
        <a:prstGeom prst="ellipse">
          <a:avLst/>
        </a:prstGeom>
        <a:solidFill>
          <a:srgbClr val="19501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bg1"/>
              </a:solidFill>
            </a:rPr>
            <a:t>ПРЕВЕНЦИЯ И УПРАВЛЕНИЕ НА РИСКА ОТ НАВОДНЕНИЯ И СВЛАЧИЩА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153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386306" y="4106392"/>
        <a:ext cx="1400074" cy="1400074"/>
      </dsp:txXfrm>
    </dsp:sp>
    <dsp:sp modelId="{300DEF90-CC64-4682-B086-49121E8992F4}">
      <dsp:nvSpPr>
        <dsp:cNvPr id="0" name=""/>
        <dsp:cNvSpPr/>
      </dsp:nvSpPr>
      <dsp:spPr>
        <a:xfrm rot="9050070">
          <a:off x="2981856" y="3067752"/>
          <a:ext cx="231417" cy="495631"/>
        </a:xfrm>
        <a:prstGeom prst="rightArrow">
          <a:avLst>
            <a:gd name="adj1" fmla="val 60000"/>
            <a:gd name="adj2" fmla="val 50000"/>
          </a:avLst>
        </a:prstGeom>
        <a:solidFill>
          <a:srgbClr val="195019">
            <a:alpha val="4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3046880" y="3149961"/>
        <a:ext cx="161992" cy="297379"/>
      </dsp:txXfrm>
    </dsp:sp>
    <dsp:sp modelId="{8F606D9A-70BC-4FF2-A255-260325C10483}">
      <dsp:nvSpPr>
        <dsp:cNvPr id="0" name=""/>
        <dsp:cNvSpPr/>
      </dsp:nvSpPr>
      <dsp:spPr>
        <a:xfrm>
          <a:off x="1046718" y="2917613"/>
          <a:ext cx="1980004" cy="1980004"/>
        </a:xfrm>
        <a:prstGeom prst="ellipse">
          <a:avLst/>
        </a:prstGeom>
        <a:solidFill>
          <a:srgbClr val="19501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bg1"/>
              </a:solidFill>
            </a:rPr>
            <a:t>ПОДОБРЯВАНЕ КАЧЕСТВОТО НА АТМОСФЕРНИЯ ВЪЗДУХ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115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336683" y="3207578"/>
        <a:ext cx="1400074" cy="1400074"/>
      </dsp:txXfrm>
    </dsp:sp>
    <dsp:sp modelId="{58F166E3-900A-4E46-AE9D-770D7478FD99}">
      <dsp:nvSpPr>
        <dsp:cNvPr id="0" name=""/>
        <dsp:cNvSpPr/>
      </dsp:nvSpPr>
      <dsp:spPr>
        <a:xfrm rot="12464642">
          <a:off x="2963001" y="2005686"/>
          <a:ext cx="235775" cy="495631"/>
        </a:xfrm>
        <a:prstGeom prst="rightArrow">
          <a:avLst>
            <a:gd name="adj1" fmla="val 60000"/>
            <a:gd name="adj2" fmla="val 50000"/>
          </a:avLst>
        </a:prstGeom>
        <a:solidFill>
          <a:srgbClr val="195019">
            <a:alpha val="4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3029667" y="2121276"/>
        <a:ext cx="165043" cy="297379"/>
      </dsp:txXfrm>
    </dsp:sp>
    <dsp:sp modelId="{135E5176-7347-40EB-AE68-CCD8E231A7C0}">
      <dsp:nvSpPr>
        <dsp:cNvPr id="0" name=""/>
        <dsp:cNvSpPr/>
      </dsp:nvSpPr>
      <dsp:spPr>
        <a:xfrm>
          <a:off x="1011934" y="695978"/>
          <a:ext cx="1980004" cy="1980004"/>
        </a:xfrm>
        <a:prstGeom prst="ellipse">
          <a:avLst/>
        </a:prstGeom>
        <a:solidFill>
          <a:srgbClr val="19501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500" kern="1200" dirty="0" smtClean="0">
              <a:solidFill>
                <a:schemeClr val="bg1"/>
              </a:solidFill>
            </a:rPr>
            <a:t>ТЕХНИЧЕСКА ПОМОЩ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92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301899" y="985943"/>
        <a:ext cx="1400074" cy="1400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909493-B41E-4590-B1FB-08F1A94AED83}" type="datetimeFigureOut">
              <a:rPr lang="bg-BG" smtClean="0"/>
              <a:t>14.7.2015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556984-BFA1-4032-A2F7-943390F401A9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1728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B82725-62A2-4311-9ACD-D34C66DD3C7F}" type="datetimeFigureOut">
              <a:rPr lang="bg-BG" smtClean="0"/>
              <a:t>14.7.2015 г.</a:t>
            </a:fld>
            <a:endParaRPr lang="bg-B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bg-B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22844A-9D9A-451E-8533-AC68D816AE0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606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02847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bg-BG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Приоритетна ос 4 „Превенция и управление на риска от наводнения и свлачища“ </a:t>
            </a: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bg-BG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Приоритетна ос 5 „Подобряване качеството на въздуха“</a:t>
            </a: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3663" indent="0" algn="just">
              <a:buFont typeface="Wingdings" panose="05000000000000000000" pitchFamily="2" charset="2"/>
              <a:buNone/>
              <a:tabLst>
                <a:tab pos="447675" algn="l"/>
              </a:tabLst>
            </a:pPr>
            <a:r>
              <a:rPr lang="bg-BG" sz="1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Допълнителна информация за Приоритетна ос 6 „Техническа помощ“, спомената в слайд №3 (финансиране по оси). </a:t>
            </a:r>
          </a:p>
          <a:p>
            <a:pPr marL="93663" indent="354013" algn="just"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1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се изпълняват дейности, насочени към осигуряване на необходимата подкрепа за управлението и изпълнението на ОПОС 2014 – 2020 г.; за комуникация и </a:t>
            </a:r>
          </a:p>
          <a:p>
            <a:pPr marL="93663" algn="just">
              <a:tabLst>
                <a:tab pos="447675" algn="l"/>
              </a:tabLst>
            </a:pPr>
            <a:r>
              <a:rPr lang="bg-BG" sz="1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популяризиране на ОПОС; за укрепване и повишаване капацитета на бенефициентите</a:t>
            </a:r>
          </a:p>
          <a:p>
            <a:pPr marL="93663" algn="just">
              <a:tabLst>
                <a:tab pos="447675" algn="l"/>
              </a:tabLst>
            </a:pPr>
            <a:r>
              <a:rPr lang="bg-BG" sz="1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 бенефициент е Управляващият орган на ОПОС</a:t>
            </a:r>
          </a:p>
          <a:p>
            <a:pPr marL="265113" indent="-171450" algn="just">
              <a:buFont typeface="Wingdings" panose="05000000000000000000" pitchFamily="2" charset="2"/>
              <a:buChar char="§"/>
              <a:tabLst>
                <a:tab pos="447675" algn="l"/>
              </a:tabLst>
            </a:pPr>
            <a:endParaRPr lang="bg-BG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5113" indent="-171450" algn="just"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Предстои одобрението на процедурите от Комитета за наблюдение на оперативна програма „Околна среда 2014-2020 г.“</a:t>
            </a:r>
            <a:endParaRPr lang="bg-BG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5113" indent="-171450" algn="just">
              <a:buFont typeface="Wingdings" panose="05000000000000000000" pitchFamily="2" charset="2"/>
              <a:buChar char="§"/>
              <a:tabLst>
                <a:tab pos="447675" algn="l"/>
              </a:tabLst>
            </a:pPr>
            <a:endParaRPr lang="bg-BG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5113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bg-BG" sz="1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Очаква се Министерство на финансите да провежда  националната политика по прилагане на финансовите инструменти – създаване на Фонд на фондовете.</a:t>
            </a:r>
          </a:p>
          <a:p>
            <a:pPr marL="265113" indent="-171450" algn="just">
              <a:buFont typeface="Wingdings" panose="05000000000000000000" pitchFamily="2" charset="2"/>
              <a:buChar char="§"/>
              <a:tabLst>
                <a:tab pos="447675" algn="l"/>
              </a:tabLst>
            </a:pPr>
            <a:endParaRPr lang="bg-BG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16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/>
              <a:t>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0136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sz="1100" dirty="0" smtClean="0"/>
              <a:t>Основни приоритети в ОП „Околна среда 2014-2020 г.“ са подобряването на ВиК инфраструктурата, екологосъобразното управление на отпадъците, качеството на атмосферния въздух и опазването на богатото биоразнообразие. Нови елементи са мерките за превенция и управление на риска от наводнения и свлачища.</a:t>
            </a:r>
            <a:endParaRPr lang="bg-BG" sz="1100" dirty="0">
              <a:solidFill>
                <a:srgbClr val="17375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bg-BG"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8C0CBCDA-B582-4880-A105-B8316C734ADA}" type="slidenum">
              <a:t>3</a:t>
            </a:fld>
            <a:endParaRPr lang="bg-BG" sz="1800" dirty="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bg-BG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844A-9D9A-451E-8533-AC68D816AE04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1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3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3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2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8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9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2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9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1CDB-9F6F-4F34-A203-4C73DD400C6E}" type="datetimeFigureOut">
              <a:rPr lang="en-US" smtClean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0D09-95BE-481B-84AB-35C029DC8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2492896"/>
            <a:ext cx="80658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35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bg-BG" sz="35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перативна програма </a:t>
            </a:r>
          </a:p>
          <a:p>
            <a:pPr algn="ctr">
              <a:defRPr/>
            </a:pPr>
            <a:r>
              <a:rPr lang="bg-BG" sz="35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“Околна среда 2014 – 2020 г.”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2385" y="5445224"/>
            <a:ext cx="82930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bg-BG" sz="16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Национална кампания „Деветте пътя към еврофондовете“</a:t>
            </a:r>
          </a:p>
          <a:p>
            <a:pPr algn="r">
              <a:defRPr/>
            </a:pPr>
            <a:endParaRPr lang="bg-BG" sz="1600" b="1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bg-BG" sz="16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София, 14 юли 2015 г.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520" y="408771"/>
            <a:ext cx="8064896" cy="1076013"/>
            <a:chOff x="251520" y="408771"/>
            <a:chExt cx="8064896" cy="1076013"/>
          </a:xfrm>
        </p:grpSpPr>
        <p:pic>
          <p:nvPicPr>
            <p:cNvPr id="10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756" y="408771"/>
              <a:ext cx="2755388" cy="85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51520" y="416496"/>
              <a:ext cx="2205633" cy="1068288"/>
              <a:chOff x="251520" y="344488"/>
              <a:chExt cx="2205633" cy="1068288"/>
            </a:xfrm>
          </p:grpSpPr>
          <p:sp>
            <p:nvSpPr>
              <p:cNvPr id="2" name="Text Box 2"/>
              <p:cNvSpPr txBox="1">
                <a:spLocks noChangeArrowheads="1"/>
              </p:cNvSpPr>
              <p:nvPr/>
            </p:nvSpPr>
            <p:spPr bwMode="auto">
              <a:xfrm>
                <a:off x="251520" y="718623"/>
                <a:ext cx="2205633" cy="694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50"/>
                  </a:spcAft>
                  <a:buClrTx/>
                  <a:buSzTx/>
                  <a:buFontTx/>
                  <a:buNone/>
                  <a:tabLst/>
                </a:pPr>
                <a:endParaRPr kumimoji="0" lang="bg-BG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itchFamily="34" charset="0"/>
                    <a:cs typeface="Arial" pitchFamily="34" charset="0"/>
                  </a:rPr>
                  <a:t>Европейски съюз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788" y="344488"/>
                <a:ext cx="827087" cy="560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876256" y="441286"/>
              <a:ext cx="1440160" cy="899482"/>
              <a:chOff x="7417804" y="301625"/>
              <a:chExt cx="1440160" cy="899482"/>
            </a:xfrm>
          </p:grpSpPr>
          <p:sp>
            <p:nvSpPr>
              <p:cNvPr id="3" name="Text Box 2"/>
              <p:cNvSpPr txBox="1">
                <a:spLocks noChangeArrowheads="1"/>
              </p:cNvSpPr>
              <p:nvPr/>
            </p:nvSpPr>
            <p:spPr bwMode="auto">
              <a:xfrm>
                <a:off x="7417804" y="548680"/>
                <a:ext cx="1440160" cy="6524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bg-BG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itchFamily="34" charset="0"/>
                    <a:cs typeface="Arial" pitchFamily="34" charset="0"/>
                  </a:rPr>
                  <a:t>Решения за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8C3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8C3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8C300"/>
                    </a:solidFill>
                    <a:effectLst/>
                    <a:latin typeface="Arial" pitchFamily="34" charset="0"/>
                    <a:cs typeface="Arial" pitchFamily="34" charset="0"/>
                  </a:rPr>
                  <a:t> по-добър живот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27" name="Picture 3" descr="logo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9578" y="301625"/>
                <a:ext cx="836612" cy="44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961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4600" b="1" dirty="0" smtClean="0">
                <a:solidFill>
                  <a:srgbClr val="195019"/>
                </a:solidFill>
                <a:latin typeface="Arial"/>
                <a:cs typeface="Arial"/>
              </a:rPr>
              <a:t>ПРИОРИТЕТНА ОС 4</a:t>
            </a:r>
          </a:p>
          <a:p>
            <a:pPr algn="r">
              <a:spcBef>
                <a:spcPts val="0"/>
              </a:spcBef>
              <a:defRPr/>
            </a:pPr>
            <a:r>
              <a:rPr lang="bg-BG" sz="4600" b="1" dirty="0" smtClean="0">
                <a:solidFill>
                  <a:srgbClr val="195019"/>
                </a:solidFill>
                <a:latin typeface="Arial"/>
                <a:cs typeface="Arial"/>
              </a:rPr>
              <a:t>Финансов ресурс 153 млн.лв. </a:t>
            </a:r>
          </a:p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1628800"/>
            <a:ext cx="8877404" cy="3824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tabLst>
                <a:tab pos="447675" algn="l"/>
              </a:tabLst>
            </a:pPr>
            <a:r>
              <a:rPr lang="bg-BG" sz="20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Превенция и управление риска от наводнения:</a:t>
            </a:r>
          </a:p>
          <a:p>
            <a:pPr marL="449263" indent="-3556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 на Национална система за управление на водите в реално време;</a:t>
            </a:r>
            <a:endParaRPr lang="bg-BG" sz="20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3556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Въвеждане на решения за превенция и управление на риска от наводнения, вкл. екосистемно базирани решения;</a:t>
            </a:r>
          </a:p>
          <a:p>
            <a:pPr marL="449263" indent="-3556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Установяване на 6 центъра за повишаване готовността на населението за адекватна реакция при наводнения;</a:t>
            </a:r>
          </a:p>
          <a:p>
            <a:pPr marL="449263" indent="-3556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Демонстрационни/пилотни проекти и информационни кампании.</a:t>
            </a:r>
          </a:p>
          <a:p>
            <a:pPr marL="449263" indent="-3556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endParaRPr lang="bg-BG" sz="22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3556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endParaRPr lang="bg-BG" sz="22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433" y="5085184"/>
            <a:ext cx="8490023" cy="159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indent="354013" algn="just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1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 </a:t>
            </a:r>
            <a:r>
              <a:rPr lang="bg-BG" sz="21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МОСВ; </a:t>
            </a:r>
          </a:p>
          <a:p>
            <a:pPr marL="93663" indent="354013" algn="just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1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Общини;</a:t>
            </a:r>
          </a:p>
          <a:p>
            <a:pPr marL="93663" indent="354013" algn="just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1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 </a:t>
            </a:r>
            <a:r>
              <a:rPr lang="bg-BG" sz="21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Пожарна безопасност и защита на населението в </a:t>
            </a:r>
            <a:r>
              <a:rPr lang="bg-BG" sz="21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МВР;</a:t>
            </a:r>
          </a:p>
          <a:p>
            <a:pPr marL="93663" indent="354013" algn="just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1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НПО.</a:t>
            </a:r>
            <a:endParaRPr lang="bg-BG" sz="21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912" y="1001668"/>
            <a:ext cx="878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24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ДОПУСТИМИ ДЕЙНОСТИ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07904" y="4322124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 smtClean="0">
              <a:solidFill>
                <a:srgbClr val="195019"/>
              </a:solidFill>
              <a:latin typeface="Arial"/>
              <a:cs typeface="Arial"/>
            </a:endParaRPr>
          </a:p>
          <a:p>
            <a:pPr algn="r">
              <a:spcBef>
                <a:spcPts val="0"/>
              </a:spcBef>
              <a:defRPr/>
            </a:pPr>
            <a:r>
              <a:rPr lang="bg-BG" sz="2400" b="1" dirty="0" smtClean="0">
                <a:solidFill>
                  <a:srgbClr val="195019"/>
                </a:solidFill>
                <a:latin typeface="Arial"/>
                <a:cs typeface="Arial"/>
              </a:rPr>
              <a:t>ДОПУСТИМИ БЕНЕФИЦИЕНТИ</a:t>
            </a: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7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612619"/>
            <a:ext cx="701546" cy="40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ПРИОРИТЕТНА ОС 4</a:t>
            </a:r>
          </a:p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48" y="1586410"/>
            <a:ext cx="9021982" cy="317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Осъществяване на превантивни мерки и извършване на геозащитни мерки и дейности в регистрирани свлачищни райони;</a:t>
            </a:r>
          </a:p>
          <a:p>
            <a:pPr marL="457200" indent="-4572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или възстановяване на контролно-измервателни системи в регистрирани свлачищни райони за мониторинг на свлачищните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процеси;</a:t>
            </a: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Демонстрационни/пилотни проекти и информационни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кампании.</a:t>
            </a: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5373216"/>
            <a:ext cx="7704856" cy="1312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indent="354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Общини;</a:t>
            </a:r>
          </a:p>
          <a:p>
            <a:pPr marL="93663" indent="354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Структури/звена в МРРБ; </a:t>
            </a:r>
          </a:p>
          <a:p>
            <a:pPr marL="93663" indent="354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НПО.</a:t>
            </a: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018" y="1124744"/>
            <a:ext cx="8964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24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Превенция и управление на риска от свлачища:</a:t>
            </a:r>
            <a:endParaRPr lang="bg-BG" sz="1200" b="1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07904" y="4322124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 smtClean="0">
              <a:solidFill>
                <a:srgbClr val="195019"/>
              </a:solidFill>
              <a:latin typeface="Arial"/>
              <a:cs typeface="Arial"/>
            </a:endParaRPr>
          </a:p>
          <a:p>
            <a:pPr algn="r">
              <a:spcBef>
                <a:spcPts val="0"/>
              </a:spcBef>
              <a:defRPr/>
            </a:pPr>
            <a:r>
              <a:rPr lang="bg-BG" sz="2400" b="1" dirty="0" smtClean="0">
                <a:solidFill>
                  <a:srgbClr val="195019"/>
                </a:solidFill>
                <a:latin typeface="Arial"/>
                <a:cs typeface="Arial"/>
              </a:rPr>
              <a:t>ДОПУСТИМИ БЕНЕФИЦИЕНТИ</a:t>
            </a: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67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7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612619"/>
            <a:ext cx="701546" cy="40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ПРИОРИТЕТНА ОС 5</a:t>
            </a:r>
          </a:p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Финансов ресурс 115 млн. лв.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912" y="1772816"/>
            <a:ext cx="8745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за подобряване качеството на атмосферния въздух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2790219"/>
            <a:ext cx="8856984" cy="3663117"/>
          </a:xfrm>
        </p:spPr>
        <p:txBody>
          <a:bodyPr>
            <a:noAutofit/>
          </a:bodyPr>
          <a:lstStyle/>
          <a:p>
            <a:pPr marL="457200" lvl="0" indent="-457200" algn="just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Преглед и анализ на общинските програми за качеството на атмосферния въздух;</a:t>
            </a:r>
          </a:p>
          <a:p>
            <a:pPr marL="457200" indent="-457200" algn="just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Подпомагане при изготвяне/ преработване/изпълнение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общинските програми и развитие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системите за мониторинг качеството на атмосферния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въздух;</a:t>
            </a:r>
          </a:p>
          <a:p>
            <a:pPr marL="457200" indent="-457200" algn="just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Подмяна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стационарни индивидуални и многофамилни домакински горивни устройства на твърдо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гориво;</a:t>
            </a:r>
          </a:p>
          <a:p>
            <a:pPr marL="457200" indent="-457200" algn="just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912" y="1167135"/>
            <a:ext cx="878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bg-BG" sz="24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ДОПУСТИМИ ДЕЙНОСТИ</a:t>
            </a:r>
          </a:p>
        </p:txBody>
      </p:sp>
    </p:spTree>
    <p:extLst>
      <p:ext uri="{BB962C8B-B14F-4D97-AF65-F5344CB8AC3E}">
        <p14:creationId xmlns:p14="http://schemas.microsoft.com/office/powerpoint/2010/main" val="36961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7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612619"/>
            <a:ext cx="701546" cy="40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ДОПУСТИМИ ДЕЙНОСТИ ПО </a:t>
            </a:r>
            <a:b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</a:b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ПРИОРИТЕТНА ОС 5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2062" y="4927178"/>
            <a:ext cx="8478410" cy="131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indent="354013" algn="just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bg-BG" sz="2300" dirty="0">
                <a:solidFill>
                  <a:srgbClr val="1950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Структури </a:t>
            </a:r>
            <a:r>
              <a:rPr lang="bg-BG" sz="2300" dirty="0" smtClean="0">
                <a:solidFill>
                  <a:srgbClr val="19501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МОСВ; </a:t>
            </a:r>
          </a:p>
          <a:p>
            <a:pPr marL="93663" indent="354013" algn="just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r>
              <a:rPr lang="bg-BG" sz="23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Общини. </a:t>
            </a:r>
            <a:endParaRPr lang="bg-BG" sz="23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354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  <a:defRPr/>
            </a:pP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512" y="1340768"/>
            <a:ext cx="8593960" cy="260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863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tabLst>
                <a:tab pos="447675" algn="l"/>
              </a:tabLst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Поставяне на филтри на изходите за отвеждане на димните газове;</a:t>
            </a:r>
          </a:p>
          <a:p>
            <a:pPr marL="550863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Намаляване използването на конвенционални горива в обществения транспорт;  </a:t>
            </a:r>
          </a:p>
          <a:p>
            <a:pPr marL="550863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Замяна на изпускателните устройства (</a:t>
            </a:r>
            <a:r>
              <a:rPr lang="en-US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retrofitting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на превозните средства на градския транспорт.</a:t>
            </a: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35896" y="386104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endParaRPr lang="bg-BG" sz="2400" b="1" dirty="0" smtClean="0">
              <a:solidFill>
                <a:srgbClr val="195019"/>
              </a:solidFill>
              <a:latin typeface="Arial"/>
              <a:cs typeface="Arial"/>
            </a:endParaRPr>
          </a:p>
          <a:p>
            <a:pPr algn="r">
              <a:spcBef>
                <a:spcPts val="0"/>
              </a:spcBef>
              <a:defRPr/>
            </a:pPr>
            <a:r>
              <a:rPr lang="bg-BG" sz="2400" b="1" dirty="0" smtClean="0">
                <a:solidFill>
                  <a:srgbClr val="195019"/>
                </a:solidFill>
                <a:latin typeface="Arial"/>
                <a:cs typeface="Arial"/>
              </a:rPr>
              <a:t>ДОПУСТИМИ БЕНЕФИЦИЕНТИ</a:t>
            </a: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06037" y="4610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7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612619"/>
            <a:ext cx="701546" cy="40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09623" y="-40984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400" b="1" dirty="0" smtClean="0">
                <a:solidFill>
                  <a:srgbClr val="195019"/>
                </a:solidFill>
                <a:latin typeface="Arial"/>
                <a:cs typeface="Arial"/>
              </a:rPr>
              <a:t>ПРОЦЕДУРИ</a:t>
            </a: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6672"/>
            <a:ext cx="7635237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 2015 г. се очаква да стартират 15 процедури на обща </a:t>
            </a:r>
            <a:r>
              <a:rPr lang="bg-BG" sz="20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стойност </a:t>
            </a:r>
            <a:r>
              <a:rPr lang="bg-BG" sz="22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1 012 234 </a:t>
            </a:r>
            <a:r>
              <a:rPr lang="bg-BG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лв.</a:t>
            </a:r>
            <a:r>
              <a:rPr lang="en-US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37457"/>
              </p:ext>
            </p:extLst>
          </p:nvPr>
        </p:nvGraphicFramePr>
        <p:xfrm>
          <a:off x="39757" y="1416348"/>
          <a:ext cx="9030614" cy="479013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062948"/>
                <a:gridCol w="1556546"/>
                <a:gridCol w="2411120"/>
              </a:tblGrid>
              <a:tr h="55542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noProof="0" dirty="0" smtClean="0">
                          <a:solidFill>
                            <a:srgbClr val="195019"/>
                          </a:solidFill>
                          <a:effectLst/>
                          <a:latin typeface="Calibri"/>
                        </a:rPr>
                        <a:t>Процедура</a:t>
                      </a:r>
                      <a:endParaRPr lang="bg-BG" sz="1800" b="1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baseline="0" noProof="0" dirty="0" smtClean="0">
                          <a:solidFill>
                            <a:srgbClr val="195019"/>
                          </a:solidFill>
                          <a:effectLst/>
                          <a:latin typeface="Calibri"/>
                        </a:rPr>
                        <a:t>БФП по процедурата</a:t>
                      </a:r>
                      <a:endParaRPr lang="bg-BG" sz="1800" b="1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noProof="0" dirty="0" smtClean="0">
                          <a:solidFill>
                            <a:srgbClr val="195019"/>
                          </a:solidFill>
                          <a:effectLst/>
                          <a:latin typeface="Calibri"/>
                        </a:rPr>
                        <a:t>Допустими     кандидати</a:t>
                      </a:r>
                      <a:endParaRPr lang="bg-BG" sz="1800" b="1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54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bg-BG" sz="1800" u="none" strike="noStrike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800" u="none" strike="noStrike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1800" u="none" strike="noStrike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Регионално инвестиционно планиране на отрасъл ВиК</a:t>
                      </a:r>
                      <a:endParaRPr lang="bg-BG" sz="1800" b="0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40000">
                          <a:srgbClr val="92D050"/>
                        </a:gs>
                        <a:gs pos="100000">
                          <a:srgbClr val="85C2FF"/>
                        </a:gs>
                        <a:gs pos="10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61 512 000</a:t>
                      </a:r>
                      <a:endParaRPr lang="bg-BG" sz="1800" b="0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40000">
                          <a:srgbClr val="92D050"/>
                        </a:gs>
                        <a:gs pos="100000">
                          <a:srgbClr val="85C2FF"/>
                        </a:gs>
                        <a:gs pos="10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МРРБ</a:t>
                      </a:r>
                      <a:endParaRPr lang="bg-BG" sz="1800" b="0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40000">
                          <a:srgbClr val="92D050"/>
                        </a:gs>
                        <a:gs pos="100000">
                          <a:srgbClr val="85C2FF"/>
                        </a:gs>
                        <a:gs pos="10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82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bg-BG" sz="18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 Изпълнение на ранни ВиК проекти</a:t>
                      </a:r>
                      <a:endParaRPr lang="bg-BG" sz="18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40000">
                          <a:srgbClr val="92D050"/>
                        </a:gs>
                        <a:gs pos="100000">
                          <a:srgbClr val="85C2FF"/>
                        </a:gs>
                        <a:gs pos="10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519 648 378</a:t>
                      </a:r>
                      <a:endParaRPr lang="bg-BG" sz="1800" b="0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40000">
                          <a:srgbClr val="92D050"/>
                        </a:gs>
                        <a:gs pos="100000">
                          <a:srgbClr val="85C2FF"/>
                        </a:gs>
                        <a:gs pos="10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baseline="0" noProof="0" dirty="0" smtClean="0">
                          <a:solidFill>
                            <a:schemeClr val="tx1"/>
                          </a:solidFill>
                          <a:effectLst/>
                        </a:rPr>
                        <a:t>Общини</a:t>
                      </a:r>
                      <a:endParaRPr lang="bg-BG" sz="1800" b="0" i="0" u="none" strike="noStrike" baseline="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40000">
                          <a:srgbClr val="92D050"/>
                        </a:gs>
                        <a:gs pos="100000">
                          <a:srgbClr val="85C2FF"/>
                        </a:gs>
                        <a:gs pos="10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55269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bg-BG" sz="18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Компостиращи инсталации за разделно събрани зелени или биоразградими битови отпадъци</a:t>
                      </a:r>
                      <a:endParaRPr lang="bg-BG" sz="1800" b="0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>
                    <a:gradFill flip="none" rotWithShape="1">
                      <a:gsLst>
                        <a:gs pos="40000">
                          <a:srgbClr val="92D050"/>
                        </a:gs>
                        <a:gs pos="100000">
                          <a:srgbClr val="85C2FF"/>
                        </a:gs>
                        <a:gs pos="10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80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97 791 500</a:t>
                      </a:r>
                      <a:endParaRPr lang="bg-BG" sz="180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>
                    <a:gradFill flip="none" rotWithShape="1">
                      <a:gsLst>
                        <a:gs pos="40000">
                          <a:srgbClr val="92D050"/>
                        </a:gs>
                        <a:gs pos="100000">
                          <a:srgbClr val="85C2FF"/>
                        </a:gs>
                        <a:gs pos="10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80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Общини</a:t>
                      </a:r>
                    </a:p>
                  </a:txBody>
                  <a:tcPr marL="9371" marR="9371" marT="9371" marB="0" anchor="ctr">
                    <a:gradFill flip="none" rotWithShape="1">
                      <a:gsLst>
                        <a:gs pos="40000">
                          <a:srgbClr val="92D050"/>
                        </a:gs>
                        <a:gs pos="100000">
                          <a:srgbClr val="85C2FF"/>
                        </a:gs>
                        <a:gs pos="10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5542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4</a:t>
                      </a: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. Прединвестиционно проучване за ВиК на Столична община </a:t>
                      </a:r>
                      <a:endParaRPr lang="bg-BG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4 500 000</a:t>
                      </a:r>
                      <a:endParaRPr lang="bg-BG" sz="1800" b="0" i="0" u="none" strike="noStrike" noProof="0" dirty="0" smtClean="0">
                        <a:solidFill>
                          <a:srgbClr val="195019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Столична община</a:t>
                      </a:r>
                      <a:endParaRPr lang="bg-BG" sz="1800" b="0" i="0" u="none" strike="noStrike" noProof="0" dirty="0" smtClean="0">
                        <a:solidFill>
                          <a:srgbClr val="195019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101365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5</a:t>
                      </a:r>
                      <a:r>
                        <a:rPr lang="en-US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.</a:t>
                      </a: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 </a:t>
                      </a:r>
                      <a:r>
                        <a:rPr lang="bg-BG" sz="1800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Компостиращи инсталации за разделно събрани зелени/биоразградими битови отпадъци и за инсталации за предварително третиране на битови отпадъци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131 040 610</a:t>
                      </a:r>
                    </a:p>
                    <a:p>
                      <a:pPr algn="ctr" fontAlgn="ctr"/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Общини</a:t>
                      </a:r>
                    </a:p>
                    <a:p>
                      <a:pPr algn="ctr" fontAlgn="ctr"/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5422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6</a:t>
                      </a: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. Еко оценки за Плановете за управление на речните басейни и Морската стратегия 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680 000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МОСВ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58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1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bg-BG" sz="1800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Дооборудване на лаборатории на ИАОС</a:t>
                      </a:r>
                      <a:endParaRPr lang="bg-BG" sz="1800" b="0" i="0" u="none" strike="noStrike" noProof="0" dirty="0" smtClean="0">
                        <a:solidFill>
                          <a:srgbClr val="195019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bg-BG" sz="1800" u="none" strike="noStrike" kern="1200" noProof="0" dirty="0">
                        <a:solidFill>
                          <a:srgbClr val="19501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5 050 000</a:t>
                      </a:r>
                      <a:endParaRPr lang="bg-BG" sz="1800" b="0" i="0" u="none" strike="noStrike" noProof="0" dirty="0" smtClean="0">
                        <a:solidFill>
                          <a:srgbClr val="195019"/>
                        </a:solidFill>
                        <a:effectLst/>
                        <a:latin typeface="+mn-lt"/>
                      </a:endParaRPr>
                    </a:p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bg-BG" sz="1800" u="none" strike="noStrike" kern="1200" noProof="0" dirty="0">
                        <a:solidFill>
                          <a:srgbClr val="19501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ИАОС</a:t>
                      </a:r>
                      <a:endParaRPr lang="bg-BG" sz="1800" b="0" i="0" u="none" strike="noStrike" noProof="0" dirty="0" smtClean="0">
                        <a:solidFill>
                          <a:srgbClr val="195019"/>
                        </a:solidFill>
                        <a:effectLst/>
                        <a:latin typeface="+mn-lt"/>
                      </a:endParaRPr>
                    </a:p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bg-BG" sz="1800" u="none" strike="noStrike" kern="1200" noProof="0" dirty="0">
                        <a:solidFill>
                          <a:srgbClr val="19501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062" y="6237312"/>
            <a:ext cx="859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  <a:r>
              <a:rPr lang="ru-RU" b="1" dirty="0"/>
              <a:t>Предстои одобрението на процедурите от Комитета за наблюдение на </a:t>
            </a:r>
            <a:r>
              <a:rPr lang="bg-BG" b="1" dirty="0"/>
              <a:t>ОПОС 2014-2020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50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06037" y="4610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7" name="Picture 12" descr="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68" y="171329"/>
            <a:ext cx="701546" cy="40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36103" y="46102"/>
            <a:ext cx="8030773" cy="531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ПРОЦЕДУРИ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3083"/>
              </p:ext>
            </p:extLst>
          </p:nvPr>
        </p:nvGraphicFramePr>
        <p:xfrm>
          <a:off x="342061" y="692696"/>
          <a:ext cx="8624815" cy="598833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791564"/>
                <a:gridCol w="1203016"/>
                <a:gridCol w="2630235"/>
              </a:tblGrid>
              <a:tr h="491985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bg-BG" sz="1800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Развитие на управленски подход за НАТУРА 2000</a:t>
                      </a:r>
                      <a:endParaRPr lang="bg-BG" sz="1800" u="none" strike="noStrike" kern="1200" noProof="0" dirty="0">
                        <a:solidFill>
                          <a:srgbClr val="19501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800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980 000</a:t>
                      </a:r>
                      <a:endParaRPr lang="bg-BG" sz="1800" u="none" strike="noStrike" kern="1200" noProof="0" dirty="0">
                        <a:solidFill>
                          <a:srgbClr val="19501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800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МОСВ</a:t>
                      </a:r>
                      <a:endParaRPr lang="bg-BG" sz="1800" u="none" strike="noStrike" kern="1200" noProof="0" dirty="0">
                        <a:solidFill>
                          <a:srgbClr val="19501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/>
                </a:tc>
              </a:tr>
              <a:tr h="791710">
                <a:tc>
                  <a:txBody>
                    <a:bodyPr/>
                    <a:lstStyle/>
                    <a:p>
                      <a:pPr algn="l" font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800" b="1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bg-BG" sz="1800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Допълване на мрежата от морски защитени зони. Проучвания на видове и местообитания </a:t>
                      </a:r>
                      <a:endParaRPr lang="bg-BG" sz="1800" u="none" strike="noStrike" kern="1200" noProof="0" dirty="0">
                        <a:solidFill>
                          <a:srgbClr val="19501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800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35 204 940</a:t>
                      </a:r>
                      <a:endParaRPr lang="bg-BG" sz="1800" u="none" strike="noStrike" kern="1200" noProof="0" dirty="0">
                        <a:solidFill>
                          <a:srgbClr val="19501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bg-BG" sz="1800" u="none" strike="noStrike" kern="1200" noProof="0" dirty="0" smtClean="0">
                          <a:solidFill>
                            <a:srgbClr val="19501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МОСВ,  ИАОС</a:t>
                      </a:r>
                      <a:endParaRPr lang="bg-BG" sz="1800" u="none" strike="noStrike" kern="1200" noProof="0" dirty="0">
                        <a:solidFill>
                          <a:srgbClr val="19501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71" marR="9371" marT="9371" marB="0" anchor="ctr"/>
                </a:tc>
              </a:tr>
              <a:tr h="791710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10</a:t>
                      </a: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. Укрепване капацитета за изпълнение на реформата във ВиК отрасъла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15 840 000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МРРБ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5267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 </a:t>
                      </a:r>
                      <a:r>
                        <a:rPr lang="en-US" sz="1800" b="1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11</a:t>
                      </a:r>
                      <a:r>
                        <a:rPr lang="en-US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. </a:t>
                      </a: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Подобряване състоянието на видове и местообитания в Натура 2000</a:t>
                      </a:r>
                      <a:endParaRPr lang="bg-BG" sz="1800" b="0" i="0" u="none" strike="noStrike" noProof="0" dirty="0" smtClean="0">
                        <a:solidFill>
                          <a:srgbClr val="195019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34 525 822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ЮЛНЦ, общини, научни институти, органи за управление на защитени зони, МОСВ и МЗХ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791747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12</a:t>
                      </a: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. Пилотен проект - Национална система за управление на водите – р. Искър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7 000 000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Дирекция „Управление на водите“ в МОСВ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530814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13</a:t>
                      </a: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. Шест центъра за реакция при наводнения и последващи кризи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39 116 600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>
                          <a:solidFill>
                            <a:srgbClr val="195019"/>
                          </a:solidFill>
                          <a:effectLst/>
                        </a:rPr>
                        <a:t>ГДПБЗН към МВР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791747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14</a:t>
                      </a: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. Превенция и противодействие на свлачищни процеси 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56 345 000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Звена в структурата на МРРБ;</a:t>
                      </a:r>
                      <a:b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</a:b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Общини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530814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15</a:t>
                      </a:r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. Анализ на общинските програми за качеството на атмосферния въздух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3 000 000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rgbClr val="195019"/>
                          </a:solidFill>
                          <a:effectLst/>
                        </a:rPr>
                        <a:t>МОСВ</a:t>
                      </a:r>
                      <a:endParaRPr lang="bg-BG" sz="1800" b="0" i="0" u="none" strike="noStrike" noProof="0" dirty="0">
                        <a:solidFill>
                          <a:srgbClr val="195019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5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06037" y="46102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7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612619"/>
            <a:ext cx="701546" cy="40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ВЪЗМОЖНОСТИ ЗА БИЗНЕСА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062" y="1240280"/>
            <a:ext cx="8478410" cy="431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 за прилагане на </a:t>
            </a:r>
            <a:r>
              <a:rPr lang="bg-BG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финансови инструменти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(заеми и гаранции) за:</a:t>
            </a:r>
          </a:p>
          <a:p>
            <a:pPr marL="436563" indent="-34290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bg-BG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 лица със стопанска цел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 приоритетна ос 2 „Отпадъци“ за дейности, свързани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проектиране и изграждане на центрове за повторна употреба, за поправка и подготовка за повторна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употреба – индикативен ресурс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44 566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844 лева;</a:t>
            </a:r>
          </a:p>
          <a:p>
            <a:pPr marL="436563" indent="-342900"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bg-BG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 оператори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 ос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„Води“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дейности, свързани с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изграждане на ВиК инфраструктура –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индикативен ресурс: 198 882 642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лева.</a:t>
            </a:r>
          </a:p>
        </p:txBody>
      </p:sp>
    </p:spTree>
    <p:extLst>
      <p:ext uri="{BB962C8B-B14F-4D97-AF65-F5344CB8AC3E}">
        <p14:creationId xmlns:p14="http://schemas.microsoft.com/office/powerpoint/2010/main" val="28591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8" y="5475312"/>
            <a:ext cx="744924" cy="762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7056784" cy="482453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1800"/>
              </a:spcBef>
              <a:buNone/>
            </a:pPr>
            <a:endParaRPr lang="en-US" sz="2600" b="1" dirty="0" smtClean="0">
              <a:solidFill>
                <a:srgbClr val="195019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bg-BG" sz="5800" b="1" dirty="0" smtClean="0">
                <a:solidFill>
                  <a:srgbClr val="195019"/>
                </a:solidFill>
              </a:rPr>
              <a:t> </a:t>
            </a:r>
          </a:p>
          <a:p>
            <a:pPr marL="0" indent="0" algn="ctr">
              <a:spcBef>
                <a:spcPts val="1800"/>
              </a:spcBef>
              <a:buNone/>
            </a:pPr>
            <a:endParaRPr lang="bg-BG" sz="4300" b="1" dirty="0" smtClean="0">
              <a:solidFill>
                <a:srgbClr val="195019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bg-BG" sz="74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bg-BG" sz="74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ВНИМАНИЕТО</a:t>
            </a:r>
            <a:r>
              <a:rPr lang="en-US" sz="74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bg-BG" sz="7400" b="1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endParaRPr lang="bg-BG" sz="45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endParaRPr lang="bg-BG" sz="45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endParaRPr lang="bg-BG" sz="45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600"/>
              </a:spcBef>
              <a:buNone/>
            </a:pPr>
            <a:r>
              <a:rPr lang="bg-BG" sz="4200" b="1" i="1" dirty="0" smtClean="0">
                <a:solidFill>
                  <a:srgbClr val="195019"/>
                </a:solidFill>
              </a:rPr>
              <a:t>Ивелина ВАСИЛЕВА 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bg-BG" sz="4200" b="1" i="1" dirty="0" smtClean="0">
                <a:solidFill>
                  <a:srgbClr val="195019"/>
                </a:solidFill>
              </a:rPr>
              <a:t>министър на околната среда и водите </a:t>
            </a:r>
          </a:p>
          <a:p>
            <a:pPr marL="0" indent="0" algn="r">
              <a:spcBef>
                <a:spcPts val="600"/>
              </a:spcBef>
              <a:buNone/>
            </a:pPr>
            <a:endParaRPr lang="en-US" sz="4200" b="1" i="1" dirty="0" smtClean="0">
              <a:solidFill>
                <a:srgbClr val="195019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endParaRPr lang="bg-BG" sz="45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endParaRPr lang="bg-BG" sz="2600" b="1" dirty="0">
              <a:solidFill>
                <a:srgbClr val="195019"/>
              </a:solidFill>
            </a:endParaRPr>
          </a:p>
          <a:p>
            <a:pPr marL="0" indent="0" algn="r">
              <a:spcBef>
                <a:spcPts val="1800"/>
              </a:spcBef>
              <a:buNone/>
            </a:pPr>
            <a:endParaRPr lang="bg-BG" sz="2600" b="1" dirty="0" smtClean="0">
              <a:solidFill>
                <a:srgbClr val="195019"/>
              </a:solidFill>
            </a:endParaRPr>
          </a:p>
          <a:p>
            <a:pPr marL="0" indent="0" algn="r">
              <a:spcBef>
                <a:spcPts val="1800"/>
              </a:spcBef>
              <a:buNone/>
            </a:pPr>
            <a:endParaRPr lang="bg-BG" sz="2600" b="1" dirty="0" smtClean="0">
              <a:solidFill>
                <a:srgbClr val="195019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bg-BG" sz="2400" b="1" dirty="0" smtClean="0">
              <a:solidFill>
                <a:srgbClr val="195019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bg-BG" sz="1800" b="1" dirty="0" smtClean="0">
              <a:solidFill>
                <a:srgbClr val="195019"/>
              </a:solidFill>
            </a:endParaRPr>
          </a:p>
          <a:p>
            <a:pPr marL="0" indent="0" algn="r">
              <a:spcBef>
                <a:spcPts val="600"/>
              </a:spcBef>
              <a:buNone/>
            </a:pPr>
            <a:endParaRPr lang="bg-BG" sz="1800" b="1" dirty="0">
              <a:solidFill>
                <a:srgbClr val="19501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4" y="408771"/>
            <a:ext cx="8064896" cy="1076013"/>
            <a:chOff x="251520" y="408771"/>
            <a:chExt cx="8064896" cy="1076013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756" y="408771"/>
              <a:ext cx="2755388" cy="85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51520" y="416496"/>
              <a:ext cx="2205633" cy="1068288"/>
              <a:chOff x="251520" y="344488"/>
              <a:chExt cx="2205633" cy="1068288"/>
            </a:xfrm>
          </p:grpSpPr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251520" y="718623"/>
                <a:ext cx="2205633" cy="694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50"/>
                  </a:spcAft>
                  <a:buClrTx/>
                  <a:buSzTx/>
                  <a:buFontTx/>
                  <a:buNone/>
                  <a:tabLst/>
                </a:pPr>
                <a:endParaRPr kumimoji="0" lang="bg-BG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itchFamily="34" charset="0"/>
                    <a:cs typeface="Arial" pitchFamily="34" charset="0"/>
                  </a:rPr>
                  <a:t>Европейски съюз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6788" y="344488"/>
                <a:ext cx="827087" cy="560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6876256" y="441286"/>
              <a:ext cx="1440160" cy="899482"/>
              <a:chOff x="7417804" y="301625"/>
              <a:chExt cx="1440160" cy="899482"/>
            </a:xfrm>
          </p:grpSpPr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7417804" y="548680"/>
                <a:ext cx="1440160" cy="6524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bg-BG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itchFamily="34" charset="0"/>
                    <a:cs typeface="Arial" pitchFamily="34" charset="0"/>
                  </a:rPr>
                  <a:t>Решения за</a:t>
                </a:r>
                <a:endPara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80808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8C3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8C300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F8C300"/>
                    </a:solidFill>
                    <a:effectLst/>
                    <a:latin typeface="Arial" pitchFamily="34" charset="0"/>
                    <a:cs typeface="Arial" pitchFamily="34" charset="0"/>
                  </a:rPr>
                  <a:t> по-добър живот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Picture 3" descr="logo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9578" y="301625"/>
                <a:ext cx="836612" cy="44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1545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98187"/>
            <a:ext cx="7186970" cy="566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ИНФОРМАЦИЯ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958" y="1702081"/>
            <a:ext cx="8640960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10000"/>
              </a:lnSpc>
              <a:buClr>
                <a:srgbClr val="17375E"/>
              </a:buClr>
              <a:buFont typeface="Wingdings" panose="05000000000000000000" pitchFamily="2" charset="2"/>
              <a:buChar char="§"/>
              <a:defRPr/>
            </a:pPr>
            <a:r>
              <a:rPr lang="bg-BG" altLang="en-US" sz="24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Програмата определя приоритетите в областта на околната среда </a:t>
            </a:r>
            <a:r>
              <a:rPr lang="bg-BG" altLang="en-US" sz="24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altLang="en-US" sz="24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съфинансиране </a:t>
            </a:r>
            <a:r>
              <a:rPr lang="bg-BG" altLang="en-US" sz="24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altLang="en-US" sz="24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Кохезионния фонд и Европейския фонд за регионално развитие на ЕС.</a:t>
            </a:r>
          </a:p>
          <a:p>
            <a:pPr marL="0" lvl="1" algn="just">
              <a:lnSpc>
                <a:spcPct val="150000"/>
              </a:lnSpc>
              <a:buClr>
                <a:srgbClr val="17375E"/>
              </a:buClr>
              <a:defRPr/>
            </a:pPr>
            <a:endParaRPr lang="bg-BG" altLang="en-US" sz="24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lnSpc>
                <a:spcPct val="150000"/>
              </a:lnSpc>
              <a:buClr>
                <a:srgbClr val="17375E"/>
              </a:buClr>
              <a:buFont typeface="Wingdings" panose="05000000000000000000" pitchFamily="2" charset="2"/>
              <a:buChar char="§"/>
              <a:defRPr/>
            </a:pPr>
            <a:r>
              <a:rPr lang="ru-RU" altLang="en-US" sz="24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 ресурс: </a:t>
            </a:r>
            <a:r>
              <a:rPr lang="en-US" altLang="en-US" sz="24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4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462 564 </a:t>
            </a:r>
            <a:r>
              <a:rPr lang="en-US" altLang="en-US" sz="24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945 </a:t>
            </a:r>
            <a:r>
              <a:rPr lang="bg-BG" altLang="en-US" sz="24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лева</a:t>
            </a:r>
            <a:r>
              <a:rPr lang="bg-BG" altLang="en-US" sz="24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 които:</a:t>
            </a:r>
          </a:p>
          <a:p>
            <a:pPr marL="1714500" lvl="4" indent="-342900" algn="just">
              <a:lnSpc>
                <a:spcPct val="150000"/>
              </a:lnSpc>
              <a:buClr>
                <a:srgbClr val="17375E"/>
              </a:buClr>
              <a:buFont typeface="Wingdings" panose="05000000000000000000" pitchFamily="2" charset="2"/>
              <a:buChar char="§"/>
              <a:defRPr/>
            </a:pPr>
            <a:r>
              <a:rPr lang="bg-BG" altLang="en-US" sz="24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от Съюза: 2 943 180 198 лева</a:t>
            </a:r>
            <a:r>
              <a:rPr lang="en-US" altLang="en-US" sz="24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altLang="en-US" sz="24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4" indent="-342900" algn="just">
              <a:lnSpc>
                <a:spcPct val="150000"/>
              </a:lnSpc>
              <a:buClr>
                <a:srgbClr val="17375E"/>
              </a:buClr>
              <a:buFont typeface="Wingdings" panose="05000000000000000000" pitchFamily="2" charset="2"/>
              <a:buChar char="§"/>
              <a:defRPr/>
            </a:pPr>
            <a:r>
              <a:rPr lang="bg-BG" altLang="en-US" sz="24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g-BG" sz="24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ационално участие: </a:t>
            </a:r>
            <a:r>
              <a:rPr lang="bg-BG" altLang="en-US" sz="24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519 384 747 лева.</a:t>
            </a:r>
            <a:endParaRPr lang="bg-BG" altLang="en-US" sz="24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331640" y="132702"/>
            <a:ext cx="7704856" cy="1080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8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инансово </a:t>
            </a:r>
            <a:r>
              <a:rPr lang="bg-BG" sz="28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разпределение</a:t>
            </a:r>
            <a:r>
              <a:rPr lang="en-US" sz="28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млн.</a:t>
            </a:r>
            <a:r>
              <a:rPr lang="en-US" sz="28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8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лв</a:t>
            </a:r>
            <a:r>
              <a:rPr lang="bg-BG" sz="28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4125386"/>
              </p:ext>
            </p:extLst>
          </p:nvPr>
        </p:nvGraphicFramePr>
        <p:xfrm>
          <a:off x="251520" y="980728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logo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r>
              <a:rPr lang="bg-BG" sz="3000" b="1" dirty="0" smtClean="0">
                <a:solidFill>
                  <a:srgbClr val="1F497D">
                    <a:lumMod val="75000"/>
                  </a:srgbClr>
                </a:solidFill>
              </a:rPr>
              <a:t>.</a:t>
            </a: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168" y="1124744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b="1" dirty="0">
                <a:solidFill>
                  <a:srgbClr val="195019"/>
                </a:solidFill>
                <a:latin typeface="Arial"/>
                <a:cs typeface="Arial"/>
              </a:rPr>
              <a:t>ДОПУСТИМИ ДЕЙНОСТИ </a:t>
            </a:r>
            <a:endParaRPr lang="bg-BG" sz="2400" b="1" dirty="0" smtClean="0">
              <a:solidFill>
                <a:srgbClr val="195019"/>
              </a:solidFill>
              <a:latin typeface="Arial"/>
              <a:cs typeface="Arial"/>
            </a:endParaRPr>
          </a:p>
          <a:p>
            <a:pPr algn="just"/>
            <a:endParaRPr lang="bg-BG" sz="1000" b="1" dirty="0" smtClean="0">
              <a:solidFill>
                <a:srgbClr val="195019"/>
              </a:solidFill>
              <a:latin typeface="Arial"/>
              <a:cs typeface="Arial"/>
            </a:endParaRPr>
          </a:p>
          <a:p>
            <a:pPr algn="just"/>
            <a:endParaRPr lang="bg-BG" sz="1000" b="1" dirty="0" smtClean="0">
              <a:solidFill>
                <a:srgbClr val="195019"/>
              </a:solidFill>
              <a:latin typeface="Arial"/>
              <a:cs typeface="Arial"/>
            </a:endParaRPr>
          </a:p>
          <a:p>
            <a:pPr algn="just"/>
            <a:r>
              <a:rPr lang="bg-BG" sz="20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</a:t>
            </a:r>
            <a:r>
              <a:rPr lang="bg-BG" sz="20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ВиК инфраструктура в</a:t>
            </a:r>
            <a:r>
              <a:rPr lang="bg-BG" sz="20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агломерации с над 10 000 </a:t>
            </a:r>
            <a:r>
              <a:rPr lang="bg-BG" sz="20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 ж.: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6104" y="223570"/>
            <a:ext cx="8028384" cy="778098"/>
          </a:xfrm>
        </p:spPr>
        <p:txBody>
          <a:bodyPr>
            <a:normAutofit fontScale="90000"/>
          </a:bodyPr>
          <a:lstStyle/>
          <a:p>
            <a:pPr marL="0" indent="0"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ПРИОРИТЕТНА ОС 1 „Води“</a:t>
            </a:r>
            <a:b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</a:b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Финансов ресурс 2,339 млрд.лв. 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2204864"/>
            <a:ext cx="8856984" cy="3620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4048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Регионални прединвестиционни проучвания за финансиране във ВиК инфраструктура;</a:t>
            </a:r>
          </a:p>
          <a:p>
            <a:pPr marL="623888" indent="-4048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Проектиране/изграждане/рехабилитация/ реконструкция на ПСОВ, канализационни мрежи, п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речиствателни станци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питейни води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водоснабдителни мрежи за питейни води;</a:t>
            </a:r>
          </a:p>
          <a:p>
            <a:pPr marL="623888" indent="-4048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за реализиране на ВиК реформата и укрепване капацитета на заинтересованите страни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9075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2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Доизграждане на мрежите за контролен мониторинг: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оборудване на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пунктове за мониторинг, станции, лаборатории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22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7294" y="1729608"/>
            <a:ext cx="8766441" cy="533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5950" indent="-396000" algn="just">
              <a:lnSpc>
                <a:spcPct val="101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bg-BG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МРРБ и Столична община:</a:t>
            </a:r>
            <a:r>
              <a:rPr lang="en-US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разработване на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Регионални прединвестиционни проучвания (РПИП);</a:t>
            </a:r>
          </a:p>
          <a:p>
            <a:pPr marL="615950" indent="-396000" algn="just">
              <a:lnSpc>
                <a:spcPct val="101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bg-BG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 оператори и Столична община:</a:t>
            </a:r>
            <a:r>
              <a:rPr lang="en-US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проекти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идентифицирани като приоритетни в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РПИП;</a:t>
            </a:r>
            <a:endParaRPr lang="en-US" sz="22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5950" indent="-396000" algn="just">
              <a:lnSpc>
                <a:spcPct val="101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bg-BG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Общини</a:t>
            </a:r>
            <a:r>
              <a:rPr lang="bg-BG" sz="22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проекти, чието изпълнение може да стартира до приемането на РПИП и за фазирани проекти;</a:t>
            </a:r>
          </a:p>
          <a:p>
            <a:pPr marL="615950" indent="-396000" algn="just">
              <a:lnSpc>
                <a:spcPct val="101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bg-BG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МРРБ</a:t>
            </a:r>
            <a:r>
              <a:rPr lang="bg-BG" sz="22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мерки, свързани с подкрепа за реализиране на ВиК реформата;</a:t>
            </a:r>
          </a:p>
          <a:p>
            <a:pPr marL="615950" indent="-396000" algn="just">
              <a:lnSpc>
                <a:spcPct val="101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bg-BG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МОСВ</a:t>
            </a:r>
            <a:r>
              <a:rPr lang="bg-BG" sz="22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Асоциации по ВиК: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подкрепящи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дейности;</a:t>
            </a:r>
          </a:p>
          <a:p>
            <a:pPr marL="615950" indent="-3960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2200" b="1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Изпълнителна агенция по околна среда; </a:t>
            </a:r>
            <a:endParaRPr lang="bg-BG" sz="22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5950" indent="-3960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 на Държавния здравен контрол към </a:t>
            </a:r>
            <a:r>
              <a:rPr lang="bg-BG" sz="2200" b="1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на здравеопазването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целите на мониторинг на питейните води).</a:t>
            </a:r>
          </a:p>
          <a:p>
            <a:pPr marL="615950" indent="-396000" algn="just">
              <a:lnSpc>
                <a:spcPct val="101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79913" y="1024528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400" b="1" dirty="0" smtClean="0">
                <a:solidFill>
                  <a:srgbClr val="195019"/>
                </a:solidFill>
                <a:latin typeface="Arial"/>
                <a:cs typeface="Arial"/>
              </a:rPr>
              <a:t>ДОПУСТИМИ БЕНЕФИЦИЕНТИ</a:t>
            </a: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ПРИОРИТЕТНА ОС 1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12032" y="3410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6104" y="223570"/>
            <a:ext cx="8028384" cy="778098"/>
          </a:xfrm>
        </p:spPr>
        <p:txBody>
          <a:bodyPr>
            <a:normAutofit fontScale="90000"/>
          </a:bodyPr>
          <a:lstStyle/>
          <a:p>
            <a:pPr marL="0" indent="0" algn="r">
              <a:spcBef>
                <a:spcPts val="0"/>
              </a:spcBef>
              <a:defRPr/>
            </a:pPr>
            <a:r>
              <a:rPr lang="bg-BG" sz="2400" b="1" dirty="0" smtClean="0">
                <a:solidFill>
                  <a:srgbClr val="195019"/>
                </a:solidFill>
                <a:latin typeface="Arial"/>
                <a:cs typeface="Arial"/>
              </a:rPr>
              <a:t>ПРИОРИТЕТНА ОС 2 „Отпадъци“</a:t>
            </a:r>
            <a:br>
              <a:rPr lang="bg-BG" sz="2400" b="1" dirty="0" smtClean="0">
                <a:solidFill>
                  <a:srgbClr val="195019"/>
                </a:solidFill>
                <a:latin typeface="Arial"/>
                <a:cs typeface="Arial"/>
              </a:rPr>
            </a:br>
            <a:r>
              <a:rPr lang="bg-BG" sz="2400" b="1" dirty="0" smtClean="0">
                <a:solidFill>
                  <a:srgbClr val="195019"/>
                </a:solidFill>
                <a:latin typeface="Arial"/>
                <a:cs typeface="Arial"/>
              </a:rPr>
              <a:t>Финансов ресурс 562 млн. лв. </a:t>
            </a: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046" y="1139258"/>
            <a:ext cx="8694434" cy="543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bg-BG" sz="2400" b="1" dirty="0">
                <a:solidFill>
                  <a:srgbClr val="195019"/>
                </a:solidFill>
                <a:latin typeface="Arial"/>
                <a:cs typeface="Arial"/>
              </a:rPr>
              <a:t>ДОПУСТИМИ ДЕЙНОСТИ</a:t>
            </a:r>
            <a:endParaRPr lang="bg-BG" sz="22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Проектиране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изграждане на:</a:t>
            </a:r>
          </a:p>
          <a:p>
            <a:pPr marL="706438" indent="-342900" algn="just">
              <a:lnSpc>
                <a:spcPct val="11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центрове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повторна употреба,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вкл. осигуряване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съоръжения и техника за целите на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дейността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22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6438" indent="-3429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инсталации за предварително третиране на битови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отпадъци;</a:t>
            </a:r>
          </a:p>
          <a:p>
            <a:pPr marL="706438" indent="-3429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анаеробни и/или компостиращи инсталации за разделно събрани биоразградими и/или зелени отпадъци;</a:t>
            </a:r>
          </a:p>
          <a:p>
            <a:pPr marL="706438" indent="-3429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рета фаза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интегрирана система от съоръжения за третиране на битовите отпадъци на Столична община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Осигуряване на необходимото оборудване 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разделно събиране на биоразградими и зелени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отпадъци;</a:t>
            </a: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Демонстрационни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и/или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проекти.</a:t>
            </a: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412032" y="3410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9913" y="1124744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400" b="1" dirty="0" smtClean="0">
                <a:solidFill>
                  <a:srgbClr val="195019"/>
                </a:solidFill>
                <a:latin typeface="Arial"/>
                <a:cs typeface="Arial"/>
              </a:rPr>
              <a:t>ДОПУСТИМИ БЕНЕФИЦИЕНТИ</a:t>
            </a: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1928382"/>
            <a:ext cx="8721352" cy="466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2270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Общини; </a:t>
            </a:r>
          </a:p>
          <a:p>
            <a:pPr marL="447675" indent="-227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bg-BG" sz="1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2270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 лица със  стопанска цел – за дейности, свързани с проектиране и изграждане на центрове за повторна употреба, за поправка и подготовка за повторна употреба, вкл. осигуряване на съоръжения и техника за целите на дейността;</a:t>
            </a:r>
          </a:p>
          <a:p>
            <a:pPr marL="447675" indent="-227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bg-BG" sz="1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2270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 на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МОСВ; </a:t>
            </a:r>
            <a:endParaRPr lang="bg-BG" sz="2200" dirty="0" smtClean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227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bg-BG" sz="1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2270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 лица с нестопанска цел – за дейности, свързани с изпълнение на демонстрационни/пилотни проекти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6104" y="223570"/>
            <a:ext cx="802838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ПРИОРИТЕТНА ОС 2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0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1412032" y="3410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6104" y="223570"/>
            <a:ext cx="8028384" cy="778098"/>
          </a:xfrm>
        </p:spPr>
        <p:txBody>
          <a:bodyPr>
            <a:normAutofit fontScale="90000"/>
          </a:bodyPr>
          <a:lstStyle/>
          <a:p>
            <a:pPr marL="0" indent="0"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ПРИОРИТЕТНА ОС 3 „НАТУРА 2000 и Биоразнообразие“</a:t>
            </a:r>
            <a:b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</a:b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Финансов ресурс 198 млн. лв.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437744"/>
            <a:ext cx="83529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bg-BG" sz="2400" b="1" dirty="0">
                <a:solidFill>
                  <a:srgbClr val="195019"/>
                </a:solidFill>
                <a:latin typeface="Arial"/>
                <a:cs typeface="Arial"/>
              </a:rPr>
              <a:t>ДОПУСТИМИ ДЕЙНОСТИ</a:t>
            </a:r>
          </a:p>
          <a:p>
            <a:pPr algn="just">
              <a:spcBef>
                <a:spcPts val="1200"/>
              </a:spcBef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за изпълнение на Националната приоритетна рамка за действие по Натура 2000, насочени изцяло към зоните от мрежата: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3230335"/>
            <a:ext cx="8424936" cy="300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indent="-355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на структура за управление на мрежата;</a:t>
            </a: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355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за поддържане и подобряване на природозащитното състояние на видове и природни местообитания в мрежата  Натура 2000; </a:t>
            </a:r>
          </a:p>
          <a:p>
            <a:pPr marL="449263" indent="-3556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Изготвяне/актуализиране/хармонизиране на планове за управление на защитени зони, планове за действие за видове и други стратегически документи.</a:t>
            </a:r>
          </a:p>
        </p:txBody>
      </p:sp>
      <p:pic>
        <p:nvPicPr>
          <p:cNvPr id="15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6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59632" y="1886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12032" y="341040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 algn="r">
              <a:spcBef>
                <a:spcPts val="0"/>
              </a:spcBef>
              <a:buClr>
                <a:srgbClr val="17375E"/>
              </a:buClr>
              <a:buSzPct val="75000"/>
              <a:buFont typeface="Arial" pitchFamily="34" charset="0"/>
              <a:buNone/>
            </a:pPr>
            <a:endParaRPr lang="en-US" sz="3000" b="1" dirty="0" smtClean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6104" y="223570"/>
            <a:ext cx="8028384" cy="778098"/>
          </a:xfrm>
        </p:spPr>
        <p:txBody>
          <a:bodyPr>
            <a:normAutofit fontScale="90000"/>
          </a:bodyPr>
          <a:lstStyle/>
          <a:p>
            <a:pPr marL="0" indent="0" algn="r">
              <a:spcBef>
                <a:spcPts val="0"/>
              </a:spcBef>
              <a:defRPr/>
            </a:pP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ДОПУСТИМИ ДЕЙНОСТИ ПО </a:t>
            </a:r>
            <a:b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</a:br>
            <a:r>
              <a:rPr lang="bg-BG" sz="2800" b="1" dirty="0" smtClean="0">
                <a:solidFill>
                  <a:srgbClr val="195019"/>
                </a:solidFill>
                <a:latin typeface="Arial"/>
                <a:cs typeface="Arial"/>
              </a:rPr>
              <a:t>ПРИОРИТЕТНА ОС 3 </a:t>
            </a:r>
            <a:endParaRPr lang="bg-BG" sz="28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046" y="1412776"/>
            <a:ext cx="8774826" cy="1646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algn="just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Информационни и образователни кампании за необходимостта и ползите от поддържането на 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екологичната мрежа Натура 2000 в България</a:t>
            </a:r>
            <a:r>
              <a:rPr lang="bg-BG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49263" indent="-355600" algn="just">
              <a:lnSpc>
                <a:spcPct val="110000"/>
              </a:lnSpc>
              <a:spcBef>
                <a:spcPts val="300"/>
              </a:spcBef>
              <a:spcAft>
                <a:spcPts val="200"/>
              </a:spcAft>
              <a:buFont typeface="+mj-lt"/>
              <a:buAutoNum type="arabicPeriod" startAt="5"/>
              <a:tabLst>
                <a:tab pos="447675" algn="l"/>
              </a:tabLst>
            </a:pP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</a:t>
            </a:r>
            <a:r>
              <a:rPr lang="bg-BG" sz="22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развитие и управление на екосистемни </a:t>
            </a:r>
            <a:r>
              <a:rPr lang="bg-BG" sz="22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услуги.  </a:t>
            </a:r>
            <a:endParaRPr lang="bg-BG" sz="22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069" y="3989068"/>
            <a:ext cx="8358780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354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Общини;</a:t>
            </a:r>
          </a:p>
          <a:p>
            <a:pPr marL="93663" indent="354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 на МОСВ </a:t>
            </a:r>
            <a:r>
              <a:rPr lang="bg-BG" sz="20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МЗХ; </a:t>
            </a:r>
            <a:endParaRPr lang="en-US" sz="2000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indent="354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0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за управление на Натура </a:t>
            </a: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2000;</a:t>
            </a:r>
          </a:p>
          <a:p>
            <a:pPr marL="93663" indent="354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0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Национална </a:t>
            </a: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bg-BG" sz="20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управление изпълнението на </a:t>
            </a: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Национална приоритетна рамка за действие;</a:t>
            </a:r>
            <a:endParaRPr lang="en-US" sz="2000" dirty="0"/>
          </a:p>
          <a:p>
            <a:pPr marL="93663" indent="354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0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 лица с нестопанска цел</a:t>
            </a: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3663" indent="354013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447675" algn="l"/>
              </a:tabLst>
            </a:pPr>
            <a:r>
              <a:rPr lang="bg-BG" sz="20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Научни </a:t>
            </a:r>
            <a:r>
              <a:rPr lang="bg-BG" sz="2000" dirty="0" smtClean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институти</a:t>
            </a:r>
            <a:r>
              <a:rPr lang="bg-BG" sz="2000" dirty="0">
                <a:solidFill>
                  <a:srgbClr val="195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74279" y="3212976"/>
            <a:ext cx="51845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bg-BG" sz="2400" b="1" dirty="0" smtClean="0">
                <a:solidFill>
                  <a:srgbClr val="195019"/>
                </a:solidFill>
                <a:latin typeface="Arial"/>
                <a:cs typeface="Arial"/>
              </a:rPr>
              <a:t>ДОПУСТИМИ БЕНЕФИЦИЕНТИ</a:t>
            </a:r>
            <a:endParaRPr lang="bg-BG" sz="2400" b="1" dirty="0">
              <a:solidFill>
                <a:srgbClr val="195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2" descr="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" y="162389"/>
            <a:ext cx="701546" cy="4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50" y="162389"/>
            <a:ext cx="701546" cy="43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3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5895</TotalTime>
  <Words>1455</Words>
  <Application>Microsoft Office PowerPoint</Application>
  <PresentationFormat>On-screen Show (4:3)</PresentationFormat>
  <Paragraphs>228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ПРИОРИТЕТНА ОС 1 „Води“ Финансов ресурс 2,339 млрд.лв.  </vt:lpstr>
      <vt:lpstr>PowerPoint Presentation</vt:lpstr>
      <vt:lpstr>ПРИОРИТЕТНА ОС 2 „Отпадъци“ Финансов ресурс 562 млн. лв. </vt:lpstr>
      <vt:lpstr>PowerPoint Presentation</vt:lpstr>
      <vt:lpstr>ПРИОРИТЕТНА ОС 3 „НАТУРА 2000 и Биоразнообразие“ Финансов ресурс 198 млн. лв. </vt:lpstr>
      <vt:lpstr>ДОПУСТИМИ ДЕЙНОСТИ ПО  ПРИОРИТЕТНА ОС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DVasileva</dc:creator>
  <cp:lastModifiedBy>YoApostolova</cp:lastModifiedBy>
  <cp:revision>1293</cp:revision>
  <cp:lastPrinted>2015-05-15T17:24:26Z</cp:lastPrinted>
  <dcterms:created xsi:type="dcterms:W3CDTF">2013-04-02T07:50:56Z</dcterms:created>
  <dcterms:modified xsi:type="dcterms:W3CDTF">2015-07-14T12:48:39Z</dcterms:modified>
</cp:coreProperties>
</file>