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Lst>
  <p:sldSz cx="12026900" cy="6858000"/>
  <p:notesSz cx="12026900" cy="6858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96" autoAdjust="0"/>
  </p:normalViewPr>
  <p:slideViewPr>
    <p:cSldViewPr>
      <p:cViewPr varScale="1">
        <p:scale>
          <a:sx n="74" d="100"/>
          <a:sy n="74" d="100"/>
        </p:scale>
        <p:origin x="-138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1763" cy="3429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6811963" y="0"/>
            <a:ext cx="5211762" cy="342900"/>
          </a:xfrm>
          <a:prstGeom prst="rect">
            <a:avLst/>
          </a:prstGeom>
        </p:spPr>
        <p:txBody>
          <a:bodyPr vert="horz" lIns="91440" tIns="45720" rIns="91440" bIns="45720" rtlCol="0"/>
          <a:lstStyle>
            <a:lvl1pPr algn="r">
              <a:defRPr sz="1200"/>
            </a:lvl1pPr>
          </a:lstStyle>
          <a:p>
            <a:fld id="{A8D05832-85DD-4D10-B124-415EEC796714}" type="datetimeFigureOut">
              <a:rPr lang="bg-BG" smtClean="0"/>
              <a:t>25.5.2016 г.</a:t>
            </a:fld>
            <a:endParaRPr lang="bg-BG"/>
          </a:p>
        </p:txBody>
      </p:sp>
      <p:sp>
        <p:nvSpPr>
          <p:cNvPr id="4" name="Slide Image Placeholder 3"/>
          <p:cNvSpPr>
            <a:spLocks noGrp="1" noRot="1" noChangeAspect="1"/>
          </p:cNvSpPr>
          <p:nvPr>
            <p:ph type="sldImg" idx="2"/>
          </p:nvPr>
        </p:nvSpPr>
        <p:spPr>
          <a:xfrm>
            <a:off x="3757613" y="514350"/>
            <a:ext cx="4511675" cy="257175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1203325" y="3257550"/>
            <a:ext cx="962025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6513513"/>
            <a:ext cx="5211763" cy="3429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6811963" y="6513513"/>
            <a:ext cx="5211762" cy="342900"/>
          </a:xfrm>
          <a:prstGeom prst="rect">
            <a:avLst/>
          </a:prstGeom>
        </p:spPr>
        <p:txBody>
          <a:bodyPr vert="horz" lIns="91440" tIns="45720" rIns="91440" bIns="45720" rtlCol="0" anchor="b"/>
          <a:lstStyle>
            <a:lvl1pPr algn="r">
              <a:defRPr sz="1200"/>
            </a:lvl1pPr>
          </a:lstStyle>
          <a:p>
            <a:fld id="{9C8820AE-4272-49FC-AD98-0E38DB2736C7}" type="slidenum">
              <a:rPr lang="bg-BG" smtClean="0"/>
              <a:t>‹#›</a:t>
            </a:fld>
            <a:endParaRPr lang="bg-BG"/>
          </a:p>
        </p:txBody>
      </p:sp>
    </p:spTree>
    <p:extLst>
      <p:ext uri="{BB962C8B-B14F-4D97-AF65-F5344CB8AC3E}">
        <p14:creationId xmlns:p14="http://schemas.microsoft.com/office/powerpoint/2010/main" val="278717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ea.government.bg/bg/nsmos/waste/naredba-p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a:t>
            </a:fld>
            <a:endParaRPr lang="bg-BG"/>
          </a:p>
        </p:txBody>
      </p:sp>
    </p:spTree>
    <p:extLst>
      <p:ext uri="{BB962C8B-B14F-4D97-AF65-F5344CB8AC3E}">
        <p14:creationId xmlns:p14="http://schemas.microsoft.com/office/powerpoint/2010/main" val="352835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ru-RU" sz="1200" u="sng" dirty="0" smtClean="0">
                <a:effectLst/>
                <a:latin typeface="Times New Roman"/>
                <a:ea typeface="Times New Roman"/>
              </a:rPr>
              <a:t>Фигура 1</a:t>
            </a:r>
          </a:p>
          <a:p>
            <a:pPr marL="0" marR="0" algn="just">
              <a:spcBef>
                <a:spcPts val="0"/>
              </a:spcBef>
              <a:spcAft>
                <a:spcPts val="0"/>
              </a:spcAft>
            </a:pPr>
            <a:r>
              <a:rPr lang="ru-RU" sz="1200" dirty="0" smtClean="0">
                <a:effectLst/>
                <a:latin typeface="Times New Roman"/>
                <a:ea typeface="Times New Roman"/>
              </a:rPr>
              <a:t>По </a:t>
            </a:r>
            <a:r>
              <a:rPr lang="ru-RU" sz="1200" dirty="0" err="1" smtClean="0">
                <a:effectLst/>
                <a:latin typeface="Times New Roman"/>
                <a:ea typeface="Times New Roman"/>
              </a:rPr>
              <a:t>здравнозначимите</a:t>
            </a:r>
            <a:r>
              <a:rPr lang="ru-RU" sz="1200" dirty="0" smtClean="0">
                <a:effectLst/>
                <a:latin typeface="Times New Roman"/>
                <a:ea typeface="Times New Roman"/>
              </a:rPr>
              <a:t> </a:t>
            </a:r>
            <a:r>
              <a:rPr lang="ru-RU" sz="1200" dirty="0" err="1" smtClean="0">
                <a:effectLst/>
                <a:latin typeface="Times New Roman"/>
                <a:ea typeface="Times New Roman"/>
              </a:rPr>
              <a:t>микробиологични</a:t>
            </a:r>
            <a:r>
              <a:rPr lang="ru-RU" sz="1200" dirty="0" smtClean="0">
                <a:effectLst/>
                <a:latin typeface="Times New Roman"/>
                <a:ea typeface="Times New Roman"/>
              </a:rPr>
              <a:t> показатели (Е. Коли и </a:t>
            </a:r>
            <a:r>
              <a:rPr lang="ru-RU" sz="1200" dirty="0" err="1" smtClean="0">
                <a:effectLst/>
                <a:latin typeface="Times New Roman"/>
                <a:ea typeface="Times New Roman"/>
              </a:rPr>
              <a:t>Етерококи</a:t>
            </a:r>
            <a:r>
              <a:rPr lang="ru-RU" sz="1200" dirty="0" smtClean="0">
                <a:effectLst/>
                <a:latin typeface="Times New Roman"/>
                <a:ea typeface="Times New Roman"/>
              </a:rPr>
              <a:t>) </a:t>
            </a:r>
            <a:r>
              <a:rPr lang="ru-RU" sz="1200" dirty="0" err="1" smtClean="0">
                <a:effectLst/>
                <a:latin typeface="Times New Roman"/>
                <a:ea typeface="Times New Roman"/>
              </a:rPr>
              <a:t>процентът</a:t>
            </a:r>
            <a:r>
              <a:rPr lang="ru-RU" sz="1200" dirty="0" smtClean="0">
                <a:effectLst/>
                <a:latin typeface="Times New Roman"/>
                <a:ea typeface="Times New Roman"/>
              </a:rPr>
              <a:t> на </a:t>
            </a:r>
            <a:r>
              <a:rPr lang="ru-RU" sz="1200" dirty="0" err="1" smtClean="0">
                <a:effectLst/>
                <a:latin typeface="Times New Roman"/>
                <a:ea typeface="Times New Roman"/>
              </a:rPr>
              <a:t>съответствие</a:t>
            </a:r>
            <a:r>
              <a:rPr lang="ru-RU" sz="1200" dirty="0" smtClean="0">
                <a:effectLst/>
                <a:latin typeface="Times New Roman"/>
                <a:ea typeface="Times New Roman"/>
              </a:rPr>
              <a:t> е 97,5%.</a:t>
            </a:r>
            <a:endParaRPr lang="bg-BG" sz="1200" dirty="0" smtClean="0">
              <a:effectLst/>
              <a:latin typeface="Times New Roman"/>
              <a:ea typeface="Times New Roman"/>
            </a:endParaRPr>
          </a:p>
          <a:p>
            <a:endParaRPr lang="bg-BG" b="0" dirty="0" smtClean="0"/>
          </a:p>
          <a:p>
            <a:r>
              <a:rPr lang="bg-BG" b="0" u="sng" dirty="0" smtClean="0"/>
              <a:t>Фигура 2</a:t>
            </a:r>
          </a:p>
          <a:p>
            <a:pPr marL="0" marR="0" algn="just">
              <a:spcBef>
                <a:spcPts val="0"/>
              </a:spcBef>
              <a:spcAft>
                <a:spcPts val="0"/>
              </a:spcAft>
            </a:pPr>
            <a:r>
              <a:rPr lang="ru-RU" sz="1200" dirty="0" err="1" smtClean="0">
                <a:effectLst/>
                <a:latin typeface="Times New Roman"/>
                <a:ea typeface="Times New Roman"/>
              </a:rPr>
              <a:t>Наднормените</a:t>
            </a:r>
            <a:r>
              <a:rPr lang="ru-RU" sz="1200" dirty="0" smtClean="0">
                <a:effectLst/>
                <a:latin typeface="Times New Roman"/>
                <a:ea typeface="Times New Roman"/>
              </a:rPr>
              <a:t> количества на </a:t>
            </a:r>
            <a:r>
              <a:rPr lang="ru-RU" sz="1200" b="1" dirty="0" err="1" smtClean="0">
                <a:effectLst/>
                <a:latin typeface="Times New Roman"/>
                <a:ea typeface="Times New Roman"/>
              </a:rPr>
              <a:t>нитрати</a:t>
            </a:r>
            <a:r>
              <a:rPr lang="ru-RU" sz="1200" dirty="0" smtClean="0">
                <a:effectLst/>
                <a:latin typeface="Times New Roman"/>
                <a:ea typeface="Times New Roman"/>
              </a:rPr>
              <a:t> (&gt;50 мг/л) е </a:t>
            </a:r>
            <a:r>
              <a:rPr lang="ru-RU" sz="1200" dirty="0" err="1" smtClean="0">
                <a:effectLst/>
                <a:latin typeface="Times New Roman"/>
                <a:ea typeface="Times New Roman"/>
              </a:rPr>
              <a:t>най</a:t>
            </a:r>
            <a:r>
              <a:rPr lang="ru-RU" sz="1200" dirty="0" smtClean="0">
                <a:effectLst/>
                <a:latin typeface="Times New Roman"/>
                <a:ea typeface="Times New Roman"/>
              </a:rPr>
              <a:t>-широко </a:t>
            </a:r>
            <a:r>
              <a:rPr lang="ru-RU" sz="1200" dirty="0" err="1" smtClean="0">
                <a:effectLst/>
                <a:latin typeface="Times New Roman"/>
                <a:ea typeface="Times New Roman"/>
              </a:rPr>
              <a:t>разпространения</a:t>
            </a:r>
            <a:r>
              <a:rPr lang="ru-RU" sz="1200" dirty="0" smtClean="0">
                <a:effectLst/>
                <a:latin typeface="Times New Roman"/>
                <a:ea typeface="Times New Roman"/>
              </a:rPr>
              <a:t> проблем по отношение физико-</a:t>
            </a:r>
            <a:r>
              <a:rPr lang="ru-RU" sz="1200" dirty="0" err="1" smtClean="0">
                <a:effectLst/>
                <a:latin typeface="Times New Roman"/>
                <a:ea typeface="Times New Roman"/>
              </a:rPr>
              <a:t>химичните</a:t>
            </a:r>
            <a:r>
              <a:rPr lang="ru-RU" sz="1200" dirty="0" smtClean="0">
                <a:effectLst/>
                <a:latin typeface="Times New Roman"/>
                <a:ea typeface="Times New Roman"/>
              </a:rPr>
              <a:t> качества на </a:t>
            </a:r>
            <a:r>
              <a:rPr lang="ru-RU" sz="1200" dirty="0" err="1" smtClean="0">
                <a:effectLst/>
                <a:latin typeface="Times New Roman"/>
                <a:ea typeface="Times New Roman"/>
              </a:rPr>
              <a:t>питейната</a:t>
            </a:r>
            <a:r>
              <a:rPr lang="ru-RU" sz="1200" dirty="0" smtClean="0">
                <a:effectLst/>
                <a:latin typeface="Times New Roman"/>
                <a:ea typeface="Times New Roman"/>
              </a:rPr>
              <a:t> вода и се </a:t>
            </a:r>
            <a:r>
              <a:rPr lang="ru-RU" sz="1200" dirty="0" err="1" smtClean="0">
                <a:effectLst/>
                <a:latin typeface="Times New Roman"/>
                <a:ea typeface="Times New Roman"/>
              </a:rPr>
              <a:t>отчита</a:t>
            </a:r>
            <a:r>
              <a:rPr lang="ru-RU" sz="1200" dirty="0" smtClean="0">
                <a:effectLst/>
                <a:latin typeface="Times New Roman"/>
                <a:ea typeface="Times New Roman"/>
              </a:rPr>
              <a:t> в около 4% от </a:t>
            </a:r>
            <a:r>
              <a:rPr lang="ru-RU" sz="1200" dirty="0" err="1" smtClean="0">
                <a:effectLst/>
                <a:latin typeface="Times New Roman"/>
                <a:ea typeface="Times New Roman"/>
              </a:rPr>
              <a:t>анализите</a:t>
            </a:r>
            <a:r>
              <a:rPr lang="ru-RU" sz="1200" dirty="0" smtClean="0">
                <a:effectLst/>
                <a:latin typeface="Times New Roman"/>
                <a:ea typeface="Times New Roman"/>
              </a:rPr>
              <a:t>. Този проблем е с многогодишна давност и е характерен за районите с интензивно земеделие като най-засегнати са областите Стара Загора Велико Търново, </a:t>
            </a:r>
            <a:r>
              <a:rPr lang="ru-RU" sz="1200" dirty="0" smtClean="0">
                <a:effectLst/>
                <a:latin typeface="Times New Roman"/>
                <a:ea typeface="Times New Roman"/>
              </a:rPr>
              <a:t>Бургас, </a:t>
            </a:r>
            <a:r>
              <a:rPr lang="ru-RU" sz="1200" dirty="0" smtClean="0">
                <a:effectLst/>
                <a:latin typeface="Times New Roman"/>
                <a:ea typeface="Times New Roman"/>
              </a:rPr>
              <a:t>Ямбол, Плевен, Шумен Хасково, Варна, Ловеч, Разград, Добрич, Русе, Търговище, Пловдив, Враца. </a:t>
            </a:r>
            <a:r>
              <a:rPr lang="ru-RU" sz="1200" dirty="0" err="1" smtClean="0">
                <a:effectLst/>
                <a:latin typeface="Times New Roman"/>
                <a:ea typeface="Times New Roman"/>
              </a:rPr>
              <a:t>Сливен</a:t>
            </a:r>
            <a:endParaRPr lang="bg-BG" sz="1200" dirty="0" smtClean="0">
              <a:effectLst/>
              <a:latin typeface="Times New Roman"/>
              <a:ea typeface="Times New Roman"/>
            </a:endParaRPr>
          </a:p>
          <a:p>
            <a:pPr marL="0" marR="0" lvl="0" indent="450215" algn="l" defTabSz="914400" rtl="0" eaLnBrk="0" fontAlgn="base" latinLnBrk="0" hangingPunct="0">
              <a:lnSpc>
                <a:spcPct val="100000"/>
              </a:lnSpc>
              <a:spcBef>
                <a:spcPts val="0"/>
              </a:spcBef>
              <a:spcAft>
                <a:spcPts val="600"/>
              </a:spcAft>
              <a:buClrTx/>
              <a:buSzTx/>
              <a:buFontTx/>
              <a:buNone/>
              <a:tabLst/>
              <a:defRPr/>
            </a:pPr>
            <a:endParaRPr kumimoji="0" lang="bg-BG"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450215" algn="l" defTabSz="914400" rtl="0" eaLnBrk="0" fontAlgn="base" latinLnBrk="0" hangingPunct="0">
              <a:lnSpc>
                <a:spcPct val="100000"/>
              </a:lnSpc>
              <a:spcBef>
                <a:spcPts val="0"/>
              </a:spcBef>
              <a:spcAft>
                <a:spcPts val="600"/>
              </a:spcAft>
              <a:buClrTx/>
              <a:buSzTx/>
              <a:buFontTx/>
              <a:buNone/>
              <a:tabLst/>
              <a:defRPr/>
            </a:pPr>
            <a:r>
              <a:rPr kumimoji="0" lang="bg-BG" sz="1200" b="0" i="0" u="none" strike="noStrike" kern="1200" cap="none" spc="0" normalizeH="0" baseline="0" noProof="0" dirty="0" smtClean="0">
                <a:ln>
                  <a:noFill/>
                </a:ln>
                <a:solidFill>
                  <a:srgbClr val="0000FF"/>
                </a:solidFill>
                <a:effectLst/>
                <a:uLnTx/>
                <a:uFillTx/>
                <a:latin typeface="Times New Roman"/>
                <a:ea typeface="Times New Roman"/>
                <a:cs typeface="+mn-cs"/>
              </a:rPr>
              <a:t>Отклонения по органолептични показатели (цвят, мирис, вкус, </a:t>
            </a:r>
            <a:r>
              <a:rPr kumimoji="0" lang="bg-BG" sz="1200" b="0" i="0" u="none" strike="noStrike" kern="1200" cap="none" spc="0" normalizeH="0" baseline="0" noProof="0" dirty="0" err="1" smtClean="0">
                <a:ln>
                  <a:noFill/>
                </a:ln>
                <a:solidFill>
                  <a:srgbClr val="0000FF"/>
                </a:solidFill>
                <a:effectLst/>
                <a:uLnTx/>
                <a:uFillTx/>
                <a:latin typeface="Times New Roman"/>
                <a:ea typeface="Times New Roman"/>
                <a:cs typeface="+mn-cs"/>
              </a:rPr>
              <a:t>мътност</a:t>
            </a:r>
            <a:r>
              <a:rPr kumimoji="0" lang="bg-BG" sz="1200" b="0" i="0" u="none" strike="noStrike" kern="1200" cap="none" spc="0" normalizeH="0" baseline="0" noProof="0" dirty="0" smtClean="0">
                <a:ln>
                  <a:noFill/>
                </a:ln>
                <a:solidFill>
                  <a:srgbClr val="0000FF"/>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Проблемът</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няма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пряка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здравна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значимост</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но е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може</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би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най-важния</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за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консуматора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тъй</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като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по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тези</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параметри</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той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оценява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субективно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качеството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на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водата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Отклоненията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по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тези</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показатели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са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най-често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причината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за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недоволство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на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консуматорите</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и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създават</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негативно отношение и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нагласа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към</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ползването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на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питейната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вода „от крана”.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Общия</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процент на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несъответствие</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по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този</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вид показатели за 2014 г. е около 1%,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като</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отклонения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са</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регистрирани</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в около 200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зони</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 на </a:t>
            </a:r>
            <a:r>
              <a:rPr kumimoji="0" lang="ru-RU" sz="1200" b="0" i="0" u="none" strike="noStrike" kern="1200" cap="none" spc="0" normalizeH="0" baseline="0" noProof="0" dirty="0" err="1" smtClean="0">
                <a:ln>
                  <a:noFill/>
                </a:ln>
                <a:solidFill>
                  <a:prstClr val="black"/>
                </a:solidFill>
                <a:effectLst/>
                <a:uLnTx/>
                <a:uFillTx/>
                <a:latin typeface="Times New Roman"/>
                <a:ea typeface="Times New Roman"/>
                <a:cs typeface="+mn-cs"/>
              </a:rPr>
              <a:t>водоснабдяване</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a:t>
            </a:r>
          </a:p>
          <a:p>
            <a:endParaRPr lang="bg-BG" b="0" dirty="0"/>
          </a:p>
        </p:txBody>
      </p:sp>
      <p:sp>
        <p:nvSpPr>
          <p:cNvPr id="4" name="Slide Number Placeholder 3"/>
          <p:cNvSpPr>
            <a:spLocks noGrp="1"/>
          </p:cNvSpPr>
          <p:nvPr>
            <p:ph type="sldNum" sz="quarter" idx="10"/>
          </p:nvPr>
        </p:nvSpPr>
        <p:spPr/>
        <p:txBody>
          <a:bodyPr/>
          <a:lstStyle/>
          <a:p>
            <a:fld id="{9C8820AE-4272-49FC-AD98-0E38DB2736C7}" type="slidenum">
              <a:rPr lang="bg-BG" smtClean="0"/>
              <a:t>10</a:t>
            </a:fld>
            <a:endParaRPr lang="bg-BG"/>
          </a:p>
        </p:txBody>
      </p:sp>
    </p:spTree>
    <p:extLst>
      <p:ext uri="{BB962C8B-B14F-4D97-AF65-F5344CB8AC3E}">
        <p14:creationId xmlns:p14="http://schemas.microsoft.com/office/powerpoint/2010/main" val="189748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За оценка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състоянието</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на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повърхностните</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води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са</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използвани</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данни</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от мониторинговите мрежи за физико-</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химично</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състояние</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които</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са</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част от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Националната</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система за мониторинг на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околната</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среда (НСМОС),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администрирана</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от ИАОС.</a:t>
            </a:r>
            <a:endPar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11</a:t>
            </a:fld>
            <a:endParaRPr lang="bg-BG"/>
          </a:p>
        </p:txBody>
      </p:sp>
    </p:spTree>
    <p:extLst>
      <p:ext uri="{BB962C8B-B14F-4D97-AF65-F5344CB8AC3E}">
        <p14:creationId xmlns:p14="http://schemas.microsoft.com/office/powerpoint/2010/main" val="179722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smtClean="0">
                <a:effectLst/>
                <a:latin typeface="Times New Roman"/>
                <a:ea typeface="Times New Roman"/>
              </a:rPr>
              <a:t>След анализ на данните от мониторинга на подземните води, както и резултатите от статистическите обработки се установява, че по-значим е процентът на пунктове с превишения на стандартите за качество при показателите: общо желязо, манган и нитрати. За показателите манган и общо желязо се </a:t>
            </a:r>
            <a:r>
              <a:rPr lang="bg-BG" sz="1200" dirty="0" smtClean="0">
                <a:effectLst/>
                <a:latin typeface="Times New Roman"/>
                <a:ea typeface="Times New Roman"/>
              </a:rPr>
              <a:t>наблюдават </a:t>
            </a:r>
            <a:r>
              <a:rPr lang="bg-BG" sz="1200" dirty="0" smtClean="0">
                <a:effectLst/>
                <a:latin typeface="Times New Roman"/>
                <a:ea typeface="Times New Roman"/>
              </a:rPr>
              <a:t>значителни тенденции към понижаване на процента пунктове с превишения на СК. При нитратите </a:t>
            </a:r>
            <a:r>
              <a:rPr lang="bg-BG" sz="1200" dirty="0" smtClean="0">
                <a:effectLst/>
                <a:latin typeface="Times New Roman"/>
                <a:ea typeface="Times New Roman"/>
              </a:rPr>
              <a:t>се </a:t>
            </a:r>
            <a:r>
              <a:rPr lang="bg-BG" sz="1200" dirty="0" smtClean="0">
                <a:effectLst/>
                <a:latin typeface="Times New Roman"/>
                <a:ea typeface="Times New Roman"/>
              </a:rPr>
              <a:t>наблюдава ясно изразена тенденция за 2</a:t>
            </a:r>
            <a:r>
              <a:rPr lang="ru-RU" sz="1200" dirty="0" smtClean="0">
                <a:effectLst/>
                <a:latin typeface="Times New Roman"/>
                <a:ea typeface="Times New Roman"/>
              </a:rPr>
              <a:t>1</a:t>
            </a:r>
            <a:r>
              <a:rPr lang="bg-BG" sz="1200" dirty="0" smtClean="0">
                <a:effectLst/>
                <a:latin typeface="Times New Roman"/>
                <a:ea typeface="Times New Roman"/>
              </a:rPr>
              <a:t>-годишния период</a:t>
            </a:r>
            <a:r>
              <a:rPr lang="ru-RU" sz="1200" dirty="0" smtClean="0">
                <a:effectLst/>
                <a:latin typeface="Times New Roman"/>
                <a:ea typeface="Times New Roman"/>
              </a:rPr>
              <a:t> –</a:t>
            </a:r>
            <a:r>
              <a:rPr lang="bg-BG" sz="1200" dirty="0" smtClean="0">
                <a:effectLst/>
                <a:latin typeface="Times New Roman"/>
                <a:ea typeface="Times New Roman"/>
              </a:rPr>
              <a:t> снижаване за периода 199</a:t>
            </a:r>
            <a:r>
              <a:rPr lang="ru-RU" sz="1200" dirty="0" smtClean="0">
                <a:effectLst/>
                <a:latin typeface="Times New Roman"/>
                <a:ea typeface="Times New Roman"/>
              </a:rPr>
              <a:t>4 </a:t>
            </a:r>
            <a:r>
              <a:rPr lang="bg-BG" sz="1200" dirty="0" smtClean="0">
                <a:effectLst/>
                <a:latin typeface="Times New Roman"/>
                <a:ea typeface="Times New Roman"/>
              </a:rPr>
              <a:t>- 2004 г. и слабо повишаване за периода</a:t>
            </a:r>
            <a:r>
              <a:rPr lang="bg-BG" sz="1200" dirty="0" smtClean="0">
                <a:solidFill>
                  <a:srgbClr val="FF0000"/>
                </a:solidFill>
                <a:effectLst/>
                <a:latin typeface="Times New Roman"/>
                <a:ea typeface="Times New Roman"/>
              </a:rPr>
              <a:t> </a:t>
            </a:r>
            <a:r>
              <a:rPr lang="bg-BG" sz="1200" dirty="0" smtClean="0">
                <a:effectLst/>
                <a:latin typeface="Times New Roman"/>
                <a:ea typeface="Times New Roman"/>
              </a:rPr>
              <a:t>2005 - 2012 г., след 2012 г. (15.44%) се наблюдава отново снижаване – съответно за 2013 г. процентът на превишаващите пунктове е 12.57%, а за 2014 г. е 12.06 %. </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12</a:t>
            </a:fld>
            <a:endParaRPr lang="bg-BG"/>
          </a:p>
        </p:txBody>
      </p:sp>
    </p:spTree>
    <p:extLst>
      <p:ext uri="{BB962C8B-B14F-4D97-AF65-F5344CB8AC3E}">
        <p14:creationId xmlns:p14="http://schemas.microsoft.com/office/powerpoint/2010/main" val="97646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err="1" smtClean="0">
                <a:effectLst/>
                <a:latin typeface="Times New Roman"/>
                <a:ea typeface="Times New Roman"/>
              </a:rPr>
              <a:t>Зоната</a:t>
            </a:r>
            <a:r>
              <a:rPr lang="ru-RU" sz="1200" dirty="0" smtClean="0">
                <a:effectLst/>
                <a:latin typeface="Times New Roman"/>
                <a:ea typeface="Times New Roman"/>
              </a:rPr>
              <a:t> за </a:t>
            </a:r>
            <a:r>
              <a:rPr lang="ru-RU" sz="1200" dirty="0" err="1" smtClean="0">
                <a:effectLst/>
                <a:latin typeface="Times New Roman"/>
                <a:ea typeface="Times New Roman"/>
              </a:rPr>
              <a:t>къпане</a:t>
            </a:r>
            <a:r>
              <a:rPr lang="ru-RU" sz="1200" dirty="0" smtClean="0">
                <a:effectLst/>
                <a:latin typeface="Times New Roman"/>
                <a:ea typeface="Times New Roman"/>
              </a:rPr>
              <a:t> „</a:t>
            </a:r>
            <a:r>
              <a:rPr lang="ru-RU" sz="1200" dirty="0" err="1" smtClean="0">
                <a:effectLst/>
                <a:latin typeface="Times New Roman"/>
                <a:ea typeface="Times New Roman"/>
              </a:rPr>
              <a:t>Офицерски</a:t>
            </a:r>
            <a:r>
              <a:rPr lang="ru-RU" sz="1200" dirty="0" smtClean="0">
                <a:effectLst/>
                <a:latin typeface="Times New Roman"/>
                <a:ea typeface="Times New Roman"/>
              </a:rPr>
              <a:t> </a:t>
            </a:r>
            <a:r>
              <a:rPr lang="ru-RU" sz="1200" dirty="0" err="1" smtClean="0">
                <a:effectLst/>
                <a:latin typeface="Times New Roman"/>
                <a:ea typeface="Times New Roman"/>
              </a:rPr>
              <a:t>плаж</a:t>
            </a:r>
            <a:r>
              <a:rPr lang="ru-RU" sz="1200" dirty="0" smtClean="0">
                <a:effectLst/>
                <a:latin typeface="Times New Roman"/>
                <a:ea typeface="Times New Roman"/>
              </a:rPr>
              <a:t>“ в гр. Варна е </a:t>
            </a:r>
            <a:r>
              <a:rPr lang="ru-RU" sz="1200" dirty="0" err="1" smtClean="0">
                <a:effectLst/>
                <a:latin typeface="Times New Roman"/>
                <a:ea typeface="Times New Roman"/>
              </a:rPr>
              <a:t>зоната</a:t>
            </a:r>
            <a:r>
              <a:rPr lang="ru-RU" sz="1200" dirty="0" smtClean="0">
                <a:effectLst/>
                <a:latin typeface="Times New Roman"/>
                <a:ea typeface="Times New Roman"/>
              </a:rPr>
              <a:t>, в </a:t>
            </a:r>
            <a:r>
              <a:rPr lang="ru-RU" sz="1200" dirty="0" err="1" smtClean="0">
                <a:effectLst/>
                <a:latin typeface="Times New Roman"/>
                <a:ea typeface="Times New Roman"/>
              </a:rPr>
              <a:t>която</a:t>
            </a:r>
            <a:r>
              <a:rPr lang="ru-RU" sz="1200" dirty="0" smtClean="0">
                <a:effectLst/>
                <a:latin typeface="Times New Roman"/>
                <a:ea typeface="Times New Roman"/>
              </a:rPr>
              <a:t> за </a:t>
            </a:r>
            <a:r>
              <a:rPr lang="ru-RU" sz="1200" dirty="0" err="1" smtClean="0">
                <a:effectLst/>
                <a:latin typeface="Times New Roman"/>
                <a:ea typeface="Times New Roman"/>
              </a:rPr>
              <a:t>поредна</a:t>
            </a:r>
            <a:r>
              <a:rPr lang="ru-RU" sz="1200" dirty="0" smtClean="0">
                <a:effectLst/>
                <a:latin typeface="Times New Roman"/>
                <a:ea typeface="Times New Roman"/>
              </a:rPr>
              <a:t> година </a:t>
            </a:r>
            <a:r>
              <a:rPr lang="ru-RU" sz="1200" dirty="0" err="1" smtClean="0">
                <a:effectLst/>
                <a:latin typeface="Times New Roman"/>
                <a:ea typeface="Times New Roman"/>
              </a:rPr>
              <a:t>качеството</a:t>
            </a:r>
            <a:r>
              <a:rPr lang="ru-RU" sz="1200" dirty="0" smtClean="0">
                <a:effectLst/>
                <a:latin typeface="Times New Roman"/>
                <a:ea typeface="Times New Roman"/>
              </a:rPr>
              <a:t> на </a:t>
            </a:r>
            <a:r>
              <a:rPr lang="ru-RU" sz="1200" dirty="0" err="1" smtClean="0">
                <a:effectLst/>
                <a:latin typeface="Times New Roman"/>
                <a:ea typeface="Times New Roman"/>
              </a:rPr>
              <a:t>водата</a:t>
            </a:r>
            <a:r>
              <a:rPr lang="ru-RU" sz="1200" dirty="0" smtClean="0">
                <a:effectLst/>
                <a:latin typeface="Times New Roman"/>
                <a:ea typeface="Times New Roman"/>
              </a:rPr>
              <a:t> за </a:t>
            </a:r>
            <a:r>
              <a:rPr lang="ru-RU" sz="1200" dirty="0" err="1" smtClean="0">
                <a:effectLst/>
                <a:latin typeface="Times New Roman"/>
                <a:ea typeface="Times New Roman"/>
              </a:rPr>
              <a:t>къпане</a:t>
            </a:r>
            <a:r>
              <a:rPr lang="ru-RU" sz="1200" dirty="0" smtClean="0">
                <a:effectLst/>
                <a:latin typeface="Times New Roman"/>
                <a:ea typeface="Times New Roman"/>
              </a:rPr>
              <a:t> е </a:t>
            </a:r>
            <a:r>
              <a:rPr lang="ru-RU" sz="1200" dirty="0" err="1" smtClean="0">
                <a:effectLst/>
                <a:latin typeface="Times New Roman"/>
                <a:ea typeface="Times New Roman"/>
              </a:rPr>
              <a:t>класифицирано</a:t>
            </a:r>
            <a:r>
              <a:rPr lang="ru-RU" sz="1200" dirty="0" smtClean="0">
                <a:effectLst/>
                <a:latin typeface="Times New Roman"/>
                <a:ea typeface="Times New Roman"/>
              </a:rPr>
              <a:t> </a:t>
            </a:r>
            <a:r>
              <a:rPr lang="ru-RU" sz="1200" dirty="0" err="1" smtClean="0">
                <a:effectLst/>
                <a:latin typeface="Times New Roman"/>
                <a:ea typeface="Times New Roman"/>
              </a:rPr>
              <a:t>като</a:t>
            </a:r>
            <a:r>
              <a:rPr lang="ru-RU" sz="1200" dirty="0" smtClean="0">
                <a:effectLst/>
                <a:latin typeface="Times New Roman"/>
                <a:ea typeface="Times New Roman"/>
              </a:rPr>
              <a:t> „</a:t>
            </a:r>
            <a:r>
              <a:rPr lang="ru-RU" sz="1200" dirty="0" err="1" smtClean="0">
                <a:effectLst/>
                <a:latin typeface="Times New Roman"/>
                <a:ea typeface="Times New Roman"/>
              </a:rPr>
              <a:t>лошо</a:t>
            </a:r>
            <a:r>
              <a:rPr lang="ru-RU" sz="1200" dirty="0" smtClean="0">
                <a:effectLst/>
                <a:latin typeface="Times New Roman"/>
                <a:ea typeface="Times New Roman"/>
              </a:rPr>
              <a:t>“ (</a:t>
            </a:r>
            <a:r>
              <a:rPr lang="ru-RU" sz="1200" dirty="0" err="1" smtClean="0">
                <a:effectLst/>
                <a:latin typeface="Times New Roman"/>
                <a:ea typeface="Times New Roman"/>
              </a:rPr>
              <a:t>отбелязано</a:t>
            </a:r>
            <a:r>
              <a:rPr lang="ru-RU" sz="1200" dirty="0" smtClean="0">
                <a:effectLst/>
                <a:latin typeface="Times New Roman"/>
                <a:ea typeface="Times New Roman"/>
              </a:rPr>
              <a:t> на </a:t>
            </a:r>
            <a:r>
              <a:rPr lang="ru-RU" sz="1200" dirty="0" err="1" smtClean="0">
                <a:effectLst/>
                <a:latin typeface="Times New Roman"/>
                <a:ea typeface="Times New Roman"/>
              </a:rPr>
              <a:t>картата</a:t>
            </a:r>
            <a:r>
              <a:rPr lang="ru-RU" sz="1200" dirty="0" smtClean="0">
                <a:effectLst/>
                <a:latin typeface="Times New Roman"/>
                <a:ea typeface="Times New Roman"/>
              </a:rPr>
              <a:t> </a:t>
            </a:r>
            <a:r>
              <a:rPr lang="ru-RU" sz="1200" dirty="0" err="1" smtClean="0">
                <a:effectLst/>
                <a:latin typeface="Times New Roman"/>
                <a:ea typeface="Times New Roman"/>
              </a:rPr>
              <a:t>по-долу</a:t>
            </a:r>
            <a:r>
              <a:rPr lang="ru-RU" sz="1200" dirty="0" smtClean="0">
                <a:effectLst/>
                <a:latin typeface="Times New Roman"/>
                <a:ea typeface="Times New Roman"/>
              </a:rPr>
              <a:t> с </a:t>
            </a:r>
            <a:r>
              <a:rPr lang="ru-RU" sz="1200" dirty="0" err="1" smtClean="0">
                <a:effectLst/>
                <a:latin typeface="Times New Roman"/>
                <a:ea typeface="Times New Roman"/>
              </a:rPr>
              <a:t>червен</a:t>
            </a:r>
            <a:r>
              <a:rPr lang="ru-RU" sz="1200" dirty="0" smtClean="0">
                <a:effectLst/>
                <a:latin typeface="Times New Roman"/>
                <a:ea typeface="Times New Roman"/>
              </a:rPr>
              <a:t> </a:t>
            </a:r>
            <a:r>
              <a:rPr lang="ru-RU" sz="1200" dirty="0" err="1" smtClean="0">
                <a:effectLst/>
                <a:latin typeface="Times New Roman"/>
                <a:ea typeface="Times New Roman"/>
              </a:rPr>
              <a:t>цвят</a:t>
            </a:r>
            <a:r>
              <a:rPr lang="ru-RU" sz="1200" dirty="0" smtClean="0">
                <a:effectLst/>
                <a:latin typeface="Times New Roman"/>
                <a:ea typeface="Times New Roman"/>
              </a:rPr>
              <a:t>) и </a:t>
            </a:r>
            <a:r>
              <a:rPr lang="ru-RU" sz="1200" dirty="0" err="1" smtClean="0">
                <a:effectLst/>
                <a:latin typeface="Times New Roman"/>
                <a:ea typeface="Times New Roman"/>
              </a:rPr>
              <a:t>са</a:t>
            </a:r>
            <a:r>
              <a:rPr lang="ru-RU" sz="1200" dirty="0" smtClean="0">
                <a:effectLst/>
                <a:latin typeface="Times New Roman"/>
                <a:ea typeface="Times New Roman"/>
              </a:rPr>
              <a:t> </a:t>
            </a:r>
            <a:r>
              <a:rPr lang="ru-RU" sz="1200" dirty="0" err="1" smtClean="0">
                <a:effectLst/>
                <a:latin typeface="Times New Roman"/>
                <a:ea typeface="Times New Roman"/>
              </a:rPr>
              <a:t>регистрирани</a:t>
            </a:r>
            <a:r>
              <a:rPr lang="ru-RU" sz="1200" dirty="0" smtClean="0">
                <a:effectLst/>
                <a:latin typeface="Times New Roman"/>
                <a:ea typeface="Times New Roman"/>
              </a:rPr>
              <a:t> </a:t>
            </a:r>
            <a:r>
              <a:rPr lang="ru-RU" sz="1200" dirty="0" err="1" smtClean="0">
                <a:effectLst/>
                <a:latin typeface="Times New Roman"/>
                <a:ea typeface="Times New Roman"/>
              </a:rPr>
              <a:t>сравнително</a:t>
            </a:r>
            <a:r>
              <a:rPr lang="ru-RU" sz="1200" dirty="0" smtClean="0">
                <a:effectLst/>
                <a:latin typeface="Times New Roman"/>
                <a:ea typeface="Times New Roman"/>
              </a:rPr>
              <a:t> </a:t>
            </a:r>
            <a:r>
              <a:rPr lang="ru-RU" sz="1200" dirty="0" err="1" smtClean="0">
                <a:effectLst/>
                <a:latin typeface="Times New Roman"/>
                <a:ea typeface="Times New Roman"/>
              </a:rPr>
              <a:t>голям</a:t>
            </a:r>
            <a:r>
              <a:rPr lang="ru-RU" sz="1200" dirty="0" smtClean="0">
                <a:effectLst/>
                <a:latin typeface="Times New Roman"/>
                <a:ea typeface="Times New Roman"/>
              </a:rPr>
              <a:t> </a:t>
            </a:r>
            <a:r>
              <a:rPr lang="ru-RU" sz="1200" dirty="0" err="1" smtClean="0">
                <a:effectLst/>
                <a:latin typeface="Times New Roman"/>
                <a:ea typeface="Times New Roman"/>
              </a:rPr>
              <a:t>брой</a:t>
            </a:r>
            <a:r>
              <a:rPr lang="ru-RU" sz="1200" dirty="0" smtClean="0">
                <a:effectLst/>
                <a:latin typeface="Times New Roman"/>
                <a:ea typeface="Times New Roman"/>
              </a:rPr>
              <a:t> отклонения от </a:t>
            </a:r>
            <a:r>
              <a:rPr lang="ru-RU" sz="1200" dirty="0" err="1" smtClean="0">
                <a:effectLst/>
                <a:latin typeface="Times New Roman"/>
                <a:ea typeface="Times New Roman"/>
              </a:rPr>
              <a:t>изискванията</a:t>
            </a:r>
            <a:r>
              <a:rPr lang="ru-RU" sz="1200" dirty="0" smtClean="0">
                <a:effectLst/>
                <a:latin typeface="Times New Roman"/>
                <a:ea typeface="Times New Roman"/>
              </a:rPr>
              <a:t>. </a:t>
            </a:r>
            <a:r>
              <a:rPr lang="ru-RU" sz="1200" dirty="0" err="1" smtClean="0">
                <a:effectLst/>
                <a:latin typeface="Times New Roman"/>
                <a:ea typeface="Times New Roman"/>
              </a:rPr>
              <a:t>Основното</a:t>
            </a:r>
            <a:r>
              <a:rPr lang="ru-RU" sz="1200" dirty="0" smtClean="0">
                <a:effectLst/>
                <a:latin typeface="Times New Roman"/>
                <a:ea typeface="Times New Roman"/>
              </a:rPr>
              <a:t> </a:t>
            </a:r>
            <a:r>
              <a:rPr lang="ru-RU" sz="1200" dirty="0" err="1" smtClean="0">
                <a:effectLst/>
                <a:latin typeface="Times New Roman"/>
                <a:ea typeface="Times New Roman"/>
              </a:rPr>
              <a:t>замърсяване</a:t>
            </a:r>
            <a:r>
              <a:rPr lang="ru-RU" sz="1200" dirty="0" smtClean="0">
                <a:effectLst/>
                <a:latin typeface="Times New Roman"/>
                <a:ea typeface="Times New Roman"/>
              </a:rPr>
              <a:t> на </a:t>
            </a:r>
            <a:r>
              <a:rPr lang="ru-RU" sz="1200" dirty="0" err="1" smtClean="0">
                <a:effectLst/>
                <a:latin typeface="Times New Roman"/>
                <a:ea typeface="Times New Roman"/>
              </a:rPr>
              <a:t>водата</a:t>
            </a:r>
            <a:r>
              <a:rPr lang="ru-RU" sz="1200" dirty="0" smtClean="0">
                <a:effectLst/>
                <a:latin typeface="Times New Roman"/>
                <a:ea typeface="Times New Roman"/>
              </a:rPr>
              <a:t> за </a:t>
            </a:r>
            <a:r>
              <a:rPr lang="ru-RU" sz="1200" dirty="0" err="1" smtClean="0">
                <a:effectLst/>
                <a:latin typeface="Times New Roman"/>
                <a:ea typeface="Times New Roman"/>
              </a:rPr>
              <a:t>къпане</a:t>
            </a:r>
            <a:r>
              <a:rPr lang="ru-RU" sz="1200" dirty="0" smtClean="0">
                <a:effectLst/>
                <a:latin typeface="Times New Roman"/>
                <a:ea typeface="Times New Roman"/>
              </a:rPr>
              <a:t> в </a:t>
            </a:r>
            <a:r>
              <a:rPr lang="ru-RU" sz="1200" dirty="0" err="1" smtClean="0">
                <a:effectLst/>
                <a:latin typeface="Times New Roman"/>
                <a:ea typeface="Times New Roman"/>
              </a:rPr>
              <a:t>тази</a:t>
            </a:r>
            <a:r>
              <a:rPr lang="ru-RU" sz="1200" dirty="0" smtClean="0">
                <a:effectLst/>
                <a:latin typeface="Times New Roman"/>
                <a:ea typeface="Times New Roman"/>
              </a:rPr>
              <a:t> зона се </a:t>
            </a:r>
            <a:r>
              <a:rPr lang="ru-RU" sz="1200" dirty="0" err="1" smtClean="0">
                <a:effectLst/>
                <a:latin typeface="Times New Roman"/>
                <a:ea typeface="Times New Roman"/>
              </a:rPr>
              <a:t>причинява</a:t>
            </a:r>
            <a:r>
              <a:rPr lang="ru-RU" sz="1200" dirty="0" smtClean="0">
                <a:effectLst/>
                <a:latin typeface="Times New Roman"/>
                <a:ea typeface="Times New Roman"/>
              </a:rPr>
              <a:t> от </a:t>
            </a:r>
            <a:r>
              <a:rPr lang="ru-RU" sz="1200" dirty="0" err="1" smtClean="0">
                <a:effectLst/>
                <a:latin typeface="Times New Roman"/>
                <a:ea typeface="Times New Roman"/>
              </a:rPr>
              <a:t>заустването</a:t>
            </a:r>
            <a:r>
              <a:rPr lang="ru-RU" sz="1200" dirty="0" smtClean="0">
                <a:effectLst/>
                <a:latin typeface="Times New Roman"/>
                <a:ea typeface="Times New Roman"/>
              </a:rPr>
              <a:t> на </a:t>
            </a:r>
            <a:r>
              <a:rPr lang="ru-RU" sz="1200" dirty="0" err="1" smtClean="0">
                <a:effectLst/>
                <a:latin typeface="Times New Roman"/>
                <a:ea typeface="Times New Roman"/>
              </a:rPr>
              <a:t>територията</a:t>
            </a:r>
            <a:r>
              <a:rPr lang="ru-RU" sz="1200" dirty="0" smtClean="0">
                <a:effectLst/>
                <a:latin typeface="Times New Roman"/>
                <a:ea typeface="Times New Roman"/>
              </a:rPr>
              <a:t> на </a:t>
            </a:r>
            <a:r>
              <a:rPr lang="ru-RU" sz="1200" dirty="0" err="1" smtClean="0">
                <a:effectLst/>
                <a:latin typeface="Times New Roman"/>
                <a:ea typeface="Times New Roman"/>
              </a:rPr>
              <a:t>зоната</a:t>
            </a:r>
            <a:r>
              <a:rPr lang="ru-RU" sz="1200" dirty="0" smtClean="0">
                <a:effectLst/>
                <a:latin typeface="Times New Roman"/>
                <a:ea typeface="Times New Roman"/>
              </a:rPr>
              <a:t> на </a:t>
            </a:r>
            <a:r>
              <a:rPr lang="ru-RU" sz="1200" dirty="0" err="1" smtClean="0">
                <a:effectLst/>
                <a:latin typeface="Times New Roman"/>
                <a:ea typeface="Times New Roman"/>
              </a:rPr>
              <a:t>колектор</a:t>
            </a:r>
            <a:r>
              <a:rPr lang="ru-RU" sz="1200" dirty="0" smtClean="0">
                <a:effectLst/>
                <a:latin typeface="Times New Roman"/>
                <a:ea typeface="Times New Roman"/>
              </a:rPr>
              <a:t> (</a:t>
            </a:r>
            <a:r>
              <a:rPr lang="ru-RU" sz="1200" dirty="0" err="1" smtClean="0">
                <a:effectLst/>
                <a:latin typeface="Times New Roman"/>
                <a:ea typeface="Times New Roman"/>
              </a:rPr>
              <a:t>т.нар</a:t>
            </a:r>
            <a:r>
              <a:rPr lang="ru-RU" sz="1200" dirty="0" smtClean="0">
                <a:effectLst/>
                <a:latin typeface="Times New Roman"/>
                <a:ea typeface="Times New Roman"/>
              </a:rPr>
              <a:t>. „</a:t>
            </a:r>
            <a:r>
              <a:rPr lang="ru-RU" sz="1200" dirty="0" err="1" smtClean="0">
                <a:effectLst/>
                <a:latin typeface="Times New Roman"/>
                <a:ea typeface="Times New Roman"/>
              </a:rPr>
              <a:t>Шокъров</a:t>
            </a:r>
            <a:r>
              <a:rPr lang="ru-RU" sz="1200" dirty="0" smtClean="0">
                <a:effectLst/>
                <a:latin typeface="Times New Roman"/>
                <a:ea typeface="Times New Roman"/>
              </a:rPr>
              <a:t> канал“), </a:t>
            </a:r>
            <a:r>
              <a:rPr lang="ru-RU" sz="1200" dirty="0" err="1" smtClean="0">
                <a:effectLst/>
                <a:latin typeface="Times New Roman"/>
                <a:ea typeface="Times New Roman"/>
              </a:rPr>
              <a:t>събиращ</a:t>
            </a:r>
            <a:r>
              <a:rPr lang="ru-RU" sz="1200" dirty="0" smtClean="0">
                <a:effectLst/>
                <a:latin typeface="Times New Roman"/>
                <a:ea typeface="Times New Roman"/>
              </a:rPr>
              <a:t> </a:t>
            </a:r>
            <a:r>
              <a:rPr lang="ru-RU" sz="1200" dirty="0" err="1" smtClean="0">
                <a:effectLst/>
                <a:latin typeface="Times New Roman"/>
                <a:ea typeface="Times New Roman"/>
              </a:rPr>
              <a:t>дъждовни</a:t>
            </a:r>
            <a:r>
              <a:rPr lang="ru-RU" sz="1200" dirty="0" smtClean="0">
                <a:effectLst/>
                <a:latin typeface="Times New Roman"/>
                <a:ea typeface="Times New Roman"/>
              </a:rPr>
              <a:t> води от </a:t>
            </a:r>
            <a:r>
              <a:rPr lang="ru-RU" sz="1200" dirty="0" err="1" smtClean="0">
                <a:effectLst/>
                <a:latin typeface="Times New Roman"/>
                <a:ea typeface="Times New Roman"/>
              </a:rPr>
              <a:t>голяма</a:t>
            </a:r>
            <a:r>
              <a:rPr lang="ru-RU" sz="1200" dirty="0" smtClean="0">
                <a:effectLst/>
                <a:latin typeface="Times New Roman"/>
                <a:ea typeface="Times New Roman"/>
              </a:rPr>
              <a:t> част от </a:t>
            </a:r>
            <a:r>
              <a:rPr lang="ru-RU" sz="1200" dirty="0" err="1" smtClean="0">
                <a:effectLst/>
                <a:latin typeface="Times New Roman"/>
                <a:ea typeface="Times New Roman"/>
              </a:rPr>
              <a:t>територията</a:t>
            </a:r>
            <a:r>
              <a:rPr lang="ru-RU" sz="1200" dirty="0" smtClean="0">
                <a:effectLst/>
                <a:latin typeface="Times New Roman"/>
                <a:ea typeface="Times New Roman"/>
              </a:rPr>
              <a:t> на гр. Варна, в </a:t>
            </a:r>
            <a:r>
              <a:rPr lang="ru-RU" sz="1200" dirty="0" err="1" smtClean="0">
                <a:effectLst/>
                <a:latin typeface="Times New Roman"/>
                <a:ea typeface="Times New Roman"/>
              </a:rPr>
              <a:t>които</a:t>
            </a:r>
            <a:r>
              <a:rPr lang="ru-RU" sz="1200" dirty="0" smtClean="0">
                <a:effectLst/>
                <a:latin typeface="Times New Roman"/>
                <a:ea typeface="Times New Roman"/>
              </a:rPr>
              <a:t> вероятно се </a:t>
            </a:r>
            <a:r>
              <a:rPr lang="ru-RU" sz="1200" dirty="0" err="1" smtClean="0">
                <a:effectLst/>
                <a:latin typeface="Times New Roman"/>
                <a:ea typeface="Times New Roman"/>
              </a:rPr>
              <a:t>изпускат</a:t>
            </a:r>
            <a:r>
              <a:rPr lang="ru-RU" sz="1200" dirty="0" smtClean="0">
                <a:effectLst/>
                <a:latin typeface="Times New Roman"/>
                <a:ea typeface="Times New Roman"/>
              </a:rPr>
              <a:t> </a:t>
            </a:r>
            <a:r>
              <a:rPr lang="ru-RU" sz="1200" dirty="0" err="1" smtClean="0">
                <a:effectLst/>
                <a:latin typeface="Times New Roman"/>
                <a:ea typeface="Times New Roman"/>
              </a:rPr>
              <a:t>нерегламентирано</a:t>
            </a:r>
            <a:r>
              <a:rPr lang="ru-RU" sz="1200" dirty="0" smtClean="0">
                <a:effectLst/>
                <a:latin typeface="Times New Roman"/>
                <a:ea typeface="Times New Roman"/>
              </a:rPr>
              <a:t> и </a:t>
            </a:r>
            <a:r>
              <a:rPr lang="ru-RU" sz="1200" dirty="0" err="1" smtClean="0">
                <a:effectLst/>
                <a:latin typeface="Times New Roman"/>
                <a:ea typeface="Times New Roman"/>
              </a:rPr>
              <a:t>битови</a:t>
            </a:r>
            <a:r>
              <a:rPr lang="ru-RU" sz="1200" dirty="0" smtClean="0">
                <a:effectLst/>
                <a:latin typeface="Times New Roman"/>
                <a:ea typeface="Times New Roman"/>
              </a:rPr>
              <a:t> </a:t>
            </a:r>
            <a:r>
              <a:rPr lang="ru-RU" sz="1200" dirty="0" err="1" smtClean="0">
                <a:effectLst/>
                <a:latin typeface="Times New Roman"/>
                <a:ea typeface="Times New Roman"/>
              </a:rPr>
              <a:t>отпадъчни</a:t>
            </a:r>
            <a:r>
              <a:rPr lang="ru-RU" sz="1200" dirty="0" smtClean="0">
                <a:effectLst/>
                <a:latin typeface="Times New Roman"/>
                <a:ea typeface="Times New Roman"/>
              </a:rPr>
              <a:t> води. </a:t>
            </a:r>
          </a:p>
          <a:p>
            <a:endParaRPr lang="ru-RU" sz="1200" dirty="0" smtClean="0">
              <a:effectLst/>
              <a:latin typeface="Times New Roman"/>
              <a:ea typeface="Times New Roman"/>
            </a:endParaRPr>
          </a:p>
          <a:p>
            <a:r>
              <a:rPr lang="ru-RU" sz="1200" dirty="0" err="1" smtClean="0">
                <a:effectLst/>
                <a:latin typeface="Times New Roman"/>
                <a:ea typeface="Times New Roman"/>
              </a:rPr>
              <a:t>Най-често</a:t>
            </a:r>
            <a:r>
              <a:rPr lang="ru-RU" sz="1200" dirty="0" smtClean="0">
                <a:effectLst/>
                <a:latin typeface="Times New Roman"/>
                <a:ea typeface="Times New Roman"/>
              </a:rPr>
              <a:t> причините </a:t>
            </a:r>
            <a:r>
              <a:rPr lang="ru-RU" sz="1200" dirty="0" err="1" smtClean="0">
                <a:effectLst/>
                <a:latin typeface="Times New Roman"/>
                <a:ea typeface="Times New Roman"/>
              </a:rPr>
              <a:t>са</a:t>
            </a:r>
            <a:r>
              <a:rPr lang="ru-RU" sz="1200" dirty="0" smtClean="0">
                <a:effectLst/>
                <a:latin typeface="Times New Roman"/>
                <a:ea typeface="Times New Roman"/>
              </a:rPr>
              <a:t> </a:t>
            </a:r>
            <a:r>
              <a:rPr lang="ru-RU" sz="1200" dirty="0" err="1" smtClean="0">
                <a:effectLst/>
                <a:latin typeface="Times New Roman"/>
                <a:ea typeface="Times New Roman"/>
              </a:rPr>
              <a:t>свързани</a:t>
            </a:r>
            <a:r>
              <a:rPr lang="ru-RU" sz="1200" dirty="0" smtClean="0">
                <a:effectLst/>
                <a:latin typeface="Times New Roman"/>
                <a:ea typeface="Times New Roman"/>
              </a:rPr>
              <a:t> с </a:t>
            </a:r>
            <a:r>
              <a:rPr lang="ru-RU" sz="1200" dirty="0" err="1" smtClean="0">
                <a:effectLst/>
                <a:latin typeface="Times New Roman"/>
                <a:ea typeface="Times New Roman"/>
              </a:rPr>
              <a:t>недостатъчния</a:t>
            </a:r>
            <a:r>
              <a:rPr lang="ru-RU" sz="1200" dirty="0" smtClean="0">
                <a:effectLst/>
                <a:latin typeface="Times New Roman"/>
                <a:ea typeface="Times New Roman"/>
              </a:rPr>
              <a:t> </a:t>
            </a:r>
            <a:r>
              <a:rPr lang="ru-RU" sz="1200" dirty="0" err="1" smtClean="0">
                <a:effectLst/>
                <a:latin typeface="Times New Roman"/>
                <a:ea typeface="Times New Roman"/>
              </a:rPr>
              <a:t>брой</a:t>
            </a:r>
            <a:r>
              <a:rPr lang="ru-RU" sz="1200" dirty="0" smtClean="0">
                <a:effectLst/>
                <a:latin typeface="Times New Roman"/>
                <a:ea typeface="Times New Roman"/>
              </a:rPr>
              <a:t> и </a:t>
            </a:r>
            <a:r>
              <a:rPr lang="ru-RU" sz="1200" dirty="0" err="1" smtClean="0">
                <a:effectLst/>
                <a:latin typeface="Times New Roman"/>
                <a:ea typeface="Times New Roman"/>
              </a:rPr>
              <a:t>капацитет</a:t>
            </a:r>
            <a:r>
              <a:rPr lang="ru-RU" sz="1200" dirty="0" smtClean="0">
                <a:effectLst/>
                <a:latin typeface="Times New Roman"/>
                <a:ea typeface="Times New Roman"/>
              </a:rPr>
              <a:t>, </a:t>
            </a:r>
            <a:r>
              <a:rPr lang="ru-RU" sz="1200" dirty="0" err="1" smtClean="0">
                <a:effectLst/>
                <a:latin typeface="Times New Roman"/>
                <a:ea typeface="Times New Roman"/>
              </a:rPr>
              <a:t>както</a:t>
            </a:r>
            <a:r>
              <a:rPr lang="ru-RU" sz="1200" dirty="0" smtClean="0">
                <a:effectLst/>
                <a:latin typeface="Times New Roman"/>
                <a:ea typeface="Times New Roman"/>
              </a:rPr>
              <a:t> и </a:t>
            </a:r>
            <a:r>
              <a:rPr lang="ru-RU" sz="1200" dirty="0" err="1" smtClean="0">
                <a:effectLst/>
                <a:latin typeface="Times New Roman"/>
                <a:ea typeface="Times New Roman"/>
              </a:rPr>
              <a:t>недобрата</a:t>
            </a:r>
            <a:r>
              <a:rPr lang="ru-RU" sz="1200" dirty="0" smtClean="0">
                <a:effectLst/>
                <a:latin typeface="Times New Roman"/>
                <a:ea typeface="Times New Roman"/>
              </a:rPr>
              <a:t> </a:t>
            </a:r>
            <a:r>
              <a:rPr lang="ru-RU" sz="1200" dirty="0" err="1" smtClean="0">
                <a:effectLst/>
                <a:latin typeface="Times New Roman"/>
                <a:ea typeface="Times New Roman"/>
              </a:rPr>
              <a:t>поддръжка</a:t>
            </a:r>
            <a:r>
              <a:rPr lang="ru-RU" sz="1200" dirty="0" smtClean="0">
                <a:effectLst/>
                <a:latin typeface="Times New Roman"/>
                <a:ea typeface="Times New Roman"/>
              </a:rPr>
              <a:t> на </a:t>
            </a:r>
            <a:r>
              <a:rPr lang="ru-RU" sz="1200" dirty="0" err="1" smtClean="0">
                <a:effectLst/>
                <a:latin typeface="Times New Roman"/>
                <a:ea typeface="Times New Roman"/>
              </a:rPr>
              <a:t>станциите</a:t>
            </a:r>
            <a:r>
              <a:rPr lang="ru-RU" sz="1200" dirty="0" smtClean="0">
                <a:effectLst/>
                <a:latin typeface="Times New Roman"/>
                <a:ea typeface="Times New Roman"/>
              </a:rPr>
              <a:t> и </a:t>
            </a:r>
            <a:r>
              <a:rPr lang="ru-RU" sz="1200" dirty="0" err="1" smtClean="0">
                <a:effectLst/>
                <a:latin typeface="Times New Roman"/>
                <a:ea typeface="Times New Roman"/>
              </a:rPr>
              <a:t>съоръжения</a:t>
            </a:r>
            <a:r>
              <a:rPr lang="ru-RU" sz="1200" dirty="0" smtClean="0">
                <a:effectLst/>
                <a:latin typeface="Times New Roman"/>
                <a:ea typeface="Times New Roman"/>
              </a:rPr>
              <a:t> за </a:t>
            </a:r>
            <a:r>
              <a:rPr lang="ru-RU" sz="1200" dirty="0" err="1" smtClean="0">
                <a:effectLst/>
                <a:latin typeface="Times New Roman"/>
                <a:ea typeface="Times New Roman"/>
              </a:rPr>
              <a:t>пречистване</a:t>
            </a:r>
            <a:r>
              <a:rPr lang="ru-RU" sz="1200" dirty="0" smtClean="0">
                <a:effectLst/>
                <a:latin typeface="Times New Roman"/>
                <a:ea typeface="Times New Roman"/>
              </a:rPr>
              <a:t> на </a:t>
            </a:r>
            <a:r>
              <a:rPr lang="ru-RU" sz="1200" dirty="0" err="1" smtClean="0">
                <a:effectLst/>
                <a:latin typeface="Times New Roman"/>
                <a:ea typeface="Times New Roman"/>
              </a:rPr>
              <a:t>отпадъчни</a:t>
            </a:r>
            <a:r>
              <a:rPr lang="ru-RU" sz="1200" dirty="0" smtClean="0">
                <a:effectLst/>
                <a:latin typeface="Times New Roman"/>
                <a:ea typeface="Times New Roman"/>
              </a:rPr>
              <a:t> води при активно </a:t>
            </a:r>
            <a:r>
              <a:rPr lang="ru-RU" sz="1200" dirty="0" err="1" smtClean="0">
                <a:effectLst/>
                <a:latin typeface="Times New Roman"/>
                <a:ea typeface="Times New Roman"/>
              </a:rPr>
              <a:t>застрояване</a:t>
            </a:r>
            <a:r>
              <a:rPr lang="ru-RU" sz="1200" dirty="0" smtClean="0">
                <a:effectLst/>
                <a:latin typeface="Times New Roman"/>
                <a:ea typeface="Times New Roman"/>
              </a:rPr>
              <a:t>, а на места и презастрояване на </a:t>
            </a:r>
            <a:r>
              <a:rPr lang="ru-RU" sz="1200" dirty="0" err="1" smtClean="0">
                <a:effectLst/>
                <a:latin typeface="Times New Roman"/>
                <a:ea typeface="Times New Roman"/>
              </a:rPr>
              <a:t>крайбрежието</a:t>
            </a:r>
            <a:r>
              <a:rPr lang="ru-RU" sz="1200" dirty="0" smtClean="0">
                <a:effectLst/>
                <a:latin typeface="Times New Roman"/>
                <a:ea typeface="Times New Roman"/>
              </a:rPr>
              <a:t>. </a:t>
            </a:r>
            <a:r>
              <a:rPr lang="ru-RU" sz="1200" dirty="0" err="1" smtClean="0">
                <a:effectLst/>
                <a:latin typeface="Times New Roman"/>
                <a:ea typeface="Times New Roman"/>
              </a:rPr>
              <a:t>Нерегламентирани</a:t>
            </a:r>
            <a:r>
              <a:rPr lang="ru-RU" sz="1200" dirty="0" smtClean="0">
                <a:effectLst/>
                <a:latin typeface="Times New Roman"/>
                <a:ea typeface="Times New Roman"/>
              </a:rPr>
              <a:t> зауствания и </a:t>
            </a:r>
            <a:r>
              <a:rPr lang="ru-RU" sz="1200" dirty="0" err="1" smtClean="0">
                <a:effectLst/>
                <a:latin typeface="Times New Roman"/>
                <a:ea typeface="Times New Roman"/>
              </a:rPr>
              <a:t>изпускания</a:t>
            </a:r>
            <a:r>
              <a:rPr lang="ru-RU" sz="1200" dirty="0" smtClean="0">
                <a:effectLst/>
                <a:latin typeface="Times New Roman"/>
                <a:ea typeface="Times New Roman"/>
              </a:rPr>
              <a:t> на </a:t>
            </a:r>
            <a:r>
              <a:rPr lang="ru-RU" sz="1200" dirty="0" err="1" smtClean="0">
                <a:effectLst/>
                <a:latin typeface="Times New Roman"/>
                <a:ea typeface="Times New Roman"/>
              </a:rPr>
              <a:t>непречистени</a:t>
            </a:r>
            <a:r>
              <a:rPr lang="ru-RU" sz="1200" dirty="0" smtClean="0">
                <a:effectLst/>
                <a:latin typeface="Times New Roman"/>
                <a:ea typeface="Times New Roman"/>
              </a:rPr>
              <a:t> </a:t>
            </a:r>
            <a:r>
              <a:rPr lang="ru-RU" sz="1200" dirty="0" err="1" smtClean="0">
                <a:effectLst/>
                <a:latin typeface="Times New Roman"/>
                <a:ea typeface="Times New Roman"/>
              </a:rPr>
              <a:t>отпадъчни</a:t>
            </a:r>
            <a:r>
              <a:rPr lang="ru-RU" sz="1200" dirty="0" smtClean="0">
                <a:effectLst/>
                <a:latin typeface="Times New Roman"/>
                <a:ea typeface="Times New Roman"/>
              </a:rPr>
              <a:t> води</a:t>
            </a:r>
          </a:p>
          <a:p>
            <a:endParaRPr lang="ru-RU" sz="1200" dirty="0" smtClean="0">
              <a:effectLst/>
              <a:latin typeface="Times New Roman"/>
              <a:ea typeface="Times New Roman"/>
            </a:endParaRPr>
          </a:p>
          <a:p>
            <a:r>
              <a:rPr lang="ru-RU" sz="1200" dirty="0" err="1" smtClean="0">
                <a:effectLst/>
                <a:latin typeface="Times New Roman"/>
                <a:ea typeface="Times New Roman"/>
              </a:rPr>
              <a:t>Целият</a:t>
            </a:r>
            <a:r>
              <a:rPr lang="ru-RU" sz="1200" dirty="0" smtClean="0">
                <a:effectLst/>
                <a:latin typeface="Times New Roman"/>
                <a:ea typeface="Times New Roman"/>
              </a:rPr>
              <a:t> </a:t>
            </a:r>
            <a:r>
              <a:rPr lang="ru-RU" sz="1200" dirty="0" err="1" smtClean="0">
                <a:effectLst/>
                <a:latin typeface="Times New Roman"/>
                <a:ea typeface="Times New Roman"/>
              </a:rPr>
              <a:t>Черноморски</a:t>
            </a:r>
            <a:r>
              <a:rPr lang="ru-RU" sz="1200" dirty="0" smtClean="0">
                <a:effectLst/>
                <a:latin typeface="Times New Roman"/>
                <a:ea typeface="Times New Roman"/>
              </a:rPr>
              <a:t> район е </a:t>
            </a:r>
            <a:r>
              <a:rPr lang="ru-RU" sz="1200" dirty="0" err="1" smtClean="0">
                <a:effectLst/>
                <a:latin typeface="Times New Roman"/>
                <a:ea typeface="Times New Roman"/>
              </a:rPr>
              <a:t>обявен</a:t>
            </a:r>
            <a:r>
              <a:rPr lang="ru-RU" sz="1200" dirty="0" smtClean="0">
                <a:effectLst/>
                <a:latin typeface="Times New Roman"/>
                <a:ea typeface="Times New Roman"/>
              </a:rPr>
              <a:t> за </a:t>
            </a:r>
            <a:r>
              <a:rPr lang="ru-RU" sz="1200" dirty="0" err="1" smtClean="0">
                <a:effectLst/>
                <a:latin typeface="Times New Roman"/>
                <a:ea typeface="Times New Roman"/>
              </a:rPr>
              <a:t>чувствителна</a:t>
            </a:r>
            <a:r>
              <a:rPr lang="ru-RU" sz="1200" dirty="0" smtClean="0">
                <a:effectLst/>
                <a:latin typeface="Times New Roman"/>
                <a:ea typeface="Times New Roman"/>
              </a:rPr>
              <a:t> зона по </a:t>
            </a:r>
            <a:r>
              <a:rPr lang="ru-RU" sz="1200" dirty="0" err="1" smtClean="0">
                <a:effectLst/>
                <a:latin typeface="Times New Roman"/>
                <a:ea typeface="Times New Roman"/>
              </a:rPr>
              <a:t>смисъла</a:t>
            </a:r>
            <a:r>
              <a:rPr lang="ru-RU" sz="1200" dirty="0" smtClean="0">
                <a:effectLst/>
                <a:latin typeface="Times New Roman"/>
                <a:ea typeface="Times New Roman"/>
              </a:rPr>
              <a:t> на Закона за водите и е в ход </a:t>
            </a:r>
            <a:r>
              <a:rPr lang="ru-RU" sz="1200" dirty="0" err="1" smtClean="0">
                <a:effectLst/>
                <a:latin typeface="Times New Roman"/>
                <a:ea typeface="Times New Roman"/>
              </a:rPr>
              <a:t>осъществяване</a:t>
            </a:r>
            <a:r>
              <a:rPr lang="ru-RU" sz="1200" dirty="0" smtClean="0">
                <a:effectLst/>
                <a:latin typeface="Times New Roman"/>
                <a:ea typeface="Times New Roman"/>
              </a:rPr>
              <a:t> на </a:t>
            </a:r>
            <a:r>
              <a:rPr lang="ru-RU" sz="1200" dirty="0" err="1" smtClean="0">
                <a:effectLst/>
                <a:latin typeface="Times New Roman"/>
                <a:ea typeface="Times New Roman"/>
              </a:rPr>
              <a:t>екшън</a:t>
            </a:r>
            <a:r>
              <a:rPr lang="ru-RU" sz="1200" dirty="0" smtClean="0">
                <a:effectLst/>
                <a:latin typeface="Times New Roman"/>
                <a:ea typeface="Times New Roman"/>
              </a:rPr>
              <a:t> плана за </a:t>
            </a:r>
            <a:r>
              <a:rPr lang="ru-RU" sz="1200" dirty="0" err="1" smtClean="0">
                <a:effectLst/>
                <a:latin typeface="Times New Roman"/>
                <a:ea typeface="Times New Roman"/>
              </a:rPr>
              <a:t>изпълнение</a:t>
            </a:r>
            <a:r>
              <a:rPr lang="ru-RU" sz="1200" dirty="0" smtClean="0">
                <a:effectLst/>
                <a:latin typeface="Times New Roman"/>
                <a:ea typeface="Times New Roman"/>
              </a:rPr>
              <a:t> на </a:t>
            </a:r>
            <a:r>
              <a:rPr lang="ru-RU" sz="1200" dirty="0" err="1" smtClean="0">
                <a:effectLst/>
                <a:latin typeface="Times New Roman"/>
                <a:ea typeface="Times New Roman"/>
              </a:rPr>
              <a:t>задълженията</a:t>
            </a:r>
            <a:r>
              <a:rPr lang="ru-RU" sz="1200" dirty="0" smtClean="0">
                <a:effectLst/>
                <a:latin typeface="Times New Roman"/>
                <a:ea typeface="Times New Roman"/>
              </a:rPr>
              <a:t> на </a:t>
            </a:r>
            <a:r>
              <a:rPr lang="ru-RU" sz="1200" dirty="0" err="1" smtClean="0">
                <a:effectLst/>
                <a:latin typeface="Times New Roman"/>
                <a:ea typeface="Times New Roman"/>
              </a:rPr>
              <a:t>Република</a:t>
            </a:r>
            <a:r>
              <a:rPr lang="ru-RU" sz="1200" dirty="0" smtClean="0">
                <a:effectLst/>
                <a:latin typeface="Times New Roman"/>
                <a:ea typeface="Times New Roman"/>
              </a:rPr>
              <a:t> </a:t>
            </a:r>
            <a:r>
              <a:rPr lang="ru-RU" sz="1200" dirty="0" err="1" smtClean="0">
                <a:effectLst/>
                <a:latin typeface="Times New Roman"/>
                <a:ea typeface="Times New Roman"/>
              </a:rPr>
              <a:t>България</a:t>
            </a:r>
            <a:r>
              <a:rPr lang="ru-RU" sz="1200" dirty="0" smtClean="0">
                <a:effectLst/>
                <a:latin typeface="Times New Roman"/>
                <a:ea typeface="Times New Roman"/>
              </a:rPr>
              <a:t> по отношение на Директива 91/271/ЕИО </a:t>
            </a:r>
            <a:r>
              <a:rPr lang="ru-RU" sz="1200" dirty="0" err="1" smtClean="0">
                <a:effectLst/>
                <a:latin typeface="Times New Roman"/>
                <a:ea typeface="Times New Roman"/>
              </a:rPr>
              <a:t>относно</a:t>
            </a:r>
            <a:r>
              <a:rPr lang="ru-RU" sz="1200" dirty="0" smtClean="0">
                <a:effectLst/>
                <a:latin typeface="Times New Roman"/>
                <a:ea typeface="Times New Roman"/>
              </a:rPr>
              <a:t> </a:t>
            </a:r>
            <a:r>
              <a:rPr lang="ru-RU" sz="1200" dirty="0" err="1" smtClean="0">
                <a:effectLst/>
                <a:latin typeface="Times New Roman"/>
                <a:ea typeface="Times New Roman"/>
              </a:rPr>
              <a:t>пречистването</a:t>
            </a:r>
            <a:r>
              <a:rPr lang="ru-RU" sz="1200" dirty="0" smtClean="0">
                <a:effectLst/>
                <a:latin typeface="Times New Roman"/>
                <a:ea typeface="Times New Roman"/>
              </a:rPr>
              <a:t> на </a:t>
            </a:r>
            <a:r>
              <a:rPr lang="ru-RU" sz="1200" dirty="0" err="1" smtClean="0">
                <a:effectLst/>
                <a:latin typeface="Times New Roman"/>
                <a:ea typeface="Times New Roman"/>
              </a:rPr>
              <a:t>градските</a:t>
            </a:r>
            <a:r>
              <a:rPr lang="ru-RU" sz="1200" dirty="0" smtClean="0">
                <a:effectLst/>
                <a:latin typeface="Times New Roman"/>
                <a:ea typeface="Times New Roman"/>
              </a:rPr>
              <a:t> </a:t>
            </a:r>
            <a:r>
              <a:rPr lang="ru-RU" sz="1200" dirty="0" err="1" smtClean="0">
                <a:effectLst/>
                <a:latin typeface="Times New Roman"/>
                <a:ea typeface="Times New Roman"/>
              </a:rPr>
              <a:t>отпадъчни</a:t>
            </a:r>
            <a:r>
              <a:rPr lang="ru-RU" sz="1200" dirty="0" smtClean="0">
                <a:effectLst/>
                <a:latin typeface="Times New Roman"/>
                <a:ea typeface="Times New Roman"/>
              </a:rPr>
              <a:t> води. По </a:t>
            </a:r>
            <a:r>
              <a:rPr lang="ru-RU" sz="1200" dirty="0" err="1" smtClean="0">
                <a:effectLst/>
                <a:latin typeface="Times New Roman"/>
                <a:ea typeface="Times New Roman"/>
              </a:rPr>
              <a:t>данни</a:t>
            </a:r>
            <a:r>
              <a:rPr lang="ru-RU" sz="1200" dirty="0" smtClean="0">
                <a:effectLst/>
                <a:latin typeface="Times New Roman"/>
                <a:ea typeface="Times New Roman"/>
              </a:rPr>
              <a:t> на МОСВ, </a:t>
            </a:r>
            <a:r>
              <a:rPr lang="ru-RU" sz="1200" dirty="0" err="1" smtClean="0">
                <a:effectLst/>
                <a:latin typeface="Times New Roman"/>
                <a:ea typeface="Times New Roman"/>
              </a:rPr>
              <a:t>през</a:t>
            </a:r>
            <a:r>
              <a:rPr lang="ru-RU" sz="1200" dirty="0" smtClean="0">
                <a:effectLst/>
                <a:latin typeface="Times New Roman"/>
                <a:ea typeface="Times New Roman"/>
              </a:rPr>
              <a:t> 2014 г. в района на </a:t>
            </a:r>
            <a:r>
              <a:rPr lang="ru-RU" sz="1200" dirty="0" err="1" smtClean="0">
                <a:effectLst/>
                <a:latin typeface="Times New Roman"/>
                <a:ea typeface="Times New Roman"/>
              </a:rPr>
              <a:t>Черноморското</a:t>
            </a:r>
            <a:r>
              <a:rPr lang="ru-RU" sz="1200" dirty="0" smtClean="0">
                <a:effectLst/>
                <a:latin typeface="Times New Roman"/>
                <a:ea typeface="Times New Roman"/>
              </a:rPr>
              <a:t> </a:t>
            </a:r>
            <a:r>
              <a:rPr lang="ru-RU" sz="1200" dirty="0" err="1" smtClean="0">
                <a:effectLst/>
                <a:latin typeface="Times New Roman"/>
                <a:ea typeface="Times New Roman"/>
              </a:rPr>
              <a:t>крайбрежие</a:t>
            </a:r>
            <a:r>
              <a:rPr lang="ru-RU" sz="1200" dirty="0" smtClean="0">
                <a:effectLst/>
                <a:latin typeface="Times New Roman"/>
                <a:ea typeface="Times New Roman"/>
              </a:rPr>
              <a:t> </a:t>
            </a:r>
            <a:r>
              <a:rPr lang="ru-RU" sz="1200" dirty="0" err="1" smtClean="0">
                <a:effectLst/>
                <a:latin typeface="Times New Roman"/>
                <a:ea typeface="Times New Roman"/>
              </a:rPr>
              <a:t>има</a:t>
            </a:r>
            <a:r>
              <a:rPr lang="ru-RU" sz="1200" dirty="0" smtClean="0">
                <a:effectLst/>
                <a:latin typeface="Times New Roman"/>
                <a:ea typeface="Times New Roman"/>
              </a:rPr>
              <a:t> 33 агломерации с над 2000 </a:t>
            </a:r>
            <a:r>
              <a:rPr lang="ru-RU" sz="1200" dirty="0" err="1" smtClean="0">
                <a:effectLst/>
                <a:latin typeface="Times New Roman"/>
                <a:ea typeface="Times New Roman"/>
              </a:rPr>
              <a:t>екв</a:t>
            </a:r>
            <a:r>
              <a:rPr lang="ru-RU" sz="1200" dirty="0" smtClean="0">
                <a:effectLst/>
                <a:latin typeface="Times New Roman"/>
                <a:ea typeface="Times New Roman"/>
              </a:rPr>
              <a:t>. жители, на </a:t>
            </a:r>
            <a:r>
              <a:rPr lang="ru-RU" sz="1200" dirty="0" err="1" smtClean="0">
                <a:effectLst/>
                <a:latin typeface="Times New Roman"/>
                <a:ea typeface="Times New Roman"/>
              </a:rPr>
              <a:t>които</a:t>
            </a:r>
            <a:r>
              <a:rPr lang="ru-RU" sz="1200" dirty="0" smtClean="0">
                <a:effectLst/>
                <a:latin typeface="Times New Roman"/>
                <a:ea typeface="Times New Roman"/>
              </a:rPr>
              <a:t> </a:t>
            </a:r>
            <a:r>
              <a:rPr lang="ru-RU" sz="1200" dirty="0" err="1" smtClean="0">
                <a:effectLst/>
                <a:latin typeface="Times New Roman"/>
                <a:ea typeface="Times New Roman"/>
              </a:rPr>
              <a:t>отпадъчните</a:t>
            </a:r>
            <a:r>
              <a:rPr lang="ru-RU" sz="1200" dirty="0" smtClean="0">
                <a:effectLst/>
                <a:latin typeface="Times New Roman"/>
                <a:ea typeface="Times New Roman"/>
              </a:rPr>
              <a:t> води се </a:t>
            </a:r>
            <a:r>
              <a:rPr lang="ru-RU" sz="1200" dirty="0" err="1" smtClean="0">
                <a:effectLst/>
                <a:latin typeface="Times New Roman"/>
                <a:ea typeface="Times New Roman"/>
              </a:rPr>
              <a:t>пречистват</a:t>
            </a:r>
            <a:r>
              <a:rPr lang="ru-RU" sz="1200" dirty="0" smtClean="0">
                <a:effectLst/>
                <a:latin typeface="Times New Roman"/>
                <a:ea typeface="Times New Roman"/>
              </a:rPr>
              <a:t> в </a:t>
            </a:r>
            <a:r>
              <a:rPr lang="ru-RU" sz="1200" dirty="0" err="1" smtClean="0">
                <a:effectLst/>
                <a:latin typeface="Times New Roman"/>
                <a:ea typeface="Times New Roman"/>
              </a:rPr>
              <a:t>пречиствателни</a:t>
            </a:r>
            <a:r>
              <a:rPr lang="ru-RU" sz="1200" dirty="0" smtClean="0">
                <a:effectLst/>
                <a:latin typeface="Times New Roman"/>
                <a:ea typeface="Times New Roman"/>
              </a:rPr>
              <a:t> станции. Предвидено е да се </a:t>
            </a:r>
            <a:r>
              <a:rPr lang="ru-RU" sz="1200" dirty="0" err="1" smtClean="0">
                <a:effectLst/>
                <a:latin typeface="Times New Roman"/>
                <a:ea typeface="Times New Roman"/>
              </a:rPr>
              <a:t>изградят</a:t>
            </a:r>
            <a:r>
              <a:rPr lang="ru-RU" sz="1200" dirty="0" smtClean="0">
                <a:effectLst/>
                <a:latin typeface="Times New Roman"/>
                <a:ea typeface="Times New Roman"/>
              </a:rPr>
              <a:t> </a:t>
            </a:r>
            <a:r>
              <a:rPr lang="ru-RU" sz="1200" dirty="0" err="1" smtClean="0">
                <a:effectLst/>
                <a:latin typeface="Times New Roman"/>
                <a:ea typeface="Times New Roman"/>
              </a:rPr>
              <a:t>още</a:t>
            </a:r>
            <a:r>
              <a:rPr lang="ru-RU" sz="1200" dirty="0" smtClean="0">
                <a:effectLst/>
                <a:latin typeface="Times New Roman"/>
                <a:ea typeface="Times New Roman"/>
              </a:rPr>
              <a:t> 23 </a:t>
            </a:r>
            <a:r>
              <a:rPr lang="ru-RU" sz="1200" dirty="0" err="1" smtClean="0">
                <a:effectLst/>
                <a:latin typeface="Times New Roman"/>
                <a:ea typeface="Times New Roman"/>
              </a:rPr>
              <a:t>пречиствателни</a:t>
            </a:r>
            <a:r>
              <a:rPr lang="ru-RU" sz="1200" dirty="0" smtClean="0">
                <a:effectLst/>
                <a:latin typeface="Times New Roman"/>
                <a:ea typeface="Times New Roman"/>
              </a:rPr>
              <a:t> станции до края на 2020 г. за </a:t>
            </a:r>
            <a:r>
              <a:rPr lang="ru-RU" sz="1200" dirty="0" err="1" smtClean="0">
                <a:effectLst/>
                <a:latin typeface="Times New Roman"/>
                <a:ea typeface="Times New Roman"/>
              </a:rPr>
              <a:t>още</a:t>
            </a:r>
            <a:r>
              <a:rPr lang="ru-RU" sz="1200" dirty="0" smtClean="0">
                <a:effectLst/>
                <a:latin typeface="Times New Roman"/>
                <a:ea typeface="Times New Roman"/>
              </a:rPr>
              <a:t> 26 агломерации с над 2000 </a:t>
            </a:r>
            <a:r>
              <a:rPr lang="ru-RU" sz="1200" dirty="0" err="1" smtClean="0">
                <a:effectLst/>
                <a:latin typeface="Times New Roman"/>
                <a:ea typeface="Times New Roman"/>
              </a:rPr>
              <a:t>екв</a:t>
            </a:r>
            <a:r>
              <a:rPr lang="ru-RU" sz="1200" dirty="0" smtClean="0">
                <a:effectLst/>
                <a:latin typeface="Times New Roman"/>
                <a:ea typeface="Times New Roman"/>
              </a:rPr>
              <a:t>. жители.</a:t>
            </a:r>
          </a:p>
          <a:p>
            <a:endParaRPr lang="ru-RU" sz="1200" dirty="0" smtClean="0">
              <a:effectLst/>
              <a:latin typeface="Times New Roman"/>
            </a:endParaRPr>
          </a:p>
          <a:p>
            <a:pPr marL="0" marR="0" algn="just">
              <a:spcBef>
                <a:spcPts val="0"/>
              </a:spcBef>
              <a:spcAft>
                <a:spcPts val="0"/>
              </a:spcAft>
            </a:pPr>
            <a:r>
              <a:rPr lang="ru-RU" sz="1200" b="1" kern="50" dirty="0" err="1" smtClean="0">
                <a:solidFill>
                  <a:srgbClr val="0000FF"/>
                </a:solidFill>
                <a:effectLst/>
                <a:latin typeface="Times New Roman"/>
                <a:ea typeface="Times New Roman"/>
              </a:rPr>
              <a:t>Къде</a:t>
            </a:r>
            <a:r>
              <a:rPr lang="ru-RU" sz="1200" b="1" kern="50" dirty="0" smtClean="0">
                <a:solidFill>
                  <a:srgbClr val="0000FF"/>
                </a:solidFill>
                <a:effectLst/>
                <a:latin typeface="Times New Roman"/>
                <a:ea typeface="Times New Roman"/>
              </a:rPr>
              <a:t> </a:t>
            </a:r>
            <a:r>
              <a:rPr lang="ru-RU" sz="1200" b="1" kern="50" dirty="0" err="1" smtClean="0">
                <a:solidFill>
                  <a:srgbClr val="0000FF"/>
                </a:solidFill>
                <a:effectLst/>
                <a:latin typeface="Times New Roman"/>
                <a:ea typeface="Times New Roman"/>
              </a:rPr>
              <a:t>може</a:t>
            </a:r>
            <a:r>
              <a:rPr lang="ru-RU" sz="1200" b="1" kern="50" dirty="0" smtClean="0">
                <a:solidFill>
                  <a:srgbClr val="0000FF"/>
                </a:solidFill>
                <a:effectLst/>
                <a:latin typeface="Times New Roman"/>
                <a:ea typeface="Times New Roman"/>
              </a:rPr>
              <a:t> да се получи информация за </a:t>
            </a:r>
            <a:r>
              <a:rPr lang="ru-RU" sz="1200" b="1" kern="50" dirty="0" err="1" smtClean="0">
                <a:solidFill>
                  <a:srgbClr val="0000FF"/>
                </a:solidFill>
                <a:effectLst/>
                <a:latin typeface="Times New Roman"/>
                <a:ea typeface="Times New Roman"/>
              </a:rPr>
              <a:t>качеството</a:t>
            </a:r>
            <a:r>
              <a:rPr lang="ru-RU" sz="1200" b="1" kern="50" dirty="0" smtClean="0">
                <a:solidFill>
                  <a:srgbClr val="0000FF"/>
                </a:solidFill>
                <a:effectLst/>
                <a:latin typeface="Times New Roman"/>
                <a:ea typeface="Times New Roman"/>
              </a:rPr>
              <a:t> на водите за </a:t>
            </a:r>
            <a:r>
              <a:rPr lang="ru-RU" sz="1200" b="1" kern="50" dirty="0" err="1" smtClean="0">
                <a:solidFill>
                  <a:srgbClr val="0000FF"/>
                </a:solidFill>
                <a:effectLst/>
                <a:latin typeface="Times New Roman"/>
                <a:ea typeface="Times New Roman"/>
              </a:rPr>
              <a:t>къпане</a:t>
            </a:r>
            <a:r>
              <a:rPr lang="ru-RU" sz="1200" b="1" kern="50" dirty="0" smtClean="0">
                <a:solidFill>
                  <a:srgbClr val="0000FF"/>
                </a:solidFill>
                <a:effectLst/>
                <a:latin typeface="Times New Roman"/>
                <a:ea typeface="Times New Roman"/>
              </a:rPr>
              <a:t>?</a:t>
            </a:r>
            <a:endParaRPr lang="bg-BG" sz="1200" kern="50" dirty="0" smtClean="0">
              <a:effectLst/>
              <a:latin typeface="Times New Roman"/>
              <a:ea typeface="Times New Roman"/>
            </a:endParaRPr>
          </a:p>
          <a:p>
            <a:r>
              <a:rPr lang="ru-RU" sz="1200" dirty="0" err="1" smtClean="0">
                <a:effectLst/>
                <a:latin typeface="Times New Roman"/>
                <a:ea typeface="Times New Roman"/>
              </a:rPr>
              <a:t>Актуална</a:t>
            </a:r>
            <a:r>
              <a:rPr lang="ru-RU" sz="1200" dirty="0" smtClean="0">
                <a:effectLst/>
                <a:latin typeface="Times New Roman"/>
                <a:ea typeface="Times New Roman"/>
              </a:rPr>
              <a:t> информация по </a:t>
            </a:r>
            <a:r>
              <a:rPr lang="ru-RU" sz="1200" dirty="0" err="1" smtClean="0">
                <a:effectLst/>
                <a:latin typeface="Times New Roman"/>
                <a:ea typeface="Times New Roman"/>
              </a:rPr>
              <a:t>време</a:t>
            </a:r>
            <a:r>
              <a:rPr lang="ru-RU" sz="1200" dirty="0" smtClean="0">
                <a:effectLst/>
                <a:latin typeface="Times New Roman"/>
                <a:ea typeface="Times New Roman"/>
              </a:rPr>
              <a:t> на сезона за </a:t>
            </a:r>
            <a:r>
              <a:rPr lang="ru-RU" sz="1200" dirty="0" err="1" smtClean="0">
                <a:effectLst/>
                <a:latin typeface="Times New Roman"/>
                <a:ea typeface="Times New Roman"/>
              </a:rPr>
              <a:t>къпане</a:t>
            </a:r>
            <a:r>
              <a:rPr lang="ru-RU" sz="1200" dirty="0" smtClean="0">
                <a:effectLst/>
                <a:latin typeface="Times New Roman"/>
                <a:ea typeface="Times New Roman"/>
              </a:rPr>
              <a:t> за </a:t>
            </a:r>
            <a:r>
              <a:rPr lang="ru-RU" sz="1200" dirty="0" err="1" smtClean="0">
                <a:effectLst/>
                <a:latin typeface="Times New Roman"/>
                <a:ea typeface="Times New Roman"/>
              </a:rPr>
              <a:t>качеството</a:t>
            </a:r>
            <a:r>
              <a:rPr lang="ru-RU" sz="1200" dirty="0" smtClean="0">
                <a:effectLst/>
                <a:latin typeface="Times New Roman"/>
                <a:ea typeface="Times New Roman"/>
              </a:rPr>
              <a:t> на водите за </a:t>
            </a:r>
            <a:r>
              <a:rPr lang="ru-RU" sz="1200" dirty="0" err="1" smtClean="0">
                <a:effectLst/>
                <a:latin typeface="Times New Roman"/>
                <a:ea typeface="Times New Roman"/>
              </a:rPr>
              <a:t>къпане</a:t>
            </a:r>
            <a:r>
              <a:rPr lang="ru-RU" sz="1200" dirty="0" smtClean="0">
                <a:effectLst/>
                <a:latin typeface="Times New Roman"/>
                <a:ea typeface="Times New Roman"/>
              </a:rPr>
              <a:t> се </a:t>
            </a:r>
            <a:r>
              <a:rPr lang="ru-RU" sz="1200" dirty="0" err="1" smtClean="0">
                <a:effectLst/>
                <a:latin typeface="Times New Roman"/>
                <a:ea typeface="Times New Roman"/>
              </a:rPr>
              <a:t>публикуват</a:t>
            </a:r>
            <a:r>
              <a:rPr lang="ru-RU" sz="1200" dirty="0" smtClean="0">
                <a:effectLst/>
                <a:latin typeface="Times New Roman"/>
                <a:ea typeface="Times New Roman"/>
              </a:rPr>
              <a:t> на интернет-</a:t>
            </a:r>
            <a:r>
              <a:rPr lang="ru-RU" sz="1200" dirty="0" err="1" smtClean="0">
                <a:effectLst/>
                <a:latin typeface="Times New Roman"/>
                <a:ea typeface="Times New Roman"/>
              </a:rPr>
              <a:t>страниците</a:t>
            </a:r>
            <a:r>
              <a:rPr lang="ru-RU" sz="1200" dirty="0" smtClean="0">
                <a:effectLst/>
                <a:latin typeface="Times New Roman"/>
                <a:ea typeface="Times New Roman"/>
              </a:rPr>
              <a:t> на Министерство на </a:t>
            </a:r>
            <a:r>
              <a:rPr lang="ru-RU" sz="1200" dirty="0" err="1" smtClean="0">
                <a:effectLst/>
                <a:latin typeface="Times New Roman"/>
                <a:ea typeface="Times New Roman"/>
              </a:rPr>
              <a:t>здравеопазването</a:t>
            </a:r>
            <a:r>
              <a:rPr lang="ru-RU" sz="1200" dirty="0" smtClean="0">
                <a:effectLst/>
                <a:latin typeface="Times New Roman"/>
                <a:ea typeface="Times New Roman"/>
              </a:rPr>
              <a:t> и на </a:t>
            </a:r>
            <a:r>
              <a:rPr lang="ru-RU" sz="1200" dirty="0" err="1" smtClean="0">
                <a:effectLst/>
                <a:latin typeface="Times New Roman"/>
                <a:ea typeface="Times New Roman"/>
              </a:rPr>
              <a:t>Регионалните</a:t>
            </a:r>
            <a:r>
              <a:rPr lang="ru-RU" sz="1200" dirty="0" smtClean="0">
                <a:effectLst/>
                <a:latin typeface="Times New Roman"/>
                <a:ea typeface="Times New Roman"/>
              </a:rPr>
              <a:t> </a:t>
            </a:r>
            <a:r>
              <a:rPr lang="ru-RU" sz="1200" dirty="0" err="1" smtClean="0">
                <a:effectLst/>
                <a:latin typeface="Times New Roman"/>
                <a:ea typeface="Times New Roman"/>
              </a:rPr>
              <a:t>здравни</a:t>
            </a:r>
            <a:r>
              <a:rPr lang="ru-RU" sz="1200" dirty="0" smtClean="0">
                <a:effectLst/>
                <a:latin typeface="Times New Roman"/>
                <a:ea typeface="Times New Roman"/>
              </a:rPr>
              <a:t> инспекции - Бургас, Варна, </a:t>
            </a:r>
            <a:r>
              <a:rPr lang="ru-RU" sz="1200" dirty="0" err="1" smtClean="0">
                <a:effectLst/>
                <a:latin typeface="Times New Roman"/>
                <a:ea typeface="Times New Roman"/>
              </a:rPr>
              <a:t>Добрич</a:t>
            </a:r>
            <a:r>
              <a:rPr lang="ru-RU" sz="1200" dirty="0" smtClean="0">
                <a:effectLst/>
                <a:latin typeface="Times New Roman"/>
                <a:ea typeface="Times New Roman"/>
              </a:rPr>
              <a:t>, </a:t>
            </a:r>
            <a:r>
              <a:rPr lang="ru-RU" sz="1200" dirty="0" err="1" smtClean="0">
                <a:effectLst/>
                <a:latin typeface="Times New Roman"/>
                <a:ea typeface="Times New Roman"/>
              </a:rPr>
              <a:t>Кърджали</a:t>
            </a:r>
            <a:r>
              <a:rPr lang="ru-RU" sz="1200" dirty="0" smtClean="0">
                <a:effectLst/>
                <a:latin typeface="Times New Roman"/>
                <a:ea typeface="Times New Roman"/>
              </a:rPr>
              <a:t> и </a:t>
            </a:r>
            <a:r>
              <a:rPr lang="ru-RU" sz="1200" dirty="0" err="1" smtClean="0">
                <a:effectLst/>
                <a:latin typeface="Times New Roman"/>
                <a:ea typeface="Times New Roman"/>
              </a:rPr>
              <a:t>Разград</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13</a:t>
            </a:fld>
            <a:endParaRPr lang="bg-BG"/>
          </a:p>
        </p:txBody>
      </p:sp>
    </p:spTree>
    <p:extLst>
      <p:ext uri="{BB962C8B-B14F-4D97-AF65-F5344CB8AC3E}">
        <p14:creationId xmlns:p14="http://schemas.microsoft.com/office/powerpoint/2010/main" val="187205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bg-BG" sz="1200" b="0" u="sng" dirty="0" smtClean="0">
                <a:solidFill>
                  <a:srgbClr val="000000"/>
                </a:solidFill>
                <a:effectLst/>
                <a:latin typeface="Times New Roman"/>
                <a:ea typeface="Times New Roman"/>
              </a:rPr>
              <a:t>Фигура</a:t>
            </a:r>
            <a:r>
              <a:rPr lang="bg-BG" sz="1200" b="0" dirty="0" smtClean="0">
                <a:solidFill>
                  <a:srgbClr val="000000"/>
                </a:solidFill>
                <a:effectLst/>
                <a:latin typeface="Times New Roman"/>
                <a:ea typeface="Times New Roman"/>
              </a:rPr>
              <a:t> </a:t>
            </a:r>
          </a:p>
          <a:p>
            <a:pPr marL="0" marR="0" algn="just">
              <a:spcBef>
                <a:spcPts val="0"/>
              </a:spcBef>
              <a:spcAft>
                <a:spcPts val="0"/>
              </a:spcAft>
            </a:pPr>
            <a:r>
              <a:rPr lang="bg-BG" sz="1200" b="0" dirty="0" smtClean="0">
                <a:solidFill>
                  <a:srgbClr val="000000"/>
                </a:solidFill>
                <a:effectLst/>
                <a:latin typeface="Times New Roman"/>
                <a:ea typeface="Times New Roman"/>
              </a:rPr>
              <a:t>Една от основните цели поставени в "Пътната карта за ефективното използване на ресурсите в Европа" (COM(2011) 571) е значително намаляване темповете на усвояване на земята. На фигурата е представена промяна на предназначението на земеделските земи за неземелски нужди в България - съгласно постановени решения на Министерство на земеделието и храните.</a:t>
            </a:r>
            <a:endParaRPr lang="bg-BG" sz="1200" dirty="0" smtClean="0">
              <a:effectLst/>
              <a:latin typeface="Times New Roman"/>
              <a:ea typeface="Times New Roman"/>
            </a:endParaRPr>
          </a:p>
          <a:p>
            <a:pPr marL="0" marR="0" algn="just">
              <a:spcBef>
                <a:spcPts val="0"/>
              </a:spcBef>
              <a:spcAft>
                <a:spcPts val="0"/>
              </a:spcAft>
              <a:tabLst>
                <a:tab pos="2857500" algn="l"/>
              </a:tabLst>
            </a:pPr>
            <a:endParaRPr lang="bg-BG" sz="1200" dirty="0" smtClean="0">
              <a:solidFill>
                <a:srgbClr val="000000"/>
              </a:solidFill>
              <a:effectLst/>
              <a:latin typeface="Times New Roman"/>
              <a:ea typeface="ArialNarrow"/>
            </a:endParaRPr>
          </a:p>
          <a:p>
            <a:pPr marL="0" marR="0" algn="just">
              <a:spcBef>
                <a:spcPts val="0"/>
              </a:spcBef>
              <a:spcAft>
                <a:spcPts val="0"/>
              </a:spcAft>
              <a:tabLst>
                <a:tab pos="2857500" algn="l"/>
              </a:tabLst>
            </a:pPr>
            <a:endParaRPr lang="bg-BG" sz="1200" dirty="0" smtClean="0">
              <a:solidFill>
                <a:srgbClr val="000000"/>
              </a:solidFill>
              <a:effectLst/>
              <a:latin typeface="Times New Roman"/>
              <a:ea typeface="ArialNarrow"/>
            </a:endParaRPr>
          </a:p>
          <a:p>
            <a:pPr marL="0" marR="0" algn="just">
              <a:spcBef>
                <a:spcPts val="0"/>
              </a:spcBef>
              <a:spcAft>
                <a:spcPts val="0"/>
              </a:spcAft>
              <a:tabLst>
                <a:tab pos="2857500" algn="l"/>
              </a:tabLst>
            </a:pPr>
            <a:r>
              <a:rPr lang="bg-BG" sz="1200" dirty="0" smtClean="0">
                <a:solidFill>
                  <a:srgbClr val="000000"/>
                </a:solidFill>
                <a:effectLst/>
                <a:latin typeface="Times New Roman"/>
                <a:ea typeface="ArialNarrow"/>
              </a:rPr>
              <a:t>През 2014 г. Комисията за земеделските земи е разгледала общо 688 предложения за утвърждаване на площадки и/или трасета за проектиране и за промяна на предназначението на земеделските земи, като е постановила решения за промяна на предназначението на земеделска земя за неземеделски нужди общо на 226 </a:t>
            </a:r>
            <a:r>
              <a:rPr lang="bg-BG" sz="1200" dirty="0" err="1" smtClean="0">
                <a:solidFill>
                  <a:srgbClr val="000000"/>
                </a:solidFill>
                <a:effectLst/>
                <a:latin typeface="Times New Roman"/>
                <a:ea typeface="ArialNarrow"/>
              </a:rPr>
              <a:t>hа</a:t>
            </a:r>
            <a:r>
              <a:rPr lang="bg-BG" sz="1200" dirty="0" smtClean="0">
                <a:solidFill>
                  <a:srgbClr val="000000"/>
                </a:solidFill>
                <a:effectLst/>
                <a:latin typeface="Times New Roman"/>
                <a:ea typeface="ArialNarrow"/>
              </a:rPr>
              <a:t>.</a:t>
            </a:r>
            <a:endParaRPr lang="bg-BG" sz="1200" dirty="0" smtClean="0">
              <a:effectLst/>
              <a:latin typeface="Times New Roman"/>
              <a:ea typeface="Times New Roman"/>
            </a:endParaRPr>
          </a:p>
          <a:p>
            <a:endParaRPr lang="bg-BG" dirty="0" smtClean="0"/>
          </a:p>
          <a:p>
            <a:pPr marL="0" marR="0" algn="just">
              <a:spcBef>
                <a:spcPts val="0"/>
              </a:spcBef>
              <a:spcAft>
                <a:spcPts val="0"/>
              </a:spcAft>
            </a:pPr>
            <a:r>
              <a:rPr lang="bg-BG" sz="1200" b="1" dirty="0" err="1" smtClean="0">
                <a:effectLst/>
                <a:latin typeface="Times New Roman"/>
                <a:ea typeface="Times New Roman"/>
              </a:rPr>
              <a:t>Запасеността</a:t>
            </a:r>
            <a:r>
              <a:rPr lang="bg-BG" sz="1200" b="1" dirty="0" smtClean="0">
                <a:effectLst/>
                <a:latin typeface="Times New Roman"/>
                <a:ea typeface="Times New Roman"/>
              </a:rPr>
              <a:t> на почвите с биогенни елементи</a:t>
            </a:r>
            <a:r>
              <a:rPr lang="bg-BG" sz="1200" dirty="0" smtClean="0">
                <a:effectLst/>
                <a:latin typeface="Times New Roman"/>
                <a:ea typeface="Times New Roman"/>
              </a:rPr>
              <a:t> се определя чрез концентрациите на общ азот, органичен въглерод и общ фосфор, както и съотношението между органичен въглерод и общ азот. Оценката се извършва в рамките на Националната мрежа за почвен мониторинг, въз основа на равномерна мрежа 16x16 </a:t>
            </a:r>
            <a:r>
              <a:rPr lang="bg-BG" sz="1200" dirty="0" err="1" smtClean="0">
                <a:effectLst/>
                <a:latin typeface="Times New Roman"/>
                <a:ea typeface="Times New Roman"/>
              </a:rPr>
              <a:t>km</a:t>
            </a:r>
            <a:r>
              <a:rPr lang="bg-BG" sz="1200" dirty="0" smtClean="0">
                <a:effectLst/>
                <a:latin typeface="Times New Roman"/>
                <a:ea typeface="Times New Roman"/>
              </a:rPr>
              <a:t>, в която се извършват проучвания в 397 пункта чрез анализ и оценка за съдържанието на трите биогенни елемента: азот, органичен въглерод и фосфор.</a:t>
            </a: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14</a:t>
            </a:fld>
            <a:endParaRPr lang="bg-BG"/>
          </a:p>
        </p:txBody>
      </p:sp>
    </p:spTree>
    <p:extLst>
      <p:ext uri="{BB962C8B-B14F-4D97-AF65-F5344CB8AC3E}">
        <p14:creationId xmlns:p14="http://schemas.microsoft.com/office/powerpoint/2010/main" val="329337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smtClean="0">
                <a:solidFill>
                  <a:srgbClr val="000000"/>
                </a:solidFill>
                <a:effectLst/>
                <a:latin typeface="Times New Roman"/>
                <a:ea typeface="Times New Roman"/>
              </a:rPr>
              <a:t>За фигурите:</a:t>
            </a:r>
          </a:p>
          <a:p>
            <a:r>
              <a:rPr lang="ru-RU" sz="1200" dirty="0" smtClean="0">
                <a:solidFill>
                  <a:srgbClr val="000000"/>
                </a:solidFill>
                <a:effectLst/>
                <a:latin typeface="Times New Roman"/>
                <a:ea typeface="Times New Roman"/>
              </a:rPr>
              <a:t>1. В сравнение с </a:t>
            </a:r>
            <a:r>
              <a:rPr lang="ru-RU" sz="1200" dirty="0" err="1" smtClean="0">
                <a:solidFill>
                  <a:srgbClr val="000000"/>
                </a:solidFill>
                <a:effectLst/>
                <a:latin typeface="Times New Roman"/>
                <a:ea typeface="Times New Roman"/>
              </a:rPr>
              <a:t>предходната</a:t>
            </a:r>
            <a:r>
              <a:rPr lang="ru-RU" sz="1200" dirty="0" smtClean="0">
                <a:solidFill>
                  <a:srgbClr val="000000"/>
                </a:solidFill>
                <a:effectLst/>
                <a:latin typeface="Times New Roman"/>
                <a:ea typeface="Times New Roman"/>
              </a:rPr>
              <a:t> година </a:t>
            </a:r>
            <a:r>
              <a:rPr lang="ru-RU" sz="1200" dirty="0" err="1" smtClean="0">
                <a:solidFill>
                  <a:srgbClr val="000000"/>
                </a:solidFill>
                <a:effectLst/>
                <a:latin typeface="Times New Roman"/>
                <a:ea typeface="Times New Roman"/>
              </a:rPr>
              <a:t>през</a:t>
            </a:r>
            <a:r>
              <a:rPr lang="ru-RU" sz="1200" dirty="0" smtClean="0">
                <a:solidFill>
                  <a:srgbClr val="000000"/>
                </a:solidFill>
                <a:effectLst/>
                <a:latin typeface="Times New Roman"/>
                <a:ea typeface="Times New Roman"/>
              </a:rPr>
              <a:t> 2014 г. се </a:t>
            </a:r>
            <a:r>
              <a:rPr lang="ru-RU" sz="1200" dirty="0" err="1" smtClean="0">
                <a:solidFill>
                  <a:srgbClr val="000000"/>
                </a:solidFill>
                <a:effectLst/>
                <a:latin typeface="Times New Roman"/>
                <a:ea typeface="Times New Roman"/>
              </a:rPr>
              <a:t>наблюдава</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леко</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увеличавене</a:t>
            </a:r>
            <a:r>
              <a:rPr lang="ru-RU" sz="1200" dirty="0" smtClean="0">
                <a:solidFill>
                  <a:srgbClr val="000000"/>
                </a:solidFill>
                <a:effectLst/>
                <a:latin typeface="Times New Roman"/>
                <a:ea typeface="Times New Roman"/>
              </a:rPr>
              <a:t> на загубите на почва. </a:t>
            </a:r>
            <a:r>
              <a:rPr lang="ru-RU" sz="1200" dirty="0" err="1" smtClean="0">
                <a:solidFill>
                  <a:srgbClr val="000000"/>
                </a:solidFill>
                <a:effectLst/>
                <a:latin typeface="Times New Roman"/>
                <a:ea typeface="Times New Roman"/>
              </a:rPr>
              <a:t>Сравнявайки</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резултатите</a:t>
            </a:r>
            <a:r>
              <a:rPr lang="ru-RU" sz="1200" dirty="0" smtClean="0">
                <a:solidFill>
                  <a:srgbClr val="000000"/>
                </a:solidFill>
                <a:effectLst/>
                <a:latin typeface="Times New Roman"/>
                <a:ea typeface="Times New Roman"/>
              </a:rPr>
              <a:t> за </a:t>
            </a:r>
            <a:r>
              <a:rPr lang="ru-RU" sz="1200" dirty="0" err="1" smtClean="0">
                <a:solidFill>
                  <a:srgbClr val="000000"/>
                </a:solidFill>
                <a:effectLst/>
                <a:latin typeface="Times New Roman"/>
                <a:ea typeface="Times New Roman"/>
              </a:rPr>
              <a:t>обработваемите</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земи</a:t>
            </a:r>
            <a:r>
              <a:rPr lang="ru-RU" sz="1200" dirty="0" smtClean="0">
                <a:solidFill>
                  <a:srgbClr val="000000"/>
                </a:solidFill>
                <a:effectLst/>
                <a:latin typeface="Times New Roman"/>
                <a:ea typeface="Times New Roman"/>
              </a:rPr>
              <a:t> с </a:t>
            </a:r>
            <a:r>
              <a:rPr lang="ru-RU" sz="1200" dirty="0" err="1" smtClean="0">
                <a:solidFill>
                  <a:srgbClr val="000000"/>
                </a:solidFill>
                <a:effectLst/>
                <a:latin typeface="Times New Roman"/>
                <a:ea typeface="Times New Roman"/>
              </a:rPr>
              <a:t>тези</a:t>
            </a:r>
            <a:r>
              <a:rPr lang="ru-RU" sz="1200" dirty="0" smtClean="0">
                <a:solidFill>
                  <a:srgbClr val="000000"/>
                </a:solidFill>
                <a:effectLst/>
                <a:latin typeface="Times New Roman"/>
                <a:ea typeface="Times New Roman"/>
              </a:rPr>
              <a:t> от </a:t>
            </a:r>
            <a:r>
              <a:rPr lang="ru-RU" sz="1200" dirty="0" err="1" smtClean="0">
                <a:solidFill>
                  <a:srgbClr val="000000"/>
                </a:solidFill>
                <a:effectLst/>
                <a:latin typeface="Times New Roman"/>
                <a:ea typeface="Times New Roman"/>
              </a:rPr>
              <a:t>предходната</a:t>
            </a:r>
            <a:r>
              <a:rPr lang="ru-RU" sz="1200" dirty="0" smtClean="0">
                <a:solidFill>
                  <a:srgbClr val="000000"/>
                </a:solidFill>
                <a:effectLst/>
                <a:latin typeface="Times New Roman"/>
                <a:ea typeface="Times New Roman"/>
              </a:rPr>
              <a:t> година, се </a:t>
            </a:r>
            <a:r>
              <a:rPr lang="ru-RU" sz="1200" dirty="0" err="1" smtClean="0">
                <a:solidFill>
                  <a:srgbClr val="000000"/>
                </a:solidFill>
                <a:effectLst/>
                <a:latin typeface="Times New Roman"/>
                <a:ea typeface="Times New Roman"/>
              </a:rPr>
              <a:t>наблюдава</a:t>
            </a:r>
            <a:r>
              <a:rPr lang="ru-RU" sz="1200" dirty="0" smtClean="0">
                <a:solidFill>
                  <a:srgbClr val="000000"/>
                </a:solidFill>
                <a:effectLst/>
                <a:latin typeface="Times New Roman"/>
                <a:ea typeface="Times New Roman"/>
              </a:rPr>
              <a:t> тенденция </a:t>
            </a:r>
            <a:r>
              <a:rPr lang="ru-RU" sz="1200" dirty="0" err="1" smtClean="0">
                <a:solidFill>
                  <a:srgbClr val="000000"/>
                </a:solidFill>
                <a:effectLst/>
                <a:latin typeface="Times New Roman"/>
                <a:ea typeface="Times New Roman"/>
              </a:rPr>
              <a:t>към</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увеличаване</a:t>
            </a:r>
            <a:r>
              <a:rPr lang="ru-RU" sz="1200" dirty="0" smtClean="0">
                <a:solidFill>
                  <a:srgbClr val="000000"/>
                </a:solidFill>
                <a:effectLst/>
                <a:latin typeface="Times New Roman"/>
                <a:ea typeface="Times New Roman"/>
              </a:rPr>
              <a:t> на </a:t>
            </a:r>
            <a:r>
              <a:rPr lang="ru-RU" sz="1200" dirty="0" err="1" smtClean="0">
                <a:solidFill>
                  <a:srgbClr val="000000"/>
                </a:solidFill>
                <a:effectLst/>
                <a:latin typeface="Times New Roman"/>
                <a:ea typeface="Times New Roman"/>
              </a:rPr>
              <a:t>площите</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със</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среден</a:t>
            </a:r>
            <a:r>
              <a:rPr lang="ru-RU" sz="1200" dirty="0" smtClean="0">
                <a:solidFill>
                  <a:srgbClr val="000000"/>
                </a:solidFill>
                <a:effectLst/>
                <a:latin typeface="Times New Roman"/>
                <a:ea typeface="Times New Roman"/>
              </a:rPr>
              <a:t> и висок </a:t>
            </a:r>
            <a:r>
              <a:rPr lang="ru-RU" sz="1200" dirty="0" err="1" smtClean="0">
                <a:solidFill>
                  <a:srgbClr val="000000"/>
                </a:solidFill>
                <a:effectLst/>
                <a:latin typeface="Times New Roman"/>
                <a:ea typeface="Times New Roman"/>
              </a:rPr>
              <a:t>ерозионен</a:t>
            </a:r>
            <a:r>
              <a:rPr lang="ru-RU" sz="1200" dirty="0" smtClean="0">
                <a:solidFill>
                  <a:srgbClr val="000000"/>
                </a:solidFill>
                <a:effectLst/>
                <a:latin typeface="Times New Roman"/>
                <a:ea typeface="Times New Roman"/>
              </a:rPr>
              <a:t> риск от </a:t>
            </a:r>
            <a:r>
              <a:rPr lang="ru-RU" sz="1200" dirty="0" err="1" smtClean="0">
                <a:solidFill>
                  <a:srgbClr val="000000"/>
                </a:solidFill>
                <a:effectLst/>
                <a:latin typeface="Times New Roman"/>
                <a:ea typeface="Times New Roman"/>
              </a:rPr>
              <a:t>водоплощна</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ерозия</a:t>
            </a:r>
            <a:r>
              <a:rPr lang="ru-RU" sz="1200" dirty="0" smtClean="0">
                <a:solidFill>
                  <a:srgbClr val="000000"/>
                </a:solidFill>
                <a:effectLst/>
                <a:latin typeface="Times New Roman"/>
                <a:ea typeface="Times New Roman"/>
              </a:rPr>
              <a:t>, и </a:t>
            </a:r>
            <a:r>
              <a:rPr lang="ru-RU" sz="1200" dirty="0" err="1" smtClean="0">
                <a:solidFill>
                  <a:srgbClr val="000000"/>
                </a:solidFill>
                <a:effectLst/>
                <a:latin typeface="Times New Roman"/>
                <a:ea typeface="Times New Roman"/>
              </a:rPr>
              <a:t>намаляване</a:t>
            </a:r>
            <a:r>
              <a:rPr lang="ru-RU" sz="1200" dirty="0" smtClean="0">
                <a:solidFill>
                  <a:srgbClr val="000000"/>
                </a:solidFill>
                <a:effectLst/>
                <a:latin typeface="Times New Roman"/>
                <a:ea typeface="Times New Roman"/>
              </a:rPr>
              <a:t> на </a:t>
            </a:r>
            <a:r>
              <a:rPr lang="ru-RU" sz="1200" dirty="0" err="1" smtClean="0">
                <a:solidFill>
                  <a:srgbClr val="000000"/>
                </a:solidFill>
                <a:effectLst/>
                <a:latin typeface="Times New Roman"/>
                <a:ea typeface="Times New Roman"/>
              </a:rPr>
              <a:t>площите</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със</a:t>
            </a:r>
            <a:r>
              <a:rPr lang="ru-RU" sz="1200" dirty="0" smtClean="0">
                <a:solidFill>
                  <a:srgbClr val="000000"/>
                </a:solidFill>
                <a:effectLst/>
                <a:latin typeface="Times New Roman"/>
                <a:ea typeface="Times New Roman"/>
              </a:rPr>
              <a:t> слаб </a:t>
            </a:r>
            <a:r>
              <a:rPr lang="ru-RU" sz="1200" dirty="0" err="1" smtClean="0">
                <a:solidFill>
                  <a:srgbClr val="000000"/>
                </a:solidFill>
                <a:effectLst/>
                <a:latin typeface="Times New Roman"/>
                <a:ea typeface="Times New Roman"/>
              </a:rPr>
              <a:t>ерозионен</a:t>
            </a:r>
            <a:r>
              <a:rPr lang="ru-RU" sz="1200" dirty="0" smtClean="0">
                <a:solidFill>
                  <a:srgbClr val="000000"/>
                </a:solidFill>
                <a:effectLst/>
                <a:latin typeface="Times New Roman"/>
                <a:ea typeface="Times New Roman"/>
              </a:rPr>
              <a:t> риск</a:t>
            </a:r>
          </a:p>
          <a:p>
            <a:r>
              <a:rPr lang="bg-BG" sz="1200" dirty="0" smtClean="0">
                <a:solidFill>
                  <a:srgbClr val="000000"/>
                </a:solidFill>
                <a:effectLst/>
                <a:latin typeface="Times New Roman"/>
                <a:ea typeface="Times New Roman"/>
              </a:rPr>
              <a:t>2. </a:t>
            </a:r>
            <a:r>
              <a:rPr lang="ru-RU" sz="1200" dirty="0" err="1" smtClean="0">
                <a:solidFill>
                  <a:srgbClr val="000000"/>
                </a:solidFill>
                <a:effectLst/>
                <a:latin typeface="Times New Roman"/>
                <a:ea typeface="Times New Roman"/>
              </a:rPr>
              <a:t>Площите</a:t>
            </a:r>
            <a:r>
              <a:rPr lang="ru-RU" sz="1200" dirty="0" smtClean="0">
                <a:solidFill>
                  <a:srgbClr val="000000"/>
                </a:solidFill>
                <a:effectLst/>
                <a:latin typeface="Times New Roman"/>
                <a:ea typeface="Times New Roman"/>
              </a:rPr>
              <a:t> </a:t>
            </a:r>
            <a:r>
              <a:rPr lang="ru-RU" sz="1200" dirty="0" err="1" smtClean="0">
                <a:solidFill>
                  <a:srgbClr val="000000"/>
                </a:solidFill>
                <a:effectLst/>
                <a:latin typeface="Times New Roman"/>
                <a:ea typeface="Times New Roman"/>
              </a:rPr>
              <a:t>със</a:t>
            </a:r>
            <a:r>
              <a:rPr lang="ru-RU" sz="1200" dirty="0" smtClean="0">
                <a:solidFill>
                  <a:srgbClr val="000000"/>
                </a:solidFill>
                <a:effectLst/>
                <a:latin typeface="Times New Roman"/>
                <a:ea typeface="Times New Roman"/>
              </a:rPr>
              <a:t> слаб </a:t>
            </a:r>
            <a:r>
              <a:rPr lang="ru-RU" sz="1200" dirty="0" err="1" smtClean="0">
                <a:solidFill>
                  <a:srgbClr val="000000"/>
                </a:solidFill>
                <a:effectLst/>
                <a:latin typeface="Times New Roman"/>
                <a:ea typeface="Times New Roman"/>
              </a:rPr>
              <a:t>ерозионен</a:t>
            </a:r>
            <a:r>
              <a:rPr lang="ru-RU" sz="1200" dirty="0" smtClean="0">
                <a:solidFill>
                  <a:srgbClr val="000000"/>
                </a:solidFill>
                <a:effectLst/>
                <a:latin typeface="Times New Roman"/>
                <a:ea typeface="Times New Roman"/>
              </a:rPr>
              <a:t> риск от</a:t>
            </a:r>
            <a:r>
              <a:rPr lang="ru-RU" sz="1200" baseline="0" dirty="0" smtClean="0">
                <a:solidFill>
                  <a:srgbClr val="000000"/>
                </a:solidFill>
                <a:effectLst/>
                <a:latin typeface="Times New Roman"/>
                <a:ea typeface="Times New Roman"/>
              </a:rPr>
              <a:t> </a:t>
            </a:r>
            <a:r>
              <a:rPr lang="ru-RU" sz="1200" baseline="0" dirty="0" err="1" smtClean="0">
                <a:solidFill>
                  <a:srgbClr val="000000"/>
                </a:solidFill>
                <a:effectLst/>
                <a:latin typeface="Times New Roman"/>
                <a:ea typeface="Times New Roman"/>
              </a:rPr>
              <a:t>ветрова</a:t>
            </a:r>
            <a:r>
              <a:rPr lang="ru-RU" sz="1200" baseline="0" dirty="0" smtClean="0">
                <a:solidFill>
                  <a:srgbClr val="000000"/>
                </a:solidFill>
                <a:effectLst/>
                <a:latin typeface="Times New Roman"/>
                <a:ea typeface="Times New Roman"/>
              </a:rPr>
              <a:t> </a:t>
            </a:r>
            <a:r>
              <a:rPr lang="ru-RU" sz="1200" baseline="0" dirty="0" err="1" smtClean="0">
                <a:solidFill>
                  <a:srgbClr val="000000"/>
                </a:solidFill>
                <a:effectLst/>
                <a:latin typeface="Times New Roman"/>
                <a:ea typeface="Times New Roman"/>
              </a:rPr>
              <a:t>ерозия</a:t>
            </a:r>
            <a:r>
              <a:rPr lang="ru-RU" sz="1200" baseline="0" dirty="0" smtClean="0">
                <a:solidFill>
                  <a:srgbClr val="000000"/>
                </a:solidFill>
                <a:effectLst/>
                <a:latin typeface="Times New Roman"/>
                <a:ea typeface="Times New Roman"/>
              </a:rPr>
              <a:t> </a:t>
            </a:r>
            <a:r>
              <a:rPr lang="ru-RU" sz="1200" baseline="0" dirty="0" err="1" smtClean="0">
                <a:solidFill>
                  <a:srgbClr val="000000"/>
                </a:solidFill>
                <a:effectLst/>
                <a:latin typeface="Times New Roman"/>
                <a:ea typeface="Times New Roman"/>
              </a:rPr>
              <a:t>през</a:t>
            </a:r>
            <a:r>
              <a:rPr lang="ru-RU" sz="1200" baseline="0" dirty="0" smtClean="0">
                <a:solidFill>
                  <a:srgbClr val="000000"/>
                </a:solidFill>
                <a:effectLst/>
                <a:latin typeface="Times New Roman"/>
                <a:ea typeface="Times New Roman"/>
              </a:rPr>
              <a:t> 2014 г. </a:t>
            </a:r>
            <a:r>
              <a:rPr lang="ru-RU" sz="1200" dirty="0" smtClean="0">
                <a:solidFill>
                  <a:srgbClr val="000000"/>
                </a:solidFill>
                <a:effectLst/>
                <a:latin typeface="Times New Roman"/>
                <a:ea typeface="Times New Roman"/>
              </a:rPr>
              <a:t>се </a:t>
            </a:r>
            <a:r>
              <a:rPr lang="ru-RU" sz="1200" dirty="0" err="1" smtClean="0">
                <a:solidFill>
                  <a:srgbClr val="000000"/>
                </a:solidFill>
                <a:effectLst/>
                <a:latin typeface="Times New Roman"/>
                <a:ea typeface="Times New Roman"/>
              </a:rPr>
              <a:t>увеличават</a:t>
            </a:r>
            <a:r>
              <a:rPr lang="ru-RU" sz="1200" dirty="0" smtClean="0">
                <a:solidFill>
                  <a:srgbClr val="000000"/>
                </a:solidFill>
                <a:effectLst/>
                <a:latin typeface="Times New Roman"/>
                <a:ea typeface="Times New Roman"/>
              </a:rPr>
              <a:t>, а </a:t>
            </a:r>
            <a:r>
              <a:rPr lang="ru-RU" sz="1200" dirty="0" err="1" smtClean="0">
                <a:solidFill>
                  <a:srgbClr val="000000"/>
                </a:solidFill>
                <a:effectLst/>
                <a:latin typeface="Times New Roman"/>
                <a:ea typeface="Times New Roman"/>
              </a:rPr>
              <a:t>тези</a:t>
            </a:r>
            <a:r>
              <a:rPr lang="ru-RU" sz="1200" dirty="0" smtClean="0">
                <a:solidFill>
                  <a:srgbClr val="000000"/>
                </a:solidFill>
                <a:effectLst/>
                <a:latin typeface="Times New Roman"/>
                <a:ea typeface="Times New Roman"/>
              </a:rPr>
              <a:t> с умерен, висок и много висок риск </a:t>
            </a:r>
            <a:r>
              <a:rPr lang="ru-RU" sz="1200" dirty="0" err="1" smtClean="0">
                <a:solidFill>
                  <a:srgbClr val="000000"/>
                </a:solidFill>
                <a:effectLst/>
                <a:latin typeface="Times New Roman"/>
                <a:ea typeface="Times New Roman"/>
              </a:rPr>
              <a:t>намаляват</a:t>
            </a:r>
            <a:r>
              <a:rPr lang="ru-RU" sz="1200" dirty="0" smtClean="0">
                <a:solidFill>
                  <a:srgbClr val="000000"/>
                </a:solidFill>
                <a:effectLst/>
                <a:latin typeface="Times New Roman"/>
                <a:ea typeface="Times New Roman"/>
              </a:rPr>
              <a:t>.</a:t>
            </a:r>
            <a:endParaRPr lang="bg-BG" sz="1200" dirty="0" smtClean="0">
              <a:solidFill>
                <a:srgbClr val="000000"/>
              </a:solidFill>
              <a:effectLst/>
              <a:latin typeface="Times New Roman"/>
              <a:ea typeface="Times New Roman"/>
            </a:endParaRPr>
          </a:p>
          <a:p>
            <a:endParaRPr lang="bg-BG" sz="1200" dirty="0" smtClean="0">
              <a:solidFill>
                <a:srgbClr val="000000"/>
              </a:solidFill>
              <a:effectLst/>
              <a:latin typeface="Times New Roman"/>
              <a:ea typeface="Times New Roman"/>
            </a:endParaRPr>
          </a:p>
          <a:p>
            <a:endParaRPr lang="bg-BG" sz="1200" dirty="0" smtClean="0">
              <a:solidFill>
                <a:srgbClr val="000000"/>
              </a:solidFill>
              <a:effectLst/>
              <a:latin typeface="Times New Roman"/>
              <a:ea typeface="Times New Roman"/>
            </a:endParaRPr>
          </a:p>
          <a:p>
            <a:endParaRPr lang="bg-BG" sz="1200" dirty="0" smtClean="0">
              <a:solidFill>
                <a:srgbClr val="000000"/>
              </a:solidFill>
              <a:effectLst/>
              <a:latin typeface="Times New Roman"/>
              <a:ea typeface="Times New Roman"/>
            </a:endParaRPr>
          </a:p>
          <a:p>
            <a:endParaRPr lang="bg-BG" sz="1200" dirty="0" smtClean="0">
              <a:solidFill>
                <a:srgbClr val="000000"/>
              </a:solidFill>
              <a:effectLst/>
              <a:latin typeface="Times New Roman"/>
              <a:ea typeface="Times New Roman"/>
            </a:endParaRPr>
          </a:p>
          <a:p>
            <a:r>
              <a:rPr lang="bg-BG" sz="1200" dirty="0" smtClean="0">
                <a:solidFill>
                  <a:srgbClr val="000000"/>
                </a:solidFill>
                <a:effectLst/>
                <a:latin typeface="Times New Roman"/>
                <a:ea typeface="Times New Roman"/>
              </a:rPr>
              <a:t>Средствата, за осъществяването на дейностите по залесяване и защита срещу  ерозия и порои през 2014 г., възлизат на 10 082 хил. лева, незначително под нивото от предходната година. </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15</a:t>
            </a:fld>
            <a:endParaRPr lang="bg-BG"/>
          </a:p>
        </p:txBody>
      </p:sp>
    </p:spTree>
    <p:extLst>
      <p:ext uri="{BB962C8B-B14F-4D97-AF65-F5344CB8AC3E}">
        <p14:creationId xmlns:p14="http://schemas.microsoft.com/office/powerpoint/2010/main" val="325680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Намаляването</a:t>
            </a:r>
            <a:r>
              <a:rPr lang="ru-RU" dirty="0" smtClean="0"/>
              <a:t> на индекса за </a:t>
            </a:r>
            <a:r>
              <a:rPr lang="ru-RU" dirty="0" err="1" smtClean="0"/>
              <a:t>състоянието</a:t>
            </a:r>
            <a:r>
              <a:rPr lang="ru-RU" dirty="0" smtClean="0"/>
              <a:t> на </a:t>
            </a:r>
            <a:r>
              <a:rPr lang="ru-RU" dirty="0" err="1" smtClean="0"/>
              <a:t>популациите</a:t>
            </a:r>
            <a:r>
              <a:rPr lang="ru-RU" dirty="0" smtClean="0"/>
              <a:t> на </a:t>
            </a:r>
            <a:r>
              <a:rPr lang="ru-RU" dirty="0" err="1" smtClean="0"/>
              <a:t>птиците</a:t>
            </a:r>
            <a:r>
              <a:rPr lang="ru-RU" dirty="0" smtClean="0"/>
              <a:t> е признак за </a:t>
            </a:r>
            <a:r>
              <a:rPr lang="ru-RU" dirty="0" err="1" smtClean="0"/>
              <a:t>влошеното</a:t>
            </a:r>
            <a:r>
              <a:rPr lang="ru-RU" dirty="0" smtClean="0"/>
              <a:t> </a:t>
            </a:r>
            <a:r>
              <a:rPr lang="ru-RU" dirty="0" err="1" smtClean="0"/>
              <a:t>състояние</a:t>
            </a:r>
            <a:r>
              <a:rPr lang="ru-RU" dirty="0" smtClean="0"/>
              <a:t> на </a:t>
            </a:r>
            <a:r>
              <a:rPr lang="ru-RU" dirty="0" err="1" smtClean="0"/>
              <a:t>тези</a:t>
            </a:r>
            <a:r>
              <a:rPr lang="ru-RU" dirty="0" smtClean="0"/>
              <a:t> </a:t>
            </a:r>
            <a:r>
              <a:rPr lang="ru-RU" dirty="0" err="1" smtClean="0"/>
              <a:t>видове</a:t>
            </a:r>
            <a:r>
              <a:rPr lang="ru-RU" dirty="0" smtClean="0"/>
              <a:t> и </a:t>
            </a:r>
            <a:r>
              <a:rPr lang="ru-RU" dirty="0" err="1" smtClean="0"/>
              <a:t>средата</a:t>
            </a:r>
            <a:r>
              <a:rPr lang="ru-RU" dirty="0" smtClean="0"/>
              <a:t>, </a:t>
            </a:r>
            <a:r>
              <a:rPr lang="ru-RU" dirty="0" err="1" smtClean="0"/>
              <a:t>която</a:t>
            </a:r>
            <a:r>
              <a:rPr lang="ru-RU" dirty="0" smtClean="0"/>
              <a:t> </a:t>
            </a:r>
            <a:r>
              <a:rPr lang="ru-RU" dirty="0" err="1" smtClean="0"/>
              <a:t>обитават</a:t>
            </a:r>
            <a:r>
              <a:rPr lang="ru-RU" dirty="0" smtClean="0"/>
              <a:t>. Необходимо е </a:t>
            </a:r>
            <a:r>
              <a:rPr lang="ru-RU" dirty="0" err="1" smtClean="0"/>
              <a:t>целенасочено</a:t>
            </a:r>
            <a:r>
              <a:rPr lang="ru-RU" dirty="0" smtClean="0"/>
              <a:t> и успешно </a:t>
            </a:r>
            <a:r>
              <a:rPr lang="ru-RU" dirty="0" err="1" smtClean="0"/>
              <a:t>прилагане</a:t>
            </a:r>
            <a:r>
              <a:rPr lang="ru-RU" dirty="0" smtClean="0"/>
              <a:t> на </a:t>
            </a:r>
            <a:r>
              <a:rPr lang="ru-RU" dirty="0" err="1" smtClean="0"/>
              <a:t>агро-екологичните</a:t>
            </a:r>
            <a:r>
              <a:rPr lang="ru-RU" dirty="0" smtClean="0"/>
              <a:t> мерки в </a:t>
            </a:r>
            <a:r>
              <a:rPr lang="ru-RU" dirty="0" err="1" smtClean="0"/>
              <a:t>селското</a:t>
            </a:r>
            <a:r>
              <a:rPr lang="ru-RU" dirty="0" smtClean="0"/>
              <a:t> </a:t>
            </a:r>
            <a:r>
              <a:rPr lang="ru-RU" dirty="0" err="1" smtClean="0"/>
              <a:t>стопанство</a:t>
            </a:r>
            <a:r>
              <a:rPr lang="ru-RU" dirty="0" smtClean="0"/>
              <a:t> и </a:t>
            </a:r>
            <a:r>
              <a:rPr lang="ru-RU" dirty="0" err="1" smtClean="0"/>
              <a:t>въвеждане</a:t>
            </a:r>
            <a:r>
              <a:rPr lang="ru-RU" dirty="0" smtClean="0"/>
              <a:t> на </a:t>
            </a:r>
            <a:r>
              <a:rPr lang="ru-RU" dirty="0" err="1" smtClean="0"/>
              <a:t>по-адекватни</a:t>
            </a:r>
            <a:r>
              <a:rPr lang="ru-RU" dirty="0" smtClean="0"/>
              <a:t> </a:t>
            </a:r>
            <a:r>
              <a:rPr lang="ru-RU" dirty="0" err="1" smtClean="0"/>
              <a:t>стандарти</a:t>
            </a:r>
            <a:r>
              <a:rPr lang="ru-RU" dirty="0" smtClean="0"/>
              <a:t> за </a:t>
            </a:r>
            <a:r>
              <a:rPr lang="ru-RU" dirty="0" err="1" smtClean="0"/>
              <a:t>поддържане</a:t>
            </a:r>
            <a:r>
              <a:rPr lang="ru-RU" dirty="0" smtClean="0"/>
              <a:t> на добро </a:t>
            </a:r>
            <a:r>
              <a:rPr lang="ru-RU" dirty="0" err="1" smtClean="0"/>
              <a:t>екологично</a:t>
            </a:r>
            <a:r>
              <a:rPr lang="ru-RU" dirty="0" smtClean="0"/>
              <a:t> </a:t>
            </a:r>
            <a:r>
              <a:rPr lang="ru-RU" dirty="0" err="1" smtClean="0"/>
              <a:t>състояние</a:t>
            </a:r>
            <a:r>
              <a:rPr lang="ru-RU" dirty="0" smtClean="0"/>
              <a:t> на </a:t>
            </a:r>
            <a:r>
              <a:rPr lang="ru-RU" dirty="0" err="1" smtClean="0"/>
              <a:t>земеделските</a:t>
            </a:r>
            <a:r>
              <a:rPr lang="ru-RU" dirty="0" smtClean="0"/>
              <a:t> </a:t>
            </a:r>
            <a:r>
              <a:rPr lang="ru-RU" dirty="0" err="1" smtClean="0"/>
              <a:t>земи</a:t>
            </a:r>
            <a:r>
              <a:rPr lang="ru-RU" dirty="0" smtClean="0"/>
              <a:t>. Нужно е </a:t>
            </a:r>
            <a:r>
              <a:rPr lang="ru-RU" dirty="0" err="1" smtClean="0"/>
              <a:t>повишено</a:t>
            </a:r>
            <a:r>
              <a:rPr lang="ru-RU" dirty="0" smtClean="0"/>
              <a:t> внимание </a:t>
            </a:r>
            <a:r>
              <a:rPr lang="ru-RU" dirty="0" err="1" smtClean="0"/>
              <a:t>към</a:t>
            </a:r>
            <a:r>
              <a:rPr lang="ru-RU" dirty="0" smtClean="0"/>
              <a:t> </a:t>
            </a:r>
            <a:r>
              <a:rPr lang="ru-RU" dirty="0" err="1" smtClean="0"/>
              <a:t>влиянието</a:t>
            </a:r>
            <a:r>
              <a:rPr lang="ru-RU" dirty="0" smtClean="0"/>
              <a:t> на </a:t>
            </a:r>
            <a:r>
              <a:rPr lang="ru-RU" dirty="0" err="1" smtClean="0"/>
              <a:t>някои</a:t>
            </a:r>
            <a:r>
              <a:rPr lang="ru-RU" dirty="0" smtClean="0"/>
              <a:t> практики, </a:t>
            </a:r>
            <a:r>
              <a:rPr lang="ru-RU" dirty="0" err="1" smtClean="0"/>
              <a:t>като</a:t>
            </a:r>
            <a:r>
              <a:rPr lang="ru-RU" dirty="0" smtClean="0"/>
              <a:t> </a:t>
            </a:r>
            <a:r>
              <a:rPr lang="ru-RU" dirty="0" err="1" smtClean="0"/>
              <a:t>премахване</a:t>
            </a:r>
            <a:r>
              <a:rPr lang="ru-RU" dirty="0" smtClean="0"/>
              <a:t> на </a:t>
            </a:r>
            <a:r>
              <a:rPr lang="ru-RU" dirty="0" err="1" smtClean="0"/>
              <a:t>храстите</a:t>
            </a:r>
            <a:r>
              <a:rPr lang="ru-RU" dirty="0" smtClean="0"/>
              <a:t>, </a:t>
            </a:r>
            <a:r>
              <a:rPr lang="ru-RU" dirty="0" err="1" smtClean="0"/>
              <a:t>разораване</a:t>
            </a:r>
            <a:r>
              <a:rPr lang="ru-RU" dirty="0" smtClean="0"/>
              <a:t> на </a:t>
            </a:r>
            <a:r>
              <a:rPr lang="ru-RU" dirty="0" err="1" smtClean="0"/>
              <a:t>пасищата</a:t>
            </a:r>
            <a:r>
              <a:rPr lang="ru-RU" dirty="0" smtClean="0"/>
              <a:t> и </a:t>
            </a:r>
            <a:r>
              <a:rPr lang="ru-RU" dirty="0" err="1" smtClean="0"/>
              <a:t>ползване</a:t>
            </a:r>
            <a:r>
              <a:rPr lang="ru-RU" dirty="0" smtClean="0"/>
              <a:t> на </a:t>
            </a:r>
            <a:r>
              <a:rPr lang="ru-RU" dirty="0" err="1" smtClean="0"/>
              <a:t>химикали</a:t>
            </a:r>
            <a:r>
              <a:rPr lang="ru-RU" dirty="0" smtClean="0"/>
              <a:t> в </a:t>
            </a:r>
            <a:r>
              <a:rPr lang="ru-RU" dirty="0" err="1" smtClean="0"/>
              <a:t>селското</a:t>
            </a:r>
            <a:r>
              <a:rPr lang="ru-RU" dirty="0" smtClean="0"/>
              <a:t> </a:t>
            </a:r>
            <a:r>
              <a:rPr lang="ru-RU" dirty="0" err="1" smtClean="0"/>
              <a:t>стопанство</a:t>
            </a:r>
            <a:r>
              <a:rPr lang="ru-RU" dirty="0" smtClean="0"/>
              <a:t>. </a:t>
            </a:r>
            <a:r>
              <a:rPr lang="ru-RU" dirty="0" err="1" smtClean="0"/>
              <a:t>Настъпването</a:t>
            </a:r>
            <a:r>
              <a:rPr lang="ru-RU" dirty="0" smtClean="0"/>
              <a:t> на </a:t>
            </a:r>
            <a:r>
              <a:rPr lang="ru-RU" dirty="0" err="1" smtClean="0"/>
              <a:t>култури</a:t>
            </a:r>
            <a:r>
              <a:rPr lang="ru-RU" dirty="0" smtClean="0"/>
              <a:t>, </a:t>
            </a:r>
            <a:r>
              <a:rPr lang="ru-RU" dirty="0" err="1" smtClean="0"/>
              <a:t>като</a:t>
            </a:r>
            <a:r>
              <a:rPr lang="ru-RU" dirty="0" smtClean="0"/>
              <a:t> </a:t>
            </a:r>
            <a:r>
              <a:rPr lang="ru-RU" dirty="0" err="1" smtClean="0"/>
              <a:t>маслодайната</a:t>
            </a:r>
            <a:r>
              <a:rPr lang="ru-RU" dirty="0" smtClean="0"/>
              <a:t> </a:t>
            </a:r>
            <a:r>
              <a:rPr lang="ru-RU" dirty="0" err="1" smtClean="0"/>
              <a:t>рапица</a:t>
            </a:r>
            <a:r>
              <a:rPr lang="ru-RU" dirty="0" smtClean="0"/>
              <a:t> в </a:t>
            </a:r>
            <a:r>
              <a:rPr lang="ru-RU" dirty="0" err="1" smtClean="0"/>
              <a:t>селското</a:t>
            </a:r>
            <a:r>
              <a:rPr lang="ru-RU" dirty="0" smtClean="0"/>
              <a:t> </a:t>
            </a:r>
            <a:r>
              <a:rPr lang="ru-RU" dirty="0" err="1" smtClean="0"/>
              <a:t>стопанство</a:t>
            </a:r>
            <a:r>
              <a:rPr lang="ru-RU" dirty="0" smtClean="0"/>
              <a:t>, </a:t>
            </a:r>
            <a:r>
              <a:rPr lang="ru-RU" dirty="0" err="1" smtClean="0"/>
              <a:t>поставя</a:t>
            </a:r>
            <a:r>
              <a:rPr lang="ru-RU" dirty="0" smtClean="0"/>
              <a:t> </a:t>
            </a:r>
            <a:r>
              <a:rPr lang="ru-RU" dirty="0" err="1" smtClean="0"/>
              <a:t>сериозни</a:t>
            </a:r>
            <a:r>
              <a:rPr lang="ru-RU" dirty="0" smtClean="0"/>
              <a:t> </a:t>
            </a:r>
            <a:r>
              <a:rPr lang="ru-RU" dirty="0" err="1" smtClean="0"/>
              <a:t>пречки</a:t>
            </a:r>
            <a:r>
              <a:rPr lang="ru-RU" dirty="0" smtClean="0"/>
              <a:t> пред </a:t>
            </a:r>
            <a:r>
              <a:rPr lang="ru-RU" dirty="0" err="1" smtClean="0"/>
              <a:t>видове</a:t>
            </a:r>
            <a:r>
              <a:rPr lang="ru-RU" dirty="0" smtClean="0"/>
              <a:t>, </a:t>
            </a:r>
            <a:r>
              <a:rPr lang="ru-RU" dirty="0" err="1" smtClean="0"/>
              <a:t>като</a:t>
            </a:r>
            <a:r>
              <a:rPr lang="ru-RU" dirty="0" smtClean="0"/>
              <a:t> </a:t>
            </a:r>
            <a:r>
              <a:rPr lang="ru-RU" dirty="0" err="1" smtClean="0"/>
              <a:t>сивата</a:t>
            </a:r>
            <a:r>
              <a:rPr lang="ru-RU" dirty="0" smtClean="0"/>
              <a:t> </a:t>
            </a:r>
            <a:r>
              <a:rPr lang="ru-RU" dirty="0" err="1" smtClean="0"/>
              <a:t>овесарка</a:t>
            </a:r>
            <a:r>
              <a:rPr lang="ru-RU" dirty="0" smtClean="0"/>
              <a:t> и </a:t>
            </a:r>
            <a:r>
              <a:rPr lang="ru-RU" dirty="0" err="1" smtClean="0"/>
              <a:t>пъдпъдъка</a:t>
            </a:r>
            <a:r>
              <a:rPr lang="ru-RU" dirty="0" smtClean="0"/>
              <a:t>. </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16</a:t>
            </a:fld>
            <a:endParaRPr lang="bg-BG"/>
          </a:p>
        </p:txBody>
      </p:sp>
    </p:spTree>
    <p:extLst>
      <p:ext uri="{BB962C8B-B14F-4D97-AF65-F5344CB8AC3E}">
        <p14:creationId xmlns:p14="http://schemas.microsoft.com/office/powerpoint/2010/main" val="123301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През</a:t>
            </a:r>
            <a:r>
              <a:rPr lang="ru-RU" dirty="0" smtClean="0"/>
              <a:t> 2014 г. </a:t>
            </a:r>
            <a:r>
              <a:rPr lang="ru-RU" dirty="0" err="1" smtClean="0"/>
              <a:t>са</a:t>
            </a:r>
            <a:r>
              <a:rPr lang="ru-RU" dirty="0" smtClean="0"/>
              <a:t> </a:t>
            </a:r>
            <a:r>
              <a:rPr lang="ru-RU" dirty="0" err="1" smtClean="0"/>
              <a:t>обявени</a:t>
            </a:r>
            <a:r>
              <a:rPr lang="ru-RU" dirty="0" smtClean="0"/>
              <a:t> 5 нови </a:t>
            </a:r>
            <a:r>
              <a:rPr lang="ru-RU" dirty="0" err="1" smtClean="0"/>
              <a:t>защитени</a:t>
            </a:r>
            <a:r>
              <a:rPr lang="ru-RU" dirty="0" smtClean="0"/>
              <a:t> </a:t>
            </a:r>
            <a:r>
              <a:rPr lang="ru-RU" dirty="0" err="1" smtClean="0"/>
              <a:t>територии</a:t>
            </a:r>
            <a:r>
              <a:rPr lang="ru-RU" dirty="0" smtClean="0"/>
              <a:t>, от </a:t>
            </a:r>
            <a:r>
              <a:rPr lang="ru-RU" dirty="0" err="1" smtClean="0"/>
              <a:t>които</a:t>
            </a:r>
            <a:r>
              <a:rPr lang="ru-RU" dirty="0" smtClean="0"/>
              <a:t> 4 </a:t>
            </a:r>
            <a:r>
              <a:rPr lang="ru-RU" dirty="0" err="1" smtClean="0"/>
              <a:t>са</a:t>
            </a:r>
            <a:r>
              <a:rPr lang="ru-RU" dirty="0" smtClean="0"/>
              <a:t> в </a:t>
            </a:r>
            <a:r>
              <a:rPr lang="ru-RU" dirty="0" err="1" smtClean="0"/>
              <a:t>категорията</a:t>
            </a:r>
            <a:r>
              <a:rPr lang="ru-RU" dirty="0" smtClean="0"/>
              <a:t> „</a:t>
            </a:r>
            <a:r>
              <a:rPr lang="ru-RU" dirty="0" err="1" smtClean="0"/>
              <a:t>защитена</a:t>
            </a:r>
            <a:r>
              <a:rPr lang="ru-RU" dirty="0" smtClean="0"/>
              <a:t> </a:t>
            </a:r>
            <a:r>
              <a:rPr lang="ru-RU" dirty="0" err="1" smtClean="0"/>
              <a:t>местност</a:t>
            </a:r>
            <a:r>
              <a:rPr lang="ru-RU" dirty="0" smtClean="0"/>
              <a:t>” и 1 в </a:t>
            </a:r>
            <a:r>
              <a:rPr lang="ru-RU" dirty="0" err="1" smtClean="0"/>
              <a:t>категорията</a:t>
            </a:r>
            <a:r>
              <a:rPr lang="ru-RU" dirty="0" smtClean="0"/>
              <a:t> „</a:t>
            </a:r>
            <a:r>
              <a:rPr lang="ru-RU" dirty="0" err="1" smtClean="0"/>
              <a:t>природна</a:t>
            </a:r>
            <a:r>
              <a:rPr lang="ru-RU" dirty="0" smtClean="0"/>
              <a:t> </a:t>
            </a:r>
            <a:r>
              <a:rPr lang="ru-RU" dirty="0" err="1" smtClean="0"/>
              <a:t>забележителност</a:t>
            </a:r>
            <a:r>
              <a:rPr lang="ru-RU" dirty="0" smtClean="0"/>
              <a:t>”, с обща </a:t>
            </a:r>
            <a:r>
              <a:rPr lang="ru-RU" dirty="0" err="1" smtClean="0"/>
              <a:t>площ</a:t>
            </a:r>
            <a:r>
              <a:rPr lang="ru-RU" dirty="0" smtClean="0"/>
              <a:t> от 60.8079 ха; </a:t>
            </a:r>
            <a:r>
              <a:rPr lang="ru-RU" dirty="0" err="1" smtClean="0"/>
              <a:t>намалена</a:t>
            </a:r>
            <a:r>
              <a:rPr lang="ru-RU" dirty="0" smtClean="0"/>
              <a:t> е </a:t>
            </a:r>
            <a:r>
              <a:rPr lang="ru-RU" dirty="0" err="1" smtClean="0"/>
              <a:t>площта</a:t>
            </a:r>
            <a:r>
              <a:rPr lang="ru-RU" dirty="0" smtClean="0"/>
              <a:t> на 1 </a:t>
            </a:r>
            <a:r>
              <a:rPr lang="ru-RU" dirty="0" err="1" smtClean="0"/>
              <a:t>природна</a:t>
            </a:r>
            <a:r>
              <a:rPr lang="ru-RU" dirty="0" smtClean="0"/>
              <a:t> </a:t>
            </a:r>
            <a:r>
              <a:rPr lang="ru-RU" dirty="0" err="1" smtClean="0"/>
              <a:t>забележителност</a:t>
            </a:r>
            <a:r>
              <a:rPr lang="ru-RU" dirty="0" smtClean="0"/>
              <a:t>; </a:t>
            </a:r>
            <a:r>
              <a:rPr lang="ru-RU" dirty="0" err="1" smtClean="0"/>
              <a:t>заличена</a:t>
            </a:r>
            <a:r>
              <a:rPr lang="ru-RU" dirty="0" smtClean="0"/>
              <a:t> е 1 </a:t>
            </a:r>
            <a:r>
              <a:rPr lang="ru-RU" dirty="0" err="1" smtClean="0"/>
              <a:t>защитена</a:t>
            </a:r>
            <a:r>
              <a:rPr lang="ru-RU" dirty="0" smtClean="0"/>
              <a:t> </a:t>
            </a:r>
            <a:r>
              <a:rPr lang="ru-RU" dirty="0" err="1" smtClean="0"/>
              <a:t>местност</a:t>
            </a:r>
            <a:r>
              <a:rPr lang="ru-RU" dirty="0" smtClean="0"/>
              <a:t> и 1 </a:t>
            </a:r>
            <a:r>
              <a:rPr lang="ru-RU" dirty="0" err="1" smtClean="0"/>
              <a:t>природна</a:t>
            </a:r>
            <a:r>
              <a:rPr lang="ru-RU" dirty="0" smtClean="0"/>
              <a:t> </a:t>
            </a:r>
            <a:r>
              <a:rPr lang="ru-RU" dirty="0" err="1" smtClean="0"/>
              <a:t>забележителност</a:t>
            </a:r>
            <a:r>
              <a:rPr lang="ru-RU" dirty="0" smtClean="0"/>
              <a:t>; </a:t>
            </a:r>
            <a:r>
              <a:rPr lang="ru-RU" dirty="0" err="1" smtClean="0"/>
              <a:t>променени</a:t>
            </a:r>
            <a:r>
              <a:rPr lang="ru-RU" dirty="0" smtClean="0"/>
              <a:t> </a:t>
            </a:r>
            <a:r>
              <a:rPr lang="ru-RU" dirty="0" err="1" smtClean="0"/>
              <a:t>са</a:t>
            </a:r>
            <a:r>
              <a:rPr lang="ru-RU" dirty="0" smtClean="0"/>
              <a:t> </a:t>
            </a:r>
            <a:r>
              <a:rPr lang="ru-RU" dirty="0" err="1" smtClean="0"/>
              <a:t>режимите</a:t>
            </a:r>
            <a:r>
              <a:rPr lang="ru-RU" dirty="0" smtClean="0"/>
              <a:t> на </a:t>
            </a:r>
            <a:r>
              <a:rPr lang="ru-RU" dirty="0" err="1" smtClean="0"/>
              <a:t>дейности</a:t>
            </a:r>
            <a:r>
              <a:rPr lang="ru-RU" dirty="0" smtClean="0"/>
              <a:t> в 3 </a:t>
            </a:r>
            <a:r>
              <a:rPr lang="ru-RU" dirty="0" err="1" smtClean="0"/>
              <a:t>защитени</a:t>
            </a:r>
            <a:r>
              <a:rPr lang="ru-RU" dirty="0" smtClean="0"/>
              <a:t> местности и е </a:t>
            </a:r>
            <a:r>
              <a:rPr lang="ru-RU" dirty="0" err="1" smtClean="0"/>
              <a:t>актуализирана</a:t>
            </a:r>
            <a:r>
              <a:rPr lang="ru-RU" dirty="0" smtClean="0"/>
              <a:t> </a:t>
            </a:r>
            <a:r>
              <a:rPr lang="ru-RU" dirty="0" err="1" smtClean="0"/>
              <a:t>площта</a:t>
            </a:r>
            <a:r>
              <a:rPr lang="ru-RU" dirty="0" smtClean="0"/>
              <a:t> на 20 </a:t>
            </a:r>
            <a:r>
              <a:rPr lang="ru-RU" dirty="0" err="1" smtClean="0"/>
              <a:t>защитени</a:t>
            </a:r>
            <a:r>
              <a:rPr lang="ru-RU" dirty="0" smtClean="0"/>
              <a:t> </a:t>
            </a:r>
            <a:r>
              <a:rPr lang="ru-RU" dirty="0" err="1" smtClean="0"/>
              <a:t>територии</a:t>
            </a:r>
            <a:r>
              <a:rPr lang="ru-RU" dirty="0" smtClean="0"/>
              <a:t>, на основание чл. 42, ал. 6 от Закона за </a:t>
            </a:r>
            <a:r>
              <a:rPr lang="ru-RU" dirty="0" err="1" smtClean="0"/>
              <a:t>защитените</a:t>
            </a:r>
            <a:r>
              <a:rPr lang="ru-RU" dirty="0" smtClean="0"/>
              <a:t> </a:t>
            </a:r>
            <a:r>
              <a:rPr lang="ru-RU" dirty="0" err="1" smtClean="0"/>
              <a:t>територии</a:t>
            </a:r>
            <a:r>
              <a:rPr lang="ru-RU" dirty="0" smtClean="0"/>
              <a:t>, </a:t>
            </a:r>
            <a:r>
              <a:rPr lang="ru-RU" dirty="0" err="1" smtClean="0"/>
              <a:t>във</a:t>
            </a:r>
            <a:r>
              <a:rPr lang="ru-RU" dirty="0" smtClean="0"/>
              <a:t> </a:t>
            </a:r>
            <a:r>
              <a:rPr lang="ru-RU" dirty="0" err="1" smtClean="0"/>
              <a:t>връзка</a:t>
            </a:r>
            <a:r>
              <a:rPr lang="ru-RU" dirty="0" smtClean="0"/>
              <a:t> с </a:t>
            </a:r>
            <a:r>
              <a:rPr lang="ru-RU" dirty="0" err="1" smtClean="0"/>
              <a:t>извършени</a:t>
            </a:r>
            <a:r>
              <a:rPr lang="ru-RU" dirty="0" smtClean="0"/>
              <a:t> </a:t>
            </a:r>
            <a:r>
              <a:rPr lang="ru-RU" dirty="0" err="1" smtClean="0"/>
              <a:t>по-точни</a:t>
            </a:r>
            <a:r>
              <a:rPr lang="ru-RU" dirty="0" smtClean="0"/>
              <a:t> </a:t>
            </a:r>
            <a:r>
              <a:rPr lang="ru-RU" dirty="0" err="1" smtClean="0"/>
              <a:t>замервания</a:t>
            </a:r>
            <a:r>
              <a:rPr lang="ru-RU" dirty="0" smtClean="0"/>
              <a:t>.</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17</a:t>
            </a:fld>
            <a:endParaRPr lang="bg-BG"/>
          </a:p>
        </p:txBody>
      </p:sp>
    </p:spTree>
    <p:extLst>
      <p:ext uri="{BB962C8B-B14F-4D97-AF65-F5344CB8AC3E}">
        <p14:creationId xmlns:p14="http://schemas.microsoft.com/office/powerpoint/2010/main" val="109008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bg-BG" sz="1200" u="sng" dirty="0" smtClean="0">
                <a:solidFill>
                  <a:srgbClr val="000000"/>
                </a:solidFill>
                <a:effectLst/>
                <a:latin typeface="Times New Roman"/>
                <a:ea typeface="MS Mincho"/>
              </a:rPr>
              <a:t>Фигура 1</a:t>
            </a:r>
          </a:p>
          <a:p>
            <a:pPr marL="0" marR="0" algn="just">
              <a:spcBef>
                <a:spcPts val="0"/>
              </a:spcBef>
              <a:spcAft>
                <a:spcPts val="0"/>
              </a:spcAft>
            </a:pPr>
            <a:r>
              <a:rPr lang="bg-BG" sz="1200" dirty="0" smtClean="0">
                <a:solidFill>
                  <a:srgbClr val="000000"/>
                </a:solidFill>
                <a:effectLst/>
                <a:latin typeface="Times New Roman"/>
                <a:ea typeface="MS Mincho"/>
              </a:rPr>
              <a:t>Стойностите на натоварвания остават относително високи за периода, като показват добра неутрализираща способност на горските почви спрямо отлагания на </a:t>
            </a:r>
            <a:r>
              <a:rPr lang="bg-BG" sz="1200" dirty="0" err="1" smtClean="0">
                <a:solidFill>
                  <a:srgbClr val="000000"/>
                </a:solidFill>
                <a:effectLst/>
                <a:latin typeface="Times New Roman"/>
                <a:ea typeface="MS Mincho"/>
              </a:rPr>
              <a:t>вкисляващи</a:t>
            </a:r>
            <a:r>
              <a:rPr lang="bg-BG" sz="1200" dirty="0" smtClean="0">
                <a:solidFill>
                  <a:srgbClr val="000000"/>
                </a:solidFill>
                <a:effectLst/>
                <a:latin typeface="Times New Roman"/>
                <a:ea typeface="MS Mincho"/>
              </a:rPr>
              <a:t> замърсители с атмосферен произход. Може де се каже, че почвите и в трите пробни площи са в устойчиво състояние и могат да поемат по-големи количества кисели отлагания. </a:t>
            </a:r>
            <a:endParaRPr lang="bg-BG" sz="1000" dirty="0" smtClean="0">
              <a:effectLst/>
              <a:latin typeface="Times New Roman"/>
              <a:ea typeface="MS Mincho"/>
            </a:endParaRPr>
          </a:p>
          <a:p>
            <a:endParaRPr lang="bg-BG" dirty="0" smtClean="0"/>
          </a:p>
          <a:p>
            <a:r>
              <a:rPr lang="bg-BG" u="sng" dirty="0" smtClean="0"/>
              <a:t>Фигура 2</a:t>
            </a:r>
          </a:p>
          <a:p>
            <a:r>
              <a:rPr lang="ru-RU" u="none" dirty="0" err="1" smtClean="0"/>
              <a:t>Нивото</a:t>
            </a:r>
            <a:r>
              <a:rPr lang="ru-RU" u="none" dirty="0" smtClean="0"/>
              <a:t> на </a:t>
            </a:r>
            <a:r>
              <a:rPr lang="ru-RU" u="none" dirty="0" err="1" smtClean="0"/>
              <a:t>обезлистване</a:t>
            </a:r>
            <a:r>
              <a:rPr lang="ru-RU" u="none" dirty="0" smtClean="0"/>
              <a:t> (</a:t>
            </a:r>
            <a:r>
              <a:rPr lang="ru-RU" u="none" dirty="0" err="1" smtClean="0"/>
              <a:t>загубата</a:t>
            </a:r>
            <a:r>
              <a:rPr lang="ru-RU" u="none" dirty="0" smtClean="0"/>
              <a:t> на </a:t>
            </a:r>
            <a:r>
              <a:rPr lang="ru-RU" u="none" dirty="0" err="1" smtClean="0"/>
              <a:t>листна</a:t>
            </a:r>
            <a:r>
              <a:rPr lang="ru-RU" u="none" dirty="0" smtClean="0"/>
              <a:t> </a:t>
            </a:r>
            <a:r>
              <a:rPr lang="ru-RU" u="none" dirty="0" err="1" smtClean="0"/>
              <a:t>маса</a:t>
            </a:r>
            <a:r>
              <a:rPr lang="ru-RU" u="none" dirty="0" smtClean="0"/>
              <a:t>) е </a:t>
            </a:r>
            <a:r>
              <a:rPr lang="ru-RU" u="none" dirty="0" err="1" smtClean="0"/>
              <a:t>показател</a:t>
            </a:r>
            <a:r>
              <a:rPr lang="ru-RU" u="none" dirty="0" smtClean="0"/>
              <a:t> за </a:t>
            </a:r>
            <a:r>
              <a:rPr lang="ru-RU" u="none" dirty="0" err="1" smtClean="0"/>
              <a:t>степента</a:t>
            </a:r>
            <a:r>
              <a:rPr lang="ru-RU" u="none" dirty="0" smtClean="0"/>
              <a:t> на </a:t>
            </a:r>
            <a:r>
              <a:rPr lang="ru-RU" u="none" dirty="0" err="1" smtClean="0"/>
              <a:t>увреждане</a:t>
            </a:r>
            <a:r>
              <a:rPr lang="ru-RU" u="none" dirty="0" smtClean="0"/>
              <a:t> на горите и нарушение на </a:t>
            </a:r>
            <a:r>
              <a:rPr lang="ru-RU" u="none" dirty="0" err="1" smtClean="0"/>
              <a:t>здравословния</a:t>
            </a:r>
            <a:r>
              <a:rPr lang="ru-RU" u="none" dirty="0" smtClean="0"/>
              <a:t> им статус. </a:t>
            </a:r>
            <a:r>
              <a:rPr lang="ru-RU" u="none" dirty="0" err="1" smtClean="0"/>
              <a:t>Обезлистването</a:t>
            </a:r>
            <a:r>
              <a:rPr lang="ru-RU" u="none" dirty="0" smtClean="0"/>
              <a:t> е индикатор за </a:t>
            </a:r>
            <a:r>
              <a:rPr lang="ru-RU" u="none" dirty="0" err="1" smtClean="0"/>
              <a:t>здраве</a:t>
            </a:r>
            <a:r>
              <a:rPr lang="ru-RU" u="none" dirty="0" smtClean="0"/>
              <a:t> и </a:t>
            </a:r>
            <a:r>
              <a:rPr lang="ru-RU" u="none" dirty="0" err="1" smtClean="0"/>
              <a:t>жизненост</a:t>
            </a:r>
            <a:r>
              <a:rPr lang="ru-RU" u="none" dirty="0" smtClean="0"/>
              <a:t> на </a:t>
            </a:r>
            <a:r>
              <a:rPr lang="ru-RU" u="none" dirty="0" err="1" smtClean="0"/>
              <a:t>дървото</a:t>
            </a:r>
            <a:r>
              <a:rPr lang="ru-RU" u="none" dirty="0" smtClean="0"/>
              <a:t>. </a:t>
            </a:r>
            <a:r>
              <a:rPr lang="ru-RU" u="none" dirty="0" err="1" smtClean="0"/>
              <a:t>Изследванията</a:t>
            </a:r>
            <a:r>
              <a:rPr lang="ru-RU" u="none" baseline="0" dirty="0" smtClean="0"/>
              <a:t> </a:t>
            </a:r>
            <a:r>
              <a:rPr lang="ru-RU" u="none" baseline="0" dirty="0" err="1" smtClean="0"/>
              <a:t>през</a:t>
            </a:r>
            <a:r>
              <a:rPr lang="ru-RU" u="none" baseline="0" dirty="0" smtClean="0"/>
              <a:t> 2014 г. сочат, че </a:t>
            </a:r>
            <a:r>
              <a:rPr lang="ru-RU" u="none" baseline="0" dirty="0" err="1" smtClean="0"/>
              <a:t>преобладават</a:t>
            </a:r>
            <a:r>
              <a:rPr lang="ru-RU" u="none" baseline="0" dirty="0" smtClean="0"/>
              <a:t> </a:t>
            </a:r>
            <a:r>
              <a:rPr lang="ru-RU" u="none" baseline="0" dirty="0" err="1" smtClean="0"/>
              <a:t>здрави</a:t>
            </a:r>
            <a:r>
              <a:rPr lang="ru-RU" u="none" baseline="0" dirty="0" smtClean="0"/>
              <a:t> и слабо </a:t>
            </a:r>
            <a:r>
              <a:rPr lang="ru-RU" u="none" baseline="0" dirty="0" err="1" smtClean="0"/>
              <a:t>увредени</a:t>
            </a:r>
            <a:r>
              <a:rPr lang="ru-RU" u="none" baseline="0" dirty="0" smtClean="0"/>
              <a:t> </a:t>
            </a:r>
            <a:r>
              <a:rPr lang="ru-RU" u="none" baseline="0" dirty="0" err="1" smtClean="0"/>
              <a:t>дървесни</a:t>
            </a:r>
            <a:r>
              <a:rPr lang="ru-RU" u="none" baseline="0" dirty="0" smtClean="0"/>
              <a:t> </a:t>
            </a:r>
            <a:r>
              <a:rPr lang="ru-RU" u="none" baseline="0" dirty="0" err="1" smtClean="0"/>
              <a:t>видове</a:t>
            </a:r>
            <a:r>
              <a:rPr lang="ru-RU" u="none" baseline="0" dirty="0" smtClean="0"/>
              <a:t>.</a:t>
            </a:r>
            <a:endParaRPr lang="bg-BG" u="none" dirty="0" smtClean="0"/>
          </a:p>
          <a:p>
            <a:endParaRPr lang="bg-BG" dirty="0" smtClean="0"/>
          </a:p>
          <a:p>
            <a:r>
              <a:rPr lang="ru-RU" dirty="0" err="1" smtClean="0"/>
              <a:t>Основните</a:t>
            </a:r>
            <a:r>
              <a:rPr lang="ru-RU" dirty="0" smtClean="0"/>
              <a:t> причини за </a:t>
            </a:r>
            <a:r>
              <a:rPr lang="ru-RU" dirty="0" err="1" smtClean="0"/>
              <a:t>възникване</a:t>
            </a:r>
            <a:r>
              <a:rPr lang="ru-RU" dirty="0" smtClean="0"/>
              <a:t> на </a:t>
            </a:r>
            <a:r>
              <a:rPr lang="ru-RU" dirty="0" err="1" smtClean="0"/>
              <a:t>горски</a:t>
            </a:r>
            <a:r>
              <a:rPr lang="ru-RU" dirty="0" smtClean="0"/>
              <a:t> </a:t>
            </a:r>
            <a:r>
              <a:rPr lang="ru-RU" dirty="0" err="1" smtClean="0"/>
              <a:t>пожари</a:t>
            </a:r>
            <a:r>
              <a:rPr lang="ru-RU" dirty="0" smtClean="0"/>
              <a:t> </a:t>
            </a:r>
            <a:r>
              <a:rPr lang="ru-RU" dirty="0" err="1" smtClean="0"/>
              <a:t>през</a:t>
            </a:r>
            <a:r>
              <a:rPr lang="ru-RU" dirty="0" smtClean="0"/>
              <a:t> 2014 г. </a:t>
            </a:r>
            <a:r>
              <a:rPr lang="ru-RU" dirty="0" err="1" smtClean="0"/>
              <a:t>са</a:t>
            </a:r>
            <a:r>
              <a:rPr lang="ru-RU" dirty="0" smtClean="0"/>
              <a:t>:</a:t>
            </a:r>
          </a:p>
          <a:p>
            <a:r>
              <a:rPr lang="ru-RU" dirty="0" smtClean="0"/>
              <a:t>•	</a:t>
            </a:r>
            <a:r>
              <a:rPr lang="ru-RU" dirty="0" err="1" smtClean="0"/>
              <a:t>опожаряване</a:t>
            </a:r>
            <a:r>
              <a:rPr lang="ru-RU" dirty="0" smtClean="0"/>
              <a:t> на </a:t>
            </a:r>
            <a:r>
              <a:rPr lang="ru-RU" dirty="0" err="1" smtClean="0"/>
              <a:t>растителност</a:t>
            </a:r>
            <a:r>
              <a:rPr lang="ru-RU" dirty="0" smtClean="0"/>
              <a:t> /</a:t>
            </a:r>
            <a:r>
              <a:rPr lang="ru-RU" dirty="0" err="1" smtClean="0"/>
              <a:t>стърнища</a:t>
            </a:r>
            <a:r>
              <a:rPr lang="ru-RU" dirty="0" smtClean="0"/>
              <a:t> и </a:t>
            </a:r>
            <a:r>
              <a:rPr lang="ru-RU" dirty="0" err="1" smtClean="0"/>
              <a:t>ливади</a:t>
            </a:r>
            <a:r>
              <a:rPr lang="ru-RU" dirty="0" smtClean="0"/>
              <a:t>/  – 46%;</a:t>
            </a:r>
          </a:p>
          <a:p>
            <a:r>
              <a:rPr lang="ru-RU" dirty="0" smtClean="0"/>
              <a:t>•	</a:t>
            </a:r>
            <a:r>
              <a:rPr lang="ru-RU" dirty="0" err="1" smtClean="0"/>
              <a:t>небрежност</a:t>
            </a:r>
            <a:r>
              <a:rPr lang="ru-RU" dirty="0" smtClean="0"/>
              <a:t>  – 38%; </a:t>
            </a:r>
          </a:p>
          <a:p>
            <a:r>
              <a:rPr lang="ru-RU" dirty="0" smtClean="0"/>
              <a:t>•	</a:t>
            </a:r>
            <a:r>
              <a:rPr lang="ru-RU" dirty="0" err="1" smtClean="0"/>
              <a:t>естествени</a:t>
            </a:r>
            <a:r>
              <a:rPr lang="ru-RU" dirty="0" smtClean="0"/>
              <a:t>  – 2%;</a:t>
            </a:r>
          </a:p>
          <a:p>
            <a:r>
              <a:rPr lang="ru-RU" dirty="0" smtClean="0"/>
              <a:t>•	</a:t>
            </a:r>
            <a:r>
              <a:rPr lang="ru-RU" dirty="0" err="1" smtClean="0"/>
              <a:t>умишлени</a:t>
            </a:r>
            <a:r>
              <a:rPr lang="ru-RU" dirty="0" smtClean="0"/>
              <a:t>  –  1%;</a:t>
            </a:r>
          </a:p>
          <a:p>
            <a:r>
              <a:rPr lang="ru-RU" dirty="0" smtClean="0"/>
              <a:t>•	</a:t>
            </a:r>
            <a:r>
              <a:rPr lang="ru-RU" dirty="0" err="1" smtClean="0"/>
              <a:t>неизвестни</a:t>
            </a:r>
            <a:r>
              <a:rPr lang="ru-RU" dirty="0" smtClean="0"/>
              <a:t>  - 13%.</a:t>
            </a:r>
          </a:p>
          <a:p>
            <a:r>
              <a:rPr lang="ru-RU" dirty="0" err="1" smtClean="0"/>
              <a:t>Анализирайки</a:t>
            </a:r>
            <a:r>
              <a:rPr lang="ru-RU" dirty="0" smtClean="0"/>
              <a:t> </a:t>
            </a:r>
            <a:r>
              <a:rPr lang="ru-RU" dirty="0" err="1" smtClean="0"/>
              <a:t>основните</a:t>
            </a:r>
            <a:r>
              <a:rPr lang="ru-RU" dirty="0" smtClean="0"/>
              <a:t> причини </a:t>
            </a:r>
            <a:r>
              <a:rPr lang="ru-RU" dirty="0" err="1" smtClean="0"/>
              <a:t>отново</a:t>
            </a:r>
            <a:r>
              <a:rPr lang="ru-RU" dirty="0" smtClean="0"/>
              <a:t> </a:t>
            </a:r>
            <a:r>
              <a:rPr lang="ru-RU" dirty="0" err="1" smtClean="0"/>
              <a:t>прави</a:t>
            </a:r>
            <a:r>
              <a:rPr lang="ru-RU" dirty="0" smtClean="0"/>
              <a:t> впечатление, че едва 3 пожара или 2 % </a:t>
            </a:r>
            <a:r>
              <a:rPr lang="ru-RU" dirty="0" err="1" smtClean="0"/>
              <a:t>са</a:t>
            </a:r>
            <a:r>
              <a:rPr lang="ru-RU" dirty="0" smtClean="0"/>
              <a:t> </a:t>
            </a:r>
            <a:r>
              <a:rPr lang="ru-RU" dirty="0" err="1" smtClean="0"/>
              <a:t>предизвикани</a:t>
            </a:r>
            <a:r>
              <a:rPr lang="ru-RU" dirty="0" smtClean="0"/>
              <a:t> от </a:t>
            </a:r>
            <a:r>
              <a:rPr lang="ru-RU" dirty="0" err="1" smtClean="0"/>
              <a:t>естествена</a:t>
            </a:r>
            <a:r>
              <a:rPr lang="ru-RU" dirty="0" smtClean="0"/>
              <a:t> причина - </a:t>
            </a:r>
            <a:r>
              <a:rPr lang="ru-RU" dirty="0" err="1" smtClean="0"/>
              <a:t>мълния</a:t>
            </a:r>
            <a:r>
              <a:rPr lang="ru-RU" dirty="0" smtClean="0"/>
              <a:t>, </a:t>
            </a:r>
            <a:r>
              <a:rPr lang="ru-RU" dirty="0" err="1" smtClean="0"/>
              <a:t>докато</a:t>
            </a:r>
            <a:r>
              <a:rPr lang="ru-RU" dirty="0" smtClean="0"/>
              <a:t> </a:t>
            </a:r>
            <a:r>
              <a:rPr lang="ru-RU" dirty="0" err="1" smtClean="0"/>
              <a:t>всички</a:t>
            </a:r>
            <a:r>
              <a:rPr lang="ru-RU" dirty="0" smtClean="0"/>
              <a:t> </a:t>
            </a:r>
            <a:r>
              <a:rPr lang="ru-RU" dirty="0" err="1" smtClean="0"/>
              <a:t>останали</a:t>
            </a:r>
            <a:r>
              <a:rPr lang="ru-RU" dirty="0" smtClean="0"/>
              <a:t> 98 % </a:t>
            </a:r>
            <a:r>
              <a:rPr lang="ru-RU" dirty="0" err="1" smtClean="0"/>
              <a:t>са</a:t>
            </a:r>
            <a:r>
              <a:rPr lang="ru-RU" dirty="0" smtClean="0"/>
              <a:t> плод на </a:t>
            </a:r>
            <a:r>
              <a:rPr lang="ru-RU" dirty="0" err="1" smtClean="0"/>
              <a:t>човешко</a:t>
            </a:r>
            <a:r>
              <a:rPr lang="ru-RU" dirty="0" smtClean="0"/>
              <a:t> действие или бездействие.</a:t>
            </a: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18</a:t>
            </a:fld>
            <a:endParaRPr lang="bg-BG"/>
          </a:p>
        </p:txBody>
      </p:sp>
    </p:spTree>
    <p:extLst>
      <p:ext uri="{BB962C8B-B14F-4D97-AF65-F5344CB8AC3E}">
        <p14:creationId xmlns:p14="http://schemas.microsoft.com/office/powerpoint/2010/main" val="309393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Times New Roman"/>
                <a:ea typeface="MS Mincho"/>
                <a:cs typeface="+mn-cs"/>
              </a:rPr>
              <a:t>Доброто управление на отпадъците намалява натиска, свързан с „изхвърлянето“ на отпадъците, най-вече последствията от депонирането. Европейската агенция по околна среда прави оценка, че подобреното управление на отпадъците намалява значително годишните нетни емисии на парникови газове, като значителна част от това намаление е постигнато след 2000г. Основните фактори, отговорни за това са намаляване на емисиите на метан от депата и избягването на емисии чрез рециклиране.</a:t>
            </a:r>
            <a:endParaRPr kumimoji="0" lang="bg-BG" sz="1200" b="0" i="0" u="none" strike="noStrike" kern="1200" cap="none" spc="0" normalizeH="0" baseline="0" noProof="0" dirty="0" smtClean="0">
              <a:ln>
                <a:noFill/>
              </a:ln>
              <a:solidFill>
                <a:prstClr val="black"/>
              </a:solidFill>
              <a:effectLst/>
              <a:uLnTx/>
              <a:uFillTx/>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19</a:t>
            </a:fld>
            <a:endParaRPr lang="bg-BG"/>
          </a:p>
        </p:txBody>
      </p:sp>
    </p:spTree>
    <p:extLst>
      <p:ext uri="{BB962C8B-B14F-4D97-AF65-F5344CB8AC3E}">
        <p14:creationId xmlns:p14="http://schemas.microsoft.com/office/powerpoint/2010/main" val="309310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a:t>
            </a:fld>
            <a:endParaRPr lang="bg-BG"/>
          </a:p>
        </p:txBody>
      </p:sp>
    </p:spTree>
    <p:extLst>
      <p:ext uri="{BB962C8B-B14F-4D97-AF65-F5344CB8AC3E}">
        <p14:creationId xmlns:p14="http://schemas.microsoft.com/office/powerpoint/2010/main" val="315766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smtClean="0">
                <a:effectLst/>
                <a:latin typeface="Times New Roman"/>
                <a:ea typeface="MS Mincho"/>
              </a:rPr>
              <a:t>Показател отразяващ „колко е рециклиращо обществото“ е нормата на рециклиране на битовите отпадъци на човек за година, като варирането в стойността на показателя на европейско ниво е изключително голямо-от 6 кг/жител/година за Румъния до 284 кг/жител/година за Германия. По данни на </a:t>
            </a:r>
            <a:r>
              <a:rPr lang="bg-BG" sz="1200" dirty="0" err="1" smtClean="0">
                <a:effectLst/>
                <a:latin typeface="Times New Roman"/>
                <a:ea typeface="MS Mincho"/>
              </a:rPr>
              <a:t>Евростат</a:t>
            </a:r>
            <a:r>
              <a:rPr lang="bg-BG" sz="1200" dirty="0" smtClean="0">
                <a:effectLst/>
                <a:latin typeface="Times New Roman"/>
                <a:ea typeface="MS Mincho"/>
              </a:rPr>
              <a:t> степента на рециклиране на битови отпадъци за Европа (ЕС - 28) е 130 кг/човек/година, а за страната ни този показател е 108 кг/човек/година, т.е доближаваме средноевропейската норма. От друга страна е нормата за депониране на битови отпадъци на човек от населението. По този показател страната ни заема незавидна позиция със стойност от 298 кг/човек/година, докато средната норма за ЕС-28 е 147 кг/човек/година. </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20</a:t>
            </a:fld>
            <a:endParaRPr lang="bg-BG"/>
          </a:p>
        </p:txBody>
      </p:sp>
    </p:spTree>
    <p:extLst>
      <p:ext uri="{BB962C8B-B14F-4D97-AF65-F5344CB8AC3E}">
        <p14:creationId xmlns:p14="http://schemas.microsoft.com/office/powerpoint/2010/main" val="1162467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9400" algn="just">
              <a:spcBef>
                <a:spcPts val="0"/>
              </a:spcBef>
              <a:spcAft>
                <a:spcPts val="0"/>
              </a:spcAft>
            </a:pPr>
            <a:r>
              <a:rPr lang="bg-BG" sz="1200" dirty="0" smtClean="0">
                <a:effectLst/>
                <a:latin typeface="Times New Roman"/>
                <a:ea typeface="MS Mincho"/>
              </a:rPr>
              <a:t>През 2014 г. страната е постигнала целите за оползотворяване и рециклиране на отпадъци от опаковки (по материали), съгласно изискванията на </a:t>
            </a:r>
            <a:r>
              <a:rPr lang="bg-BG" sz="1200" i="1" u="none" strike="noStrike" dirty="0" smtClean="0">
                <a:solidFill>
                  <a:srgbClr val="0000FF"/>
                </a:solidFill>
                <a:effectLst/>
                <a:latin typeface="Times New Roman"/>
                <a:ea typeface="MS Mincho"/>
                <a:hlinkClick r:id="rId3"/>
              </a:rPr>
              <a:t>Наредба за опаковките и отпадъците от опаковки</a:t>
            </a:r>
            <a:r>
              <a:rPr lang="bg-BG" sz="1200" i="1" dirty="0" smtClean="0">
                <a:solidFill>
                  <a:srgbClr val="000000"/>
                </a:solidFill>
                <a:effectLst/>
                <a:latin typeface="Times New Roman"/>
                <a:ea typeface="MS Mincho"/>
              </a:rPr>
              <a:t> </a:t>
            </a:r>
            <a:r>
              <a:rPr lang="bg-BG" sz="1200" dirty="0" smtClean="0">
                <a:solidFill>
                  <a:srgbClr val="000000"/>
                </a:solidFill>
                <a:effectLst/>
                <a:latin typeface="Times New Roman"/>
                <a:ea typeface="MS Mincho"/>
              </a:rPr>
              <a:t>(приета с ПМС № 271 от 30.10.2012 г., </a:t>
            </a:r>
            <a:r>
              <a:rPr lang="bg-BG" sz="1200" dirty="0" err="1" smtClean="0">
                <a:solidFill>
                  <a:srgbClr val="000000"/>
                </a:solidFill>
                <a:effectLst/>
                <a:latin typeface="Times New Roman"/>
                <a:ea typeface="MS Mincho"/>
              </a:rPr>
              <a:t>обн</a:t>
            </a:r>
            <a:r>
              <a:rPr lang="bg-BG" sz="1200" dirty="0" smtClean="0">
                <a:solidFill>
                  <a:srgbClr val="000000"/>
                </a:solidFill>
                <a:effectLst/>
                <a:latin typeface="Times New Roman"/>
                <a:ea typeface="MS Mincho"/>
              </a:rPr>
              <a:t>. ДВ. бр. 85 от 06.11.2012 г.)</a:t>
            </a:r>
            <a:r>
              <a:rPr lang="bg-BG" sz="1200" dirty="0" smtClean="0">
                <a:effectLst/>
                <a:latin typeface="Times New Roman"/>
                <a:ea typeface="MS Mincho"/>
              </a:rPr>
              <a:t>. Общата цел  за оползотворяване на отпадъци от опаковки е 60% при постигната цел през 2014 г. 62.2%.</a:t>
            </a:r>
            <a:endParaRPr lang="bg-BG" sz="1000" dirty="0" smtClean="0">
              <a:effectLst/>
              <a:latin typeface="Times New Roman"/>
              <a:ea typeface="MS Mincho"/>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21</a:t>
            </a:fld>
            <a:endParaRPr lang="bg-BG"/>
          </a:p>
        </p:txBody>
      </p:sp>
    </p:spTree>
    <p:extLst>
      <p:ext uri="{BB962C8B-B14F-4D97-AF65-F5344CB8AC3E}">
        <p14:creationId xmlns:p14="http://schemas.microsoft.com/office/powerpoint/2010/main" val="198007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bg-BG" sz="1200" b="0" dirty="0" smtClean="0">
              <a:effectLst/>
              <a:latin typeface="Times New Roman"/>
              <a:ea typeface="Times New Roman"/>
            </a:endParaRPr>
          </a:p>
          <a:p>
            <a:pPr marL="0" marR="0" algn="just">
              <a:spcBef>
                <a:spcPts val="0"/>
              </a:spcBef>
              <a:spcAft>
                <a:spcPts val="0"/>
              </a:spcAft>
            </a:pPr>
            <a:r>
              <a:rPr lang="bg-BG" sz="1200" dirty="0" smtClean="0">
                <a:effectLst/>
                <a:latin typeface="Times New Roman"/>
                <a:ea typeface="Times New Roman"/>
              </a:rPr>
              <a:t>Данните от Национална система за мониторинг на шума на МЗ отразяват шумовите нива в 35 града на страната. В тях се включват областни градове, както и още девет общини: Ботевград, </a:t>
            </a:r>
            <a:r>
              <a:rPr lang="bg-BG" sz="1200" dirty="0" err="1" smtClean="0">
                <a:effectLst/>
                <a:latin typeface="Times New Roman"/>
                <a:ea typeface="Times New Roman"/>
              </a:rPr>
              <a:t>Самоков</a:t>
            </a:r>
            <a:r>
              <a:rPr lang="bg-BG" sz="1200" dirty="0" smtClean="0">
                <a:effectLst/>
                <a:latin typeface="Times New Roman"/>
                <a:ea typeface="Times New Roman"/>
              </a:rPr>
              <a:t> и Своге от Софийска област, Горна Оряховица и Свищов от област Велико Търново, Дупница от област Кюстендил, Казанлък от област Стара Загора, Попово и Омуртаг от област Търговище. В рамките на Националната система през 2014 г. Регионалните здравни инспекции (РЗИ) са провели измервания в общо 710 пункта </a:t>
            </a:r>
          </a:p>
          <a:p>
            <a:pPr marL="0" marR="0" algn="just">
              <a:spcBef>
                <a:spcPts val="0"/>
              </a:spcBef>
              <a:spcAft>
                <a:spcPts val="0"/>
              </a:spcAft>
            </a:pPr>
            <a:endParaRPr lang="bg-BG" sz="1200" b="0" dirty="0" smtClean="0">
              <a:effectLst/>
              <a:latin typeface="Times New Roman"/>
              <a:ea typeface="Times New Roman"/>
            </a:endParaRPr>
          </a:p>
          <a:p>
            <a:pPr marL="0" marR="0" algn="just">
              <a:spcBef>
                <a:spcPts val="0"/>
              </a:spcBef>
              <a:spcAft>
                <a:spcPts val="0"/>
              </a:spcAft>
            </a:pPr>
            <a:r>
              <a:rPr lang="bg-BG" sz="1200" b="0" dirty="0" smtClean="0">
                <a:effectLst/>
                <a:latin typeface="Times New Roman"/>
                <a:ea typeface="Times New Roman"/>
              </a:rPr>
              <a:t>Приет е и разработения от Агенция пътна инфраструктура План за действие за управление, предотвратяване и намаляване на шума в околната среда за основни пътни участъци в Р България с трафик над 3 000 </a:t>
            </a:r>
            <a:r>
              <a:rPr lang="bg-BG" sz="1200" b="0" dirty="0" err="1" smtClean="0">
                <a:effectLst/>
                <a:latin typeface="Times New Roman"/>
                <a:ea typeface="Times New Roman"/>
              </a:rPr>
              <a:t>000</a:t>
            </a:r>
            <a:r>
              <a:rPr lang="bg-BG" sz="1200" b="0" dirty="0" smtClean="0">
                <a:effectLst/>
                <a:latin typeface="Times New Roman"/>
                <a:ea typeface="Times New Roman"/>
              </a:rPr>
              <a:t> преминавания годишно.</a:t>
            </a: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22</a:t>
            </a:fld>
            <a:endParaRPr lang="bg-BG"/>
          </a:p>
        </p:txBody>
      </p:sp>
    </p:spTree>
    <p:extLst>
      <p:ext uri="{BB962C8B-B14F-4D97-AF65-F5344CB8AC3E}">
        <p14:creationId xmlns:p14="http://schemas.microsoft.com/office/powerpoint/2010/main" val="3144645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Националната автоматизирана система за непрекъснат контрол на радиационния гама-фон е интегрирана в Европейската система за обмен на радиологични данни и е осигурен, както непрекъснат обмен на данни за състоянието на радиационния фон, така и достъп до информацията от аналогични системи на останалите страни членки на ЕС.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Радиационното влияние на дейността на АЕЦ „Козлодуй</a:t>
            </a:r>
            <a:r>
              <a:rPr kumimoji="0" lang="bg-BG" altLang="bg-BG"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върху околната среда е предмет на системни изследвания от пускането на централата в експлоатация до момента. За оценката на това въздействие се извършва ведомствен радиологичен контрол по регламентирани дългосрочни програми, съгласувани с контролните органи в страната</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Оценката на годишната ефективна доза надфоново облъчване на населението от дейността на СП „Постоянно хранилище за радиоактивни отпадъци – Нови хан”, базирана на резултатите от провеждания радиационен мониторинг на обекти от околната и жизнената среда в района на хранилището в Нови хан и в близките населени места (селата Нови хан, Крушовица и Габра) не показва отклонение от нормалния радиационен статус, характерен за страната и е под 0,01 mSv (мили </a:t>
            </a:r>
            <a:r>
              <a:rPr kumimoji="0" lang="bg-BG" altLang="bg-BG" sz="1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силверта</a:t>
            </a: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границата, под която не са необходими допълнителни мерки за оптимизиране на радиационната защита на населението</a:t>
            </a:r>
            <a:endParaRPr kumimoji="0" lang="bg-BG" altLang="bg-BG" sz="1200" b="0" i="0" u="none" strike="noStrike" kern="1200" cap="none" spc="0" normalizeH="0" baseline="0" noProof="0" dirty="0" smtClean="0">
              <a:ln>
                <a:noFill/>
              </a:ln>
              <a:solidFill>
                <a:prstClr val="black"/>
              </a:solidFill>
              <a:effectLst/>
              <a:uLnTx/>
              <a:uFillTx/>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23</a:t>
            </a:fld>
            <a:endParaRPr lang="bg-BG"/>
          </a:p>
        </p:txBody>
      </p:sp>
    </p:spTree>
    <p:extLst>
      <p:ext uri="{BB962C8B-B14F-4D97-AF65-F5344CB8AC3E}">
        <p14:creationId xmlns:p14="http://schemas.microsoft.com/office/powerpoint/2010/main" val="2260640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auto" hangingPunct="1">
              <a:spcBef>
                <a:spcPts val="0"/>
              </a:spcBef>
              <a:spcAft>
                <a:spcPts val="0"/>
              </a:spcAft>
              <a:tabLst>
                <a:tab pos="270510" algn="l"/>
              </a:tabLst>
            </a:pPr>
            <a:r>
              <a:rPr lang="bg-BG" sz="1200" dirty="0" smtClean="0">
                <a:effectLst/>
                <a:latin typeface="Times New Roman"/>
                <a:ea typeface="Times New Roman"/>
                <a:cs typeface="Times New Roman"/>
              </a:rPr>
              <a:t>По данни на </a:t>
            </a:r>
            <a:r>
              <a:rPr lang="bg-BG" sz="1200" dirty="0" err="1" smtClean="0">
                <a:effectLst/>
                <a:latin typeface="Times New Roman"/>
                <a:ea typeface="Times New Roman"/>
                <a:cs typeface="Times New Roman"/>
              </a:rPr>
              <a:t>Евростат</a:t>
            </a:r>
            <a:r>
              <a:rPr lang="bg-BG" sz="1200" dirty="0" smtClean="0">
                <a:effectLst/>
                <a:latin typeface="Times New Roman"/>
                <a:ea typeface="Times New Roman"/>
                <a:cs typeface="Times New Roman"/>
              </a:rPr>
              <a:t> за 2013 г., публичните разходи за опазване на околната среда в България представляват 1,06 % от БВП (изчислен по паритет на покупателната способност). По този показател страната е над средното равнище за ЕС-27 – 0,67 % и изпреварва държави като Литва (0,56 %), Чехия (0,48 %), Полша (0,48 %), Швеция (0,33 %) и други.</a:t>
            </a:r>
            <a:endParaRPr lang="bg-BG" sz="1000" dirty="0" smtClean="0">
              <a:effectLst/>
              <a:latin typeface="Arial"/>
              <a:ea typeface="Times New Roman"/>
              <a:cs typeface="Times New Roman"/>
            </a:endParaRPr>
          </a:p>
          <a:p>
            <a:pPr marL="0" marR="0" algn="just" fontAlgn="auto" hangingPunct="1">
              <a:spcBef>
                <a:spcPts val="0"/>
              </a:spcBef>
              <a:spcAft>
                <a:spcPts val="0"/>
              </a:spcAft>
              <a:tabLst>
                <a:tab pos="270510" algn="l"/>
              </a:tabLst>
            </a:pPr>
            <a:endParaRPr lang="bg-BG" sz="1200" dirty="0" smtClean="0">
              <a:effectLst/>
              <a:latin typeface="Times New Roman"/>
              <a:ea typeface="Times New Roman"/>
              <a:cs typeface="Times New Roman"/>
            </a:endParaRPr>
          </a:p>
          <a:p>
            <a:pPr marL="0" marR="0" algn="just" fontAlgn="auto" hangingPunct="1">
              <a:spcBef>
                <a:spcPts val="0"/>
              </a:spcBef>
              <a:spcAft>
                <a:spcPts val="0"/>
              </a:spcAft>
              <a:tabLst>
                <a:tab pos="270510" algn="l"/>
              </a:tabLst>
            </a:pPr>
            <a:r>
              <a:rPr lang="bg-BG" sz="1200" u="sng" dirty="0" smtClean="0">
                <a:effectLst/>
                <a:latin typeface="Times New Roman"/>
                <a:ea typeface="Times New Roman"/>
                <a:cs typeface="Times New Roman"/>
              </a:rPr>
              <a:t>Фигура</a:t>
            </a:r>
          </a:p>
          <a:p>
            <a:pPr marL="0" marR="0" algn="just" fontAlgn="auto" hangingPunct="1">
              <a:spcBef>
                <a:spcPts val="0"/>
              </a:spcBef>
              <a:spcAft>
                <a:spcPts val="0"/>
              </a:spcAft>
              <a:tabLst>
                <a:tab pos="270510" algn="l"/>
              </a:tabLst>
            </a:pPr>
            <a:r>
              <a:rPr lang="bg-BG" sz="1200" dirty="0" smtClean="0">
                <a:effectLst/>
                <a:latin typeface="Times New Roman"/>
                <a:ea typeface="Times New Roman"/>
                <a:cs typeface="Times New Roman"/>
              </a:rPr>
              <a:t>През 2014 г. разходите за придобиване на дълготрайни материални и нематериални активи възлизат на 1052,3 млн. лв. и относителният им дял в общите разходи е 45,9 %. </a:t>
            </a:r>
            <a:r>
              <a:rPr lang="ru-RU" sz="1200" dirty="0" smtClean="0">
                <a:effectLst/>
                <a:latin typeface="Times New Roman"/>
                <a:ea typeface="Times New Roman"/>
                <a:cs typeface="Times New Roman"/>
              </a:rPr>
              <a:t>За </a:t>
            </a:r>
            <a:r>
              <a:rPr lang="ru-RU" sz="1200" dirty="0" err="1" smtClean="0">
                <a:effectLst/>
                <a:latin typeface="Times New Roman"/>
                <a:ea typeface="Times New Roman"/>
                <a:cs typeface="Times New Roman"/>
              </a:rPr>
              <a:t>поддържане</a:t>
            </a:r>
            <a:r>
              <a:rPr lang="ru-RU" sz="1200" dirty="0" smtClean="0">
                <a:effectLst/>
                <a:latin typeface="Times New Roman"/>
                <a:ea typeface="Times New Roman"/>
                <a:cs typeface="Times New Roman"/>
              </a:rPr>
              <a:t> и </a:t>
            </a:r>
            <a:r>
              <a:rPr lang="ru-RU" sz="1200" dirty="0" err="1" smtClean="0">
                <a:effectLst/>
                <a:latin typeface="Times New Roman"/>
                <a:ea typeface="Times New Roman"/>
                <a:cs typeface="Times New Roman"/>
              </a:rPr>
              <a:t>експлоатация</a:t>
            </a:r>
            <a:r>
              <a:rPr lang="ru-RU" sz="1200" dirty="0" smtClean="0">
                <a:effectLst/>
                <a:latin typeface="Times New Roman"/>
                <a:ea typeface="Times New Roman"/>
                <a:cs typeface="Times New Roman"/>
              </a:rPr>
              <a:t> на </a:t>
            </a:r>
            <a:r>
              <a:rPr lang="ru-RU" sz="1200" dirty="0" err="1" smtClean="0">
                <a:effectLst/>
                <a:latin typeface="Times New Roman"/>
                <a:ea typeface="Times New Roman"/>
                <a:cs typeface="Times New Roman"/>
              </a:rPr>
              <a:t>дълготрайните</a:t>
            </a:r>
            <a:r>
              <a:rPr lang="ru-RU" sz="1200" dirty="0" smtClean="0">
                <a:effectLst/>
                <a:latin typeface="Times New Roman"/>
                <a:ea typeface="Times New Roman"/>
                <a:cs typeface="Times New Roman"/>
              </a:rPr>
              <a:t> </a:t>
            </a:r>
            <a:r>
              <a:rPr lang="ru-RU" sz="1200" dirty="0" err="1" smtClean="0">
                <a:effectLst/>
                <a:latin typeface="Times New Roman"/>
                <a:ea typeface="Times New Roman"/>
                <a:cs typeface="Times New Roman"/>
              </a:rPr>
              <a:t>материални</a:t>
            </a:r>
            <a:r>
              <a:rPr lang="ru-RU" sz="1200" dirty="0" smtClean="0">
                <a:effectLst/>
                <a:latin typeface="Times New Roman"/>
                <a:ea typeface="Times New Roman"/>
                <a:cs typeface="Times New Roman"/>
              </a:rPr>
              <a:t> </a:t>
            </a:r>
            <a:r>
              <a:rPr lang="ru-RU" sz="1200" dirty="0" err="1" smtClean="0">
                <a:effectLst/>
                <a:latin typeface="Times New Roman"/>
                <a:ea typeface="Times New Roman"/>
                <a:cs typeface="Times New Roman"/>
              </a:rPr>
              <a:t>активи</a:t>
            </a:r>
            <a:r>
              <a:rPr lang="ru-RU" sz="1200" dirty="0" smtClean="0">
                <a:effectLst/>
                <a:latin typeface="Times New Roman"/>
                <a:ea typeface="Times New Roman"/>
                <a:cs typeface="Times New Roman"/>
              </a:rPr>
              <a:t> с </a:t>
            </a:r>
            <a:r>
              <a:rPr lang="ru-RU" sz="1200" dirty="0" err="1" smtClean="0">
                <a:effectLst/>
                <a:latin typeface="Times New Roman"/>
                <a:ea typeface="Times New Roman"/>
                <a:cs typeface="Times New Roman"/>
              </a:rPr>
              <a:t>екологично</a:t>
            </a:r>
            <a:r>
              <a:rPr lang="ru-RU" sz="1200" dirty="0" smtClean="0">
                <a:effectLst/>
                <a:latin typeface="Times New Roman"/>
                <a:ea typeface="Times New Roman"/>
                <a:cs typeface="Times New Roman"/>
              </a:rPr>
              <a:t> предназначение и </a:t>
            </a:r>
            <a:r>
              <a:rPr lang="ru-RU" sz="1200" dirty="0" err="1" smtClean="0">
                <a:effectLst/>
                <a:latin typeface="Times New Roman"/>
                <a:ea typeface="Times New Roman"/>
                <a:cs typeface="Times New Roman"/>
              </a:rPr>
              <a:t>извършване</a:t>
            </a:r>
            <a:r>
              <a:rPr lang="ru-RU" sz="1200" dirty="0" smtClean="0">
                <a:effectLst/>
                <a:latin typeface="Times New Roman"/>
                <a:ea typeface="Times New Roman"/>
                <a:cs typeface="Times New Roman"/>
              </a:rPr>
              <a:t> на мероприятия за </a:t>
            </a:r>
            <a:r>
              <a:rPr lang="ru-RU" sz="1200" dirty="0" err="1" smtClean="0">
                <a:effectLst/>
                <a:latin typeface="Times New Roman"/>
                <a:ea typeface="Times New Roman"/>
                <a:cs typeface="Times New Roman"/>
              </a:rPr>
              <a:t>опазване</a:t>
            </a:r>
            <a:r>
              <a:rPr lang="ru-RU" sz="1200" dirty="0" smtClean="0">
                <a:effectLst/>
                <a:latin typeface="Times New Roman"/>
                <a:ea typeface="Times New Roman"/>
                <a:cs typeface="Times New Roman"/>
              </a:rPr>
              <a:t> и </a:t>
            </a:r>
            <a:r>
              <a:rPr lang="ru-RU" sz="1200" dirty="0" err="1" smtClean="0">
                <a:effectLst/>
                <a:latin typeface="Times New Roman"/>
                <a:ea typeface="Times New Roman"/>
                <a:cs typeface="Times New Roman"/>
              </a:rPr>
              <a:t>възстановяване</a:t>
            </a:r>
            <a:r>
              <a:rPr lang="ru-RU" sz="1200" dirty="0" smtClean="0">
                <a:effectLst/>
                <a:latin typeface="Times New Roman"/>
                <a:ea typeface="Times New Roman"/>
                <a:cs typeface="Times New Roman"/>
              </a:rPr>
              <a:t> на </a:t>
            </a:r>
            <a:r>
              <a:rPr lang="ru-RU" sz="1200" dirty="0" err="1" smtClean="0">
                <a:effectLst/>
                <a:latin typeface="Times New Roman"/>
                <a:ea typeface="Times New Roman"/>
                <a:cs typeface="Times New Roman"/>
              </a:rPr>
              <a:t>околната</a:t>
            </a:r>
            <a:r>
              <a:rPr lang="ru-RU" sz="1200" dirty="0" smtClean="0">
                <a:effectLst/>
                <a:latin typeface="Times New Roman"/>
                <a:ea typeface="Times New Roman"/>
                <a:cs typeface="Times New Roman"/>
              </a:rPr>
              <a:t> среда </a:t>
            </a:r>
            <a:r>
              <a:rPr lang="ru-RU" sz="1200" dirty="0" err="1" smtClean="0">
                <a:effectLst/>
                <a:latin typeface="Times New Roman"/>
                <a:ea typeface="Times New Roman"/>
                <a:cs typeface="Times New Roman"/>
              </a:rPr>
              <a:t>са</a:t>
            </a:r>
            <a:r>
              <a:rPr lang="ru-RU" sz="1200" dirty="0" smtClean="0">
                <a:effectLst/>
                <a:latin typeface="Times New Roman"/>
                <a:ea typeface="Times New Roman"/>
                <a:cs typeface="Times New Roman"/>
              </a:rPr>
              <a:t> </a:t>
            </a:r>
            <a:r>
              <a:rPr lang="ru-RU" sz="1200" dirty="0" err="1" smtClean="0">
                <a:effectLst/>
                <a:latin typeface="Times New Roman"/>
                <a:ea typeface="Times New Roman"/>
                <a:cs typeface="Times New Roman"/>
              </a:rPr>
              <a:t>усвоени</a:t>
            </a:r>
            <a:r>
              <a:rPr lang="ru-RU" sz="1200" dirty="0" smtClean="0">
                <a:effectLst/>
                <a:latin typeface="Times New Roman"/>
                <a:ea typeface="Times New Roman"/>
                <a:cs typeface="Times New Roman"/>
              </a:rPr>
              <a:t> средства на </a:t>
            </a:r>
            <a:r>
              <a:rPr lang="ru-RU" sz="1200" dirty="0" err="1" smtClean="0">
                <a:effectLst/>
                <a:latin typeface="Times New Roman"/>
                <a:ea typeface="Times New Roman"/>
                <a:cs typeface="Times New Roman"/>
              </a:rPr>
              <a:t>стойност</a:t>
            </a:r>
            <a:r>
              <a:rPr lang="ru-RU" sz="1200" dirty="0" smtClean="0">
                <a:effectLst/>
                <a:latin typeface="Times New Roman"/>
                <a:ea typeface="Times New Roman"/>
                <a:cs typeface="Times New Roman"/>
              </a:rPr>
              <a:t> 1241,0 млн. </a:t>
            </a:r>
            <a:r>
              <a:rPr lang="ru-RU" sz="1200" dirty="0" err="1" smtClean="0">
                <a:effectLst/>
                <a:latin typeface="Times New Roman"/>
                <a:ea typeface="Times New Roman"/>
                <a:cs typeface="Times New Roman"/>
              </a:rPr>
              <a:t>лв</a:t>
            </a:r>
            <a:r>
              <a:rPr lang="ru-RU" sz="1200" dirty="0" smtClean="0">
                <a:effectLst/>
                <a:latin typeface="Times New Roman"/>
                <a:ea typeface="Times New Roman"/>
                <a:cs typeface="Times New Roman"/>
              </a:rPr>
              <a:t>. или </a:t>
            </a:r>
            <a:r>
              <a:rPr lang="bg-BG" sz="1200" dirty="0" smtClean="0">
                <a:effectLst/>
                <a:latin typeface="Times New Roman"/>
                <a:ea typeface="Times New Roman"/>
                <a:cs typeface="Times New Roman"/>
              </a:rPr>
              <a:t>54,1 % от общите разходи.</a:t>
            </a:r>
            <a:endParaRPr lang="bg-BG" sz="1000" dirty="0" smtClean="0">
              <a:effectLst/>
              <a:latin typeface="Arial"/>
              <a:ea typeface="Times New Roman"/>
              <a:cs typeface="Times New Roman"/>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24</a:t>
            </a:fld>
            <a:endParaRPr lang="bg-BG"/>
          </a:p>
        </p:txBody>
      </p:sp>
    </p:spTree>
    <p:extLst>
      <p:ext uri="{BB962C8B-B14F-4D97-AF65-F5344CB8AC3E}">
        <p14:creationId xmlns:p14="http://schemas.microsoft.com/office/powerpoint/2010/main" val="1037373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0" dirty="0" smtClean="0">
                <a:solidFill>
                  <a:srgbClr val="000000"/>
                </a:solidFill>
                <a:effectLst/>
                <a:latin typeface="Times New Roman"/>
                <a:ea typeface="Times New Roman"/>
              </a:rPr>
              <a:t>За сравнение, през 2013 г. са регистрирани малко над 500 000 уникални посещения</a:t>
            </a:r>
            <a:endParaRPr lang="bg-BG" b="0" dirty="0"/>
          </a:p>
        </p:txBody>
      </p:sp>
      <p:sp>
        <p:nvSpPr>
          <p:cNvPr id="4" name="Slide Number Placeholder 3"/>
          <p:cNvSpPr>
            <a:spLocks noGrp="1"/>
          </p:cNvSpPr>
          <p:nvPr>
            <p:ph type="sldNum" sz="quarter" idx="10"/>
          </p:nvPr>
        </p:nvSpPr>
        <p:spPr/>
        <p:txBody>
          <a:bodyPr/>
          <a:lstStyle/>
          <a:p>
            <a:fld id="{9C8820AE-4272-49FC-AD98-0E38DB2736C7}" type="slidenum">
              <a:rPr lang="bg-BG" smtClean="0"/>
              <a:t>25</a:t>
            </a:fld>
            <a:endParaRPr lang="bg-BG"/>
          </a:p>
        </p:txBody>
      </p:sp>
    </p:spTree>
    <p:extLst>
      <p:ext uri="{BB962C8B-B14F-4D97-AF65-F5344CB8AC3E}">
        <p14:creationId xmlns:p14="http://schemas.microsoft.com/office/powerpoint/2010/main" val="108642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За сметка на </a:t>
            </a:r>
            <a:r>
              <a:rPr lang="ru-RU" dirty="0" err="1" smtClean="0"/>
              <a:t>това</a:t>
            </a:r>
            <a:r>
              <a:rPr lang="ru-RU" dirty="0" smtClean="0"/>
              <a:t>, </a:t>
            </a:r>
            <a:r>
              <a:rPr lang="ru-RU" dirty="0" err="1" smtClean="0"/>
              <a:t>обаче</a:t>
            </a:r>
            <a:r>
              <a:rPr lang="ru-RU" dirty="0" smtClean="0"/>
              <a:t>, се </a:t>
            </a:r>
            <a:r>
              <a:rPr lang="ru-RU" dirty="0" err="1" smtClean="0"/>
              <a:t>отчита</a:t>
            </a:r>
            <a:r>
              <a:rPr lang="ru-RU" dirty="0" smtClean="0"/>
              <a:t> </a:t>
            </a:r>
            <a:r>
              <a:rPr lang="ru-RU" dirty="0" err="1" smtClean="0"/>
              <a:t>значително</a:t>
            </a:r>
            <a:r>
              <a:rPr lang="ru-RU" dirty="0" smtClean="0"/>
              <a:t> </a:t>
            </a:r>
            <a:r>
              <a:rPr lang="ru-RU" dirty="0" err="1" smtClean="0"/>
              <a:t>увеличаване</a:t>
            </a:r>
            <a:r>
              <a:rPr lang="ru-RU" dirty="0" smtClean="0"/>
              <a:t> на </a:t>
            </a:r>
            <a:r>
              <a:rPr lang="ru-RU" dirty="0" err="1" smtClean="0"/>
              <a:t>броя</a:t>
            </a:r>
            <a:r>
              <a:rPr lang="ru-RU" dirty="0" smtClean="0"/>
              <a:t> на </a:t>
            </a:r>
            <a:r>
              <a:rPr lang="ru-RU" dirty="0" err="1" smtClean="0"/>
              <a:t>алтернативните</a:t>
            </a:r>
            <a:r>
              <a:rPr lang="ru-RU" dirty="0" smtClean="0"/>
              <a:t> </a:t>
            </a:r>
            <a:r>
              <a:rPr lang="ru-RU" dirty="0" err="1" smtClean="0"/>
              <a:t>образователни</a:t>
            </a:r>
            <a:r>
              <a:rPr lang="ru-RU" dirty="0" smtClean="0"/>
              <a:t> </a:t>
            </a:r>
            <a:r>
              <a:rPr lang="ru-RU" dirty="0" err="1" smtClean="0"/>
              <a:t>инциативи</a:t>
            </a:r>
            <a:r>
              <a:rPr lang="ru-RU" dirty="0" smtClean="0"/>
              <a:t>, за </a:t>
            </a:r>
            <a:r>
              <a:rPr lang="ru-RU" dirty="0" err="1" smtClean="0"/>
              <a:t>които</a:t>
            </a:r>
            <a:r>
              <a:rPr lang="ru-RU" dirty="0" smtClean="0"/>
              <a:t> </a:t>
            </a:r>
            <a:r>
              <a:rPr lang="ru-RU" dirty="0" err="1" smtClean="0"/>
              <a:t>са</a:t>
            </a:r>
            <a:r>
              <a:rPr lang="ru-RU" dirty="0" smtClean="0"/>
              <a:t> </a:t>
            </a:r>
            <a:r>
              <a:rPr lang="ru-RU" dirty="0" err="1" smtClean="0"/>
              <a:t>необходими</a:t>
            </a:r>
            <a:r>
              <a:rPr lang="ru-RU" dirty="0" smtClean="0"/>
              <a:t> </a:t>
            </a:r>
            <a:r>
              <a:rPr lang="ru-RU" dirty="0" err="1" smtClean="0"/>
              <a:t>по-малко</a:t>
            </a:r>
            <a:r>
              <a:rPr lang="ru-RU" dirty="0" smtClean="0"/>
              <a:t> </a:t>
            </a:r>
            <a:r>
              <a:rPr lang="ru-RU" dirty="0" err="1" smtClean="0"/>
              <a:t>разходи</a:t>
            </a:r>
            <a:r>
              <a:rPr lang="ru-RU" dirty="0" smtClean="0"/>
              <a:t>, в </a:t>
            </a:r>
            <a:r>
              <a:rPr lang="ru-RU" dirty="0" err="1" smtClean="0"/>
              <a:t>т.ч</a:t>
            </a:r>
            <a:r>
              <a:rPr lang="ru-RU" dirty="0" smtClean="0"/>
              <a:t>. лекции, </a:t>
            </a:r>
            <a:r>
              <a:rPr lang="ru-RU" dirty="0" err="1" smtClean="0"/>
              <a:t>беседи</a:t>
            </a:r>
            <a:r>
              <a:rPr lang="ru-RU" dirty="0" smtClean="0"/>
              <a:t>, </a:t>
            </a:r>
            <a:r>
              <a:rPr lang="ru-RU" dirty="0" err="1" smtClean="0"/>
              <a:t>форуми</a:t>
            </a:r>
            <a:r>
              <a:rPr lang="ru-RU" dirty="0" smtClean="0"/>
              <a:t> и </a:t>
            </a:r>
            <a:r>
              <a:rPr lang="ru-RU" dirty="0" err="1" smtClean="0"/>
              <a:t>кръгли</a:t>
            </a:r>
            <a:r>
              <a:rPr lang="ru-RU" dirty="0" smtClean="0"/>
              <a:t> </a:t>
            </a:r>
            <a:r>
              <a:rPr lang="ru-RU" dirty="0" err="1" smtClean="0"/>
              <a:t>маси</a:t>
            </a:r>
            <a:r>
              <a:rPr lang="ru-RU" dirty="0" smtClean="0"/>
              <a:t> с </a:t>
            </a:r>
            <a:r>
              <a:rPr lang="ru-RU" dirty="0" err="1" smtClean="0"/>
              <a:t>участието</a:t>
            </a:r>
            <a:r>
              <a:rPr lang="ru-RU" dirty="0" smtClean="0"/>
              <a:t> на </a:t>
            </a:r>
            <a:r>
              <a:rPr lang="ru-RU" dirty="0" err="1" smtClean="0"/>
              <a:t>деца</a:t>
            </a:r>
            <a:r>
              <a:rPr lang="ru-RU" dirty="0" smtClean="0"/>
              <a:t>, </a:t>
            </a:r>
            <a:r>
              <a:rPr lang="ru-RU" dirty="0" err="1" smtClean="0"/>
              <a:t>ученици</a:t>
            </a:r>
            <a:r>
              <a:rPr lang="ru-RU" dirty="0" smtClean="0"/>
              <a:t> и </a:t>
            </a:r>
            <a:r>
              <a:rPr lang="ru-RU" dirty="0" err="1" smtClean="0"/>
              <a:t>студенти</a:t>
            </a:r>
            <a:r>
              <a:rPr lang="ru-RU" dirty="0" smtClean="0"/>
              <a:t>. В </a:t>
            </a:r>
            <a:r>
              <a:rPr lang="ru-RU" dirty="0" err="1" smtClean="0"/>
              <a:t>информационните</a:t>
            </a:r>
            <a:r>
              <a:rPr lang="ru-RU" dirty="0" smtClean="0"/>
              <a:t> </a:t>
            </a:r>
            <a:r>
              <a:rPr lang="ru-RU" dirty="0" err="1" smtClean="0"/>
              <a:t>центрове</a:t>
            </a:r>
            <a:r>
              <a:rPr lang="ru-RU" dirty="0" smtClean="0"/>
              <a:t> на МОСВ и </a:t>
            </a:r>
            <a:r>
              <a:rPr lang="ru-RU" dirty="0" err="1" smtClean="0"/>
              <a:t>неговите</a:t>
            </a:r>
            <a:r>
              <a:rPr lang="ru-RU" dirty="0" smtClean="0"/>
              <a:t> </a:t>
            </a:r>
            <a:r>
              <a:rPr lang="ru-RU" dirty="0" err="1" smtClean="0"/>
              <a:t>подeления</a:t>
            </a:r>
            <a:r>
              <a:rPr lang="ru-RU" dirty="0" smtClean="0"/>
              <a:t>, </a:t>
            </a:r>
            <a:r>
              <a:rPr lang="ru-RU" dirty="0" err="1" smtClean="0"/>
              <a:t>както</a:t>
            </a:r>
            <a:r>
              <a:rPr lang="ru-RU" dirty="0" smtClean="0"/>
              <a:t> и при посещения на </a:t>
            </a:r>
            <a:r>
              <a:rPr lang="ru-RU" dirty="0" err="1" smtClean="0"/>
              <a:t>експерти</a:t>
            </a:r>
            <a:r>
              <a:rPr lang="ru-RU" dirty="0" smtClean="0"/>
              <a:t> в детски </a:t>
            </a:r>
            <a:r>
              <a:rPr lang="ru-RU" dirty="0" err="1" smtClean="0"/>
              <a:t>градини</a:t>
            </a:r>
            <a:r>
              <a:rPr lang="ru-RU" dirty="0" smtClean="0"/>
              <a:t>, училища и </a:t>
            </a:r>
            <a:r>
              <a:rPr lang="ru-RU" dirty="0" err="1" smtClean="0"/>
              <a:t>висши</a:t>
            </a:r>
            <a:r>
              <a:rPr lang="ru-RU" dirty="0" smtClean="0"/>
              <a:t> </a:t>
            </a:r>
            <a:r>
              <a:rPr lang="ru-RU" dirty="0" err="1" smtClean="0"/>
              <a:t>учебни</a:t>
            </a:r>
            <a:r>
              <a:rPr lang="ru-RU" dirty="0" smtClean="0"/>
              <a:t> заведения се </a:t>
            </a:r>
            <a:r>
              <a:rPr lang="ru-RU" dirty="0" err="1" smtClean="0"/>
              <a:t>провеждат</a:t>
            </a:r>
            <a:r>
              <a:rPr lang="ru-RU" dirty="0" smtClean="0"/>
              <a:t> </a:t>
            </a:r>
            <a:r>
              <a:rPr lang="ru-RU" dirty="0" err="1" smtClean="0"/>
              <a:t>обсъждания</a:t>
            </a:r>
            <a:r>
              <a:rPr lang="ru-RU" dirty="0" smtClean="0"/>
              <a:t>, презентации, </a:t>
            </a:r>
            <a:r>
              <a:rPr lang="ru-RU" dirty="0" err="1" smtClean="0"/>
              <a:t>филмови</a:t>
            </a:r>
            <a:r>
              <a:rPr lang="ru-RU" dirty="0" smtClean="0"/>
              <a:t> </a:t>
            </a:r>
            <a:r>
              <a:rPr lang="ru-RU" dirty="0" err="1" smtClean="0"/>
              <a:t>прожекции</a:t>
            </a:r>
            <a:r>
              <a:rPr lang="ru-RU" dirty="0" smtClean="0"/>
              <a:t>, </a:t>
            </a:r>
            <a:r>
              <a:rPr lang="ru-RU" dirty="0" err="1" smtClean="0"/>
              <a:t>игри</a:t>
            </a:r>
            <a:r>
              <a:rPr lang="ru-RU" dirty="0" smtClean="0"/>
              <a:t>, предоставят се </a:t>
            </a:r>
            <a:r>
              <a:rPr lang="ru-RU" dirty="0" err="1" smtClean="0"/>
              <a:t>информационни</a:t>
            </a:r>
            <a:r>
              <a:rPr lang="ru-RU" dirty="0" smtClean="0"/>
              <a:t> </a:t>
            </a:r>
            <a:r>
              <a:rPr lang="ru-RU" dirty="0" err="1" smtClean="0"/>
              <a:t>материали</a:t>
            </a:r>
            <a:r>
              <a:rPr lang="ru-RU" dirty="0" smtClean="0"/>
              <a:t> и пр. </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26</a:t>
            </a:fld>
            <a:endParaRPr lang="bg-BG"/>
          </a:p>
        </p:txBody>
      </p:sp>
    </p:spTree>
    <p:extLst>
      <p:ext uri="{BB962C8B-B14F-4D97-AF65-F5344CB8AC3E}">
        <p14:creationId xmlns:p14="http://schemas.microsoft.com/office/powerpoint/2010/main" val="2512187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27</a:t>
            </a:fld>
            <a:endParaRPr lang="bg-BG"/>
          </a:p>
        </p:txBody>
      </p:sp>
    </p:spTree>
    <p:extLst>
      <p:ext uri="{BB962C8B-B14F-4D97-AF65-F5344CB8AC3E}">
        <p14:creationId xmlns:p14="http://schemas.microsoft.com/office/powerpoint/2010/main" val="123647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bg-BG" sz="1200" dirty="0" smtClean="0">
              <a:solidFill>
                <a:srgbClr val="000000"/>
              </a:solidFill>
              <a:effectLst/>
              <a:latin typeface="Times New Roman"/>
              <a:ea typeface="Times New Roman"/>
            </a:endParaRPr>
          </a:p>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90488" algn="l"/>
                <a:tab pos="182563" algn="l"/>
              </a:tabLst>
              <a:defRPr/>
            </a:pP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За осигуряване на прилагането на Директива 2001/80/ЕО и на задълженията на страната по Договора за присъединяване към ЕС, както и на основание чл.10а от Закона за чистотата на атмосферния въздух, е приета Национална програма за намаляване на общите годишни емисии на серен диоксид, азотни оксиди, летливи органични съединения и амоняк в атмосферния въздух.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Times New Roman" pitchFamily="18" charset="0"/>
                <a:cs typeface="Tahoma" pitchFamily="34" charset="0"/>
              </a:rPr>
              <a:t>Документът</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Tahoma" pitchFamily="34" charset="0"/>
              </a:rPr>
              <a:t> е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Times New Roman" pitchFamily="18" charset="0"/>
                <a:cs typeface="Tahoma" pitchFamily="34" charset="0"/>
              </a:rPr>
              <a:t>приет</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Tahoma" pitchFamily="34" charset="0"/>
              </a:rPr>
              <a:t> от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Times New Roman" pitchFamily="18" charset="0"/>
                <a:cs typeface="Tahoma" pitchFamily="34" charset="0"/>
              </a:rPr>
              <a:t>Министерски</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Tahoma" pitchFamily="34" charset="0"/>
              </a:rPr>
              <a:t> </a:t>
            </a:r>
            <a:r>
              <a:rPr kumimoji="0" lang="ru-RU" altLang="bg-BG" sz="1200" b="0" i="0" u="none" strike="noStrike" kern="1200" cap="none" spc="0" normalizeH="0" baseline="0" noProof="0" dirty="0" err="1" smtClean="0">
                <a:ln>
                  <a:noFill/>
                </a:ln>
                <a:solidFill>
                  <a:prstClr val="black"/>
                </a:solidFill>
                <a:effectLst/>
                <a:uLnTx/>
                <a:uFillTx/>
                <a:latin typeface="Times New Roman" pitchFamily="18" charset="0"/>
                <a:ea typeface="Times New Roman" pitchFamily="18" charset="0"/>
                <a:cs typeface="Tahoma" pitchFamily="34" charset="0"/>
              </a:rPr>
              <a:t>съвет</a:t>
            </a:r>
            <a:r>
              <a:rPr kumimoji="0" lang="ru-RU" altLang="bg-BG" sz="12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Tahoma" pitchFamily="34" charset="0"/>
              </a:rPr>
              <a:t> с Решение № 261/</a:t>
            </a:r>
            <a:r>
              <a:rPr kumimoji="0" lang="bg-BG" altLang="bg-BG"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23.04.2007 г. </a:t>
            </a:r>
            <a:endParaRPr kumimoji="0" lang="bg-BG" altLang="bg-BG" sz="1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algn="just">
              <a:spcBef>
                <a:spcPts val="0"/>
              </a:spcBef>
              <a:spcAft>
                <a:spcPts val="0"/>
              </a:spcAft>
            </a:pPr>
            <a:endParaRPr lang="bg-BG" sz="1200" dirty="0" smtClean="0">
              <a:solidFill>
                <a:srgbClr val="000000"/>
              </a:solidFill>
              <a:effectLst/>
              <a:latin typeface="Times New Roman"/>
              <a:ea typeface="Times New Roman"/>
            </a:endParaRPr>
          </a:p>
          <a:p>
            <a:pPr marL="0" marR="0" algn="just">
              <a:spcBef>
                <a:spcPts val="0"/>
              </a:spcBef>
              <a:spcAft>
                <a:spcPts val="0"/>
              </a:spcAft>
            </a:pPr>
            <a:endParaRPr lang="bg-BG" sz="1200" dirty="0" smtClean="0">
              <a:solidFill>
                <a:srgbClr val="000000"/>
              </a:solidFill>
              <a:effectLst/>
              <a:latin typeface="Times New Roman"/>
              <a:ea typeface="Times New Roman"/>
            </a:endParaRPr>
          </a:p>
          <a:p>
            <a:pPr marL="0" marR="0" algn="just">
              <a:spcBef>
                <a:spcPts val="0"/>
              </a:spcBef>
              <a:spcAft>
                <a:spcPts val="0"/>
              </a:spcAft>
            </a:pPr>
            <a:r>
              <a:rPr lang="bg-BG" sz="1200" dirty="0" smtClean="0">
                <a:solidFill>
                  <a:srgbClr val="000000"/>
                </a:solidFill>
                <a:effectLst/>
                <a:latin typeface="Times New Roman"/>
                <a:ea typeface="Times New Roman"/>
              </a:rPr>
              <a:t>Емисиите на </a:t>
            </a:r>
            <a:r>
              <a:rPr lang="bg-BG" sz="1200" dirty="0" err="1" smtClean="0">
                <a:solidFill>
                  <a:srgbClr val="000000"/>
                </a:solidFill>
                <a:effectLst/>
                <a:latin typeface="Times New Roman"/>
                <a:ea typeface="Times New Roman"/>
              </a:rPr>
              <a:t>SOx</a:t>
            </a:r>
            <a:r>
              <a:rPr lang="bg-BG" sz="1200" dirty="0" smtClean="0">
                <a:solidFill>
                  <a:srgbClr val="000000"/>
                </a:solidFill>
                <a:effectLst/>
                <a:latin typeface="Times New Roman"/>
                <a:ea typeface="Times New Roman"/>
              </a:rPr>
              <a:t> намаляват с 83% за 2014г. в сравнение с базовата 1990г., което основно се дължи на намалението на емисиите от ТЕЦ.</a:t>
            </a:r>
            <a:endParaRPr lang="bg-BG" sz="1200" dirty="0" smtClean="0">
              <a:effectLst/>
              <a:latin typeface="Times New Roman"/>
              <a:ea typeface="Times New Roman"/>
            </a:endParaRPr>
          </a:p>
          <a:p>
            <a:pPr marL="0" marR="0" algn="just">
              <a:spcBef>
                <a:spcPts val="0"/>
              </a:spcBef>
              <a:spcAft>
                <a:spcPts val="0"/>
              </a:spcAft>
            </a:pPr>
            <a:endParaRPr lang="bg-BG" sz="1200" dirty="0" smtClean="0">
              <a:solidFill>
                <a:srgbClr val="000000"/>
              </a:solidFill>
              <a:effectLst/>
              <a:latin typeface="Times New Roman"/>
              <a:ea typeface="Times New Roman"/>
            </a:endParaRPr>
          </a:p>
          <a:p>
            <a:pPr marL="0" marR="0" algn="just">
              <a:spcBef>
                <a:spcPts val="0"/>
              </a:spcBef>
              <a:spcAft>
                <a:spcPts val="0"/>
              </a:spcAft>
            </a:pPr>
            <a:r>
              <a:rPr lang="bg-BG" sz="1200" dirty="0" smtClean="0">
                <a:solidFill>
                  <a:srgbClr val="000000"/>
                </a:solidFill>
                <a:effectLst/>
                <a:latin typeface="Times New Roman"/>
                <a:ea typeface="Times New Roman"/>
              </a:rPr>
              <a:t>Емисиите на </a:t>
            </a:r>
            <a:r>
              <a:rPr lang="bg-BG" sz="1200" dirty="0" err="1" smtClean="0">
                <a:solidFill>
                  <a:srgbClr val="000000"/>
                </a:solidFill>
                <a:effectLst/>
                <a:latin typeface="Times New Roman"/>
                <a:ea typeface="Times New Roman"/>
              </a:rPr>
              <a:t>NOx</a:t>
            </a:r>
            <a:r>
              <a:rPr lang="bg-BG" sz="1200" dirty="0" smtClean="0">
                <a:solidFill>
                  <a:srgbClr val="000000"/>
                </a:solidFill>
                <a:effectLst/>
                <a:latin typeface="Times New Roman"/>
                <a:ea typeface="Times New Roman"/>
              </a:rPr>
              <a:t> намаляват с 51% за периода, което о</a:t>
            </a:r>
            <a:r>
              <a:rPr lang="bg-BG" sz="1200" dirty="0" smtClean="0">
                <a:effectLst/>
                <a:latin typeface="Times New Roman"/>
                <a:ea typeface="Times New Roman"/>
              </a:rPr>
              <a:t>сновно се дължи на редуцираните емисии от автомобилния транспорт и в по-малка степен от топлоелектрическите централи.</a:t>
            </a:r>
          </a:p>
          <a:p>
            <a:pPr marL="0" marR="0" algn="just">
              <a:spcBef>
                <a:spcPts val="0"/>
              </a:spcBef>
              <a:spcAft>
                <a:spcPts val="0"/>
              </a:spcAft>
            </a:pPr>
            <a:endParaRPr lang="bg-BG" sz="1200" dirty="0" smtClean="0">
              <a:effectLst/>
              <a:latin typeface="Times New Roman"/>
              <a:ea typeface="Times New Roman"/>
            </a:endParaRPr>
          </a:p>
          <a:p>
            <a:pPr marL="0" marR="0" algn="just">
              <a:spcBef>
                <a:spcPts val="0"/>
              </a:spcBef>
              <a:spcAft>
                <a:spcPts val="0"/>
              </a:spcAft>
            </a:pPr>
            <a:r>
              <a:rPr lang="bg-BG" sz="1200" dirty="0" smtClean="0">
                <a:effectLst/>
                <a:latin typeface="Times New Roman"/>
                <a:ea typeface="Times New Roman"/>
              </a:rPr>
              <a:t>След резкия спад на емисиите на NMVOC през 1994г. се наблюдава плавен ход на намаление до 2014г. В сравнение с базовата година емисиите намаляват с 84%, което се дължи на редуцирането на емисиите от селското стопанство.</a:t>
            </a:r>
          </a:p>
          <a:p>
            <a:pPr marL="0" marR="0" algn="just">
              <a:spcBef>
                <a:spcPts val="0"/>
              </a:spcBef>
              <a:spcAft>
                <a:spcPts val="0"/>
              </a:spcAft>
            </a:pPr>
            <a:endParaRPr lang="bg-BG" sz="1200" dirty="0" smtClean="0">
              <a:effectLst/>
              <a:latin typeface="Times New Roman"/>
              <a:ea typeface="Times New Roman"/>
            </a:endParaRPr>
          </a:p>
          <a:p>
            <a:pPr marL="0" marR="0" algn="just">
              <a:spcBef>
                <a:spcPts val="0"/>
              </a:spcBef>
              <a:spcAft>
                <a:spcPts val="0"/>
              </a:spcAft>
            </a:pPr>
            <a:r>
              <a:rPr lang="bg-BG" sz="1200" dirty="0" smtClean="0">
                <a:effectLst/>
                <a:latin typeface="Times New Roman"/>
                <a:ea typeface="Times New Roman"/>
              </a:rPr>
              <a:t>Емисиите на NH</a:t>
            </a:r>
            <a:r>
              <a:rPr lang="bg-BG" sz="1200" baseline="-25000" dirty="0" smtClean="0">
                <a:effectLst/>
                <a:latin typeface="Times New Roman"/>
                <a:ea typeface="Times New Roman"/>
              </a:rPr>
              <a:t>3 </a:t>
            </a:r>
            <a:r>
              <a:rPr lang="bg-BG" sz="1200" dirty="0" smtClean="0">
                <a:effectLst/>
                <a:latin typeface="Times New Roman"/>
                <a:ea typeface="Times New Roman"/>
              </a:rPr>
              <a:t>намаляват с 72% за периода – от 113 до 31 </a:t>
            </a:r>
            <a:r>
              <a:rPr lang="bg-BG" sz="1200" dirty="0" err="1" smtClean="0">
                <a:effectLst/>
                <a:latin typeface="Times New Roman"/>
                <a:ea typeface="Times New Roman"/>
              </a:rPr>
              <a:t>kt</a:t>
            </a:r>
            <a:r>
              <a:rPr lang="bg-BG" sz="1200" dirty="0" smtClean="0">
                <a:effectLst/>
                <a:latin typeface="Times New Roman"/>
                <a:ea typeface="Times New Roman"/>
              </a:rPr>
              <a:t>. Причината е в намаляването на употребата на торове.</a:t>
            </a:r>
          </a:p>
          <a:p>
            <a:pPr marL="0" marR="0" algn="just">
              <a:spcBef>
                <a:spcPts val="0"/>
              </a:spcBef>
              <a:spcAft>
                <a:spcPts val="0"/>
              </a:spcAft>
            </a:pPr>
            <a:endParaRPr lang="bg-BG" sz="1200" dirty="0" smtClean="0">
              <a:effectLst/>
              <a:latin typeface="Times New Roman"/>
              <a:ea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Други атмосферни замърсители, които не са включени в директивата, но оказват съществено влияние върху качеството на атмосферния въздух:</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Увеличението на емисиите на ФПЧ</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mn-cs"/>
              </a:rPr>
              <a:t>2,5</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 в периода от 1990г. до 2014 г. </a:t>
            </a:r>
            <a:r>
              <a:rPr kumimoji="0" lang="bg-BG" sz="1200" b="0" i="0" u="none" strike="noStrike" kern="1200" cap="none" spc="0" normalizeH="0" baseline="0" noProof="0" dirty="0" smtClean="0">
                <a:ln>
                  <a:noFill/>
                </a:ln>
                <a:solidFill>
                  <a:srgbClr val="000000"/>
                </a:solidFill>
                <a:effectLst/>
                <a:uLnTx/>
                <a:uFillTx/>
                <a:latin typeface="Times New Roman"/>
                <a:ea typeface="Times New Roman"/>
                <a:cs typeface="+mn-cs"/>
              </a:rPr>
              <a:t>от 21,03 </a:t>
            </a:r>
            <a:r>
              <a:rPr kumimoji="0" lang="bg-BG" sz="1200" b="0" i="0" u="none" strike="noStrike" kern="1200" cap="none" spc="0" normalizeH="0" baseline="0" noProof="0" dirty="0" err="1" smtClean="0">
                <a:ln>
                  <a:noFill/>
                </a:ln>
                <a:solidFill>
                  <a:srgbClr val="000000"/>
                </a:solidFill>
                <a:effectLst/>
                <a:uLnTx/>
                <a:uFillTx/>
                <a:latin typeface="Times New Roman"/>
                <a:ea typeface="Times New Roman"/>
                <a:cs typeface="+mn-cs"/>
              </a:rPr>
              <a:t>kt</a:t>
            </a:r>
            <a:r>
              <a:rPr kumimoji="0" lang="bg-BG" sz="1200" b="0" i="0" u="none" strike="noStrike" kern="1200" cap="none" spc="0" normalizeH="0" baseline="0" noProof="0" dirty="0" smtClean="0">
                <a:ln>
                  <a:noFill/>
                </a:ln>
                <a:solidFill>
                  <a:srgbClr val="000000"/>
                </a:solidFill>
                <a:effectLst/>
                <a:uLnTx/>
                <a:uFillTx/>
                <a:latin typeface="Times New Roman"/>
                <a:ea typeface="Times New Roman"/>
                <a:cs typeface="+mn-cs"/>
              </a:rPr>
              <a:t> до 34,23 </a:t>
            </a:r>
            <a:r>
              <a:rPr kumimoji="0" lang="bg-BG" sz="1200" b="0" i="0" u="none" strike="noStrike" kern="1200" cap="none" spc="0" normalizeH="0" baseline="0" noProof="0" dirty="0" err="1" smtClean="0">
                <a:ln>
                  <a:noFill/>
                </a:ln>
                <a:solidFill>
                  <a:srgbClr val="000000"/>
                </a:solidFill>
                <a:effectLst/>
                <a:uLnTx/>
                <a:uFillTx/>
                <a:latin typeface="Times New Roman"/>
                <a:ea typeface="Times New Roman"/>
                <a:cs typeface="+mn-cs"/>
              </a:rPr>
              <a:t>kt</a:t>
            </a:r>
            <a:endPar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Times New Roman"/>
                <a:ea typeface="Times New Roman"/>
                <a:cs typeface="+mn-cs"/>
              </a:rPr>
              <a:t>се дължи основно на нарастването на емисиите от изгарянето на горива в битовия сектор.</a:t>
            </a:r>
            <a:endPar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През 2014г. емисиите на ФПЧ</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mn-cs"/>
              </a:rPr>
              <a:t>10 </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намаляват спрямо 2013г.</a:t>
            </a:r>
            <a:r>
              <a:rPr kumimoji="0" lang="bg-BG" sz="1200" b="0" i="0" u="none" strike="noStrike" kern="1200" cap="none" spc="0" normalizeH="0" baseline="0" noProof="0" dirty="0" smtClean="0">
                <a:ln>
                  <a:noFill/>
                </a:ln>
                <a:solidFill>
                  <a:srgbClr val="000000"/>
                </a:solidFill>
                <a:effectLst/>
                <a:uLnTx/>
                <a:uFillTx/>
                <a:latin typeface="Times New Roman"/>
                <a:ea typeface="Times New Roman"/>
                <a:cs typeface="+mn-cs"/>
              </a:rPr>
              <a:t>, което основно се дължи на намалените емисии от друг транспорт и битово отопление.</a:t>
            </a:r>
            <a:endPar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algn="just">
              <a:spcBef>
                <a:spcPts val="0"/>
              </a:spcBef>
              <a:spcAft>
                <a:spcPts val="0"/>
              </a:spcAft>
            </a:pPr>
            <a:endParaRPr lang="bg-BG" sz="1200" dirty="0" smtClean="0">
              <a:effectLst/>
              <a:latin typeface="Times New Roman"/>
              <a:ea typeface="Times New Roman"/>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3</a:t>
            </a:fld>
            <a:endParaRPr lang="bg-BG"/>
          </a:p>
        </p:txBody>
      </p:sp>
    </p:spTree>
    <p:extLst>
      <p:ext uri="{BB962C8B-B14F-4D97-AF65-F5344CB8AC3E}">
        <p14:creationId xmlns:p14="http://schemas.microsoft.com/office/powerpoint/2010/main" val="5466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bg-BG" sz="1200" b="0" dirty="0" smtClean="0">
                <a:effectLst/>
                <a:latin typeface="Times New Roman"/>
                <a:ea typeface="Times New Roman"/>
              </a:rPr>
              <a:t>Продължава тенденцията за последните пет години по отношение на превишения на нормите за серен диоксид в гр. Гълъбово. Основните източници на серен диоксид в района са топлоелектрическите централи от енергиен комплекс „Марица Изток“.</a:t>
            </a:r>
            <a:endParaRPr lang="bg-BG" b="0" dirty="0"/>
          </a:p>
        </p:txBody>
      </p:sp>
      <p:sp>
        <p:nvSpPr>
          <p:cNvPr id="4" name="Slide Number Placeholder 3"/>
          <p:cNvSpPr>
            <a:spLocks noGrp="1"/>
          </p:cNvSpPr>
          <p:nvPr>
            <p:ph type="sldNum" sz="quarter" idx="10"/>
          </p:nvPr>
        </p:nvSpPr>
        <p:spPr/>
        <p:txBody>
          <a:bodyPr/>
          <a:lstStyle/>
          <a:p>
            <a:fld id="{9C8820AE-4272-49FC-AD98-0E38DB2736C7}" type="slidenum">
              <a:rPr lang="bg-BG" smtClean="0"/>
              <a:t>4</a:t>
            </a:fld>
            <a:endParaRPr lang="bg-BG"/>
          </a:p>
        </p:txBody>
      </p:sp>
    </p:spTree>
    <p:extLst>
      <p:ext uri="{BB962C8B-B14F-4D97-AF65-F5344CB8AC3E}">
        <p14:creationId xmlns:p14="http://schemas.microsoft.com/office/powerpoint/2010/main" val="41886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Най-голям брой превишения на средноденонощната норма през 2014 г. са измерени в АИС „Видин“– 171 дни, Монтана „РИОСВ” – 171 дни и АИС „Ловеч” – 150 дни. В Девня и Добрич не са регистрирани превишения на нормата. Замърсяването с ФПЧ</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mn-cs"/>
              </a:rPr>
              <a:t>10</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 има ясно изразен сезонен характер. </a:t>
            </a:r>
            <a:r>
              <a:rPr kumimoji="0" lang="bg-BG" sz="1200" b="0" i="0" u="none" strike="noStrike" kern="1200" cap="none" spc="0" normalizeH="0" baseline="0" noProof="0" dirty="0" err="1" smtClean="0">
                <a:ln>
                  <a:noFill/>
                </a:ln>
                <a:solidFill>
                  <a:prstClr val="black"/>
                </a:solidFill>
                <a:effectLst/>
                <a:uLnTx/>
                <a:uFillTx/>
                <a:latin typeface="Times New Roman"/>
                <a:ea typeface="Times New Roman"/>
                <a:cs typeface="+mn-cs"/>
              </a:rPr>
              <a:t>Превишенията</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 на нормата за ФПЧ</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mn-cs"/>
              </a:rPr>
              <a:t>10</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 се наблюдават предимно през зимния период, поради използване на твърди горива в битовото отопление. Неблагоприятните метеорологични условия също влияят върху концентрациите на ФПЧ</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mn-cs"/>
              </a:rPr>
              <a:t>10 </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 ниска скорост на вятъра, мъгла, температурна инверсия. </a:t>
            </a:r>
            <a:r>
              <a:rPr kumimoji="0" lang="bg-BG" sz="1200" b="1" i="0" u="none" strike="noStrike" kern="1200" cap="none" spc="0" normalizeH="0" baseline="0" noProof="0" dirty="0" smtClean="0">
                <a:ln>
                  <a:noFill/>
                </a:ln>
                <a:solidFill>
                  <a:prstClr val="black"/>
                </a:solidFill>
                <a:effectLst/>
                <a:uLnTx/>
                <a:uFillTx/>
                <a:latin typeface="Times New Roman"/>
                <a:ea typeface="Times New Roman"/>
                <a:cs typeface="+mn-cs"/>
              </a:rPr>
              <a:t>Регистрираните превишения през зимния период са приблизително 7 пъти повече от колкото през летния</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mn-cs"/>
              </a:rPr>
              <a:t>.</a:t>
            </a: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5</a:t>
            </a:fld>
            <a:endParaRPr lang="bg-BG"/>
          </a:p>
        </p:txBody>
      </p:sp>
    </p:spTree>
    <p:extLst>
      <p:ext uri="{BB962C8B-B14F-4D97-AF65-F5344CB8AC3E}">
        <p14:creationId xmlns:p14="http://schemas.microsoft.com/office/powerpoint/2010/main" val="76094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r>
              <a:rPr lang="bg-BG" sz="1200" u="sng" dirty="0" smtClean="0">
                <a:effectLst/>
                <a:latin typeface="Times New Roman"/>
                <a:ea typeface="Times New Roman"/>
              </a:rPr>
              <a:t>Фигура 1</a:t>
            </a:r>
          </a:p>
          <a:p>
            <a:pPr marL="0" marR="0" algn="just"/>
            <a:r>
              <a:rPr lang="bg-BG" sz="1200" dirty="0" smtClean="0">
                <a:effectLst/>
                <a:latin typeface="Times New Roman"/>
                <a:ea typeface="Times New Roman"/>
              </a:rPr>
              <a:t>През наблюдавания период  (2011 – 2014 г.) най-много превишения се регистрират в станциите тип градски фонови и транспортни. Не се наблюдават превишения над допустимия брой при извънградските фонови станции. Т.е. основни източници на замърсяване на въздуха са транспорт, отопление за битови цели, лошо поддържани пътни артерии</a:t>
            </a:r>
          </a:p>
          <a:p>
            <a:pPr marL="0" marR="0" algn="just"/>
            <a:endParaRPr lang="bg-BG" sz="1200" dirty="0" smtClean="0">
              <a:effectLst/>
              <a:latin typeface="Times New Roman"/>
              <a:ea typeface="Times New Roman"/>
            </a:endParaRPr>
          </a:p>
          <a:p>
            <a:pPr marL="0" marR="0" algn="just"/>
            <a:r>
              <a:rPr lang="bg-BG" sz="1200" u="sng" dirty="0" smtClean="0">
                <a:effectLst/>
                <a:latin typeface="Times New Roman"/>
                <a:ea typeface="Times New Roman"/>
              </a:rPr>
              <a:t>Фигура 2</a:t>
            </a:r>
          </a:p>
          <a:p>
            <a:pPr marL="0" marR="0" algn="just">
              <a:spcBef>
                <a:spcPts val="0"/>
              </a:spcBef>
              <a:spcAft>
                <a:spcPts val="0"/>
              </a:spcAft>
            </a:pPr>
            <a:r>
              <a:rPr lang="bg-BG" sz="1200" dirty="0" smtClean="0">
                <a:effectLst/>
                <a:latin typeface="Times New Roman"/>
                <a:ea typeface="Times New Roman"/>
              </a:rPr>
              <a:t>В периода 2011-2014г. градовете - Перник, Пловдив, София, Благоевград, Велико Търново</a:t>
            </a:r>
            <a:r>
              <a:rPr lang="en-US" sz="1200" dirty="0" smtClean="0">
                <a:effectLst/>
                <a:latin typeface="Times New Roman"/>
                <a:ea typeface="Times New Roman"/>
              </a:rPr>
              <a:t>, </a:t>
            </a:r>
            <a:r>
              <a:rPr lang="bg-BG" sz="1200" dirty="0" smtClean="0">
                <a:effectLst/>
                <a:latin typeface="Times New Roman"/>
                <a:ea typeface="Times New Roman"/>
              </a:rPr>
              <a:t>Кърджали и Добрич има ясно изразена тенденция към намаление на средногодишни концентрации и регистрирания брой превишения на </a:t>
            </a:r>
            <a:r>
              <a:rPr lang="bg-BG" sz="1200" b="0" dirty="0" smtClean="0">
                <a:effectLst/>
                <a:latin typeface="Times New Roman"/>
                <a:ea typeface="Times New Roman"/>
              </a:rPr>
              <a:t>СДН за </a:t>
            </a:r>
            <a:r>
              <a:rPr lang="bg-BG" sz="1200" dirty="0" smtClean="0">
                <a:effectLst/>
                <a:latin typeface="Times New Roman"/>
                <a:ea typeface="Times New Roman"/>
              </a:rPr>
              <a:t>ФПЧ</a:t>
            </a:r>
            <a:r>
              <a:rPr lang="bg-BG" sz="1200" baseline="-25000" dirty="0" smtClean="0">
                <a:effectLst/>
                <a:latin typeface="Times New Roman"/>
                <a:ea typeface="Times New Roman"/>
              </a:rPr>
              <a:t>10</a:t>
            </a:r>
            <a:r>
              <a:rPr lang="bg-BG" sz="1200" b="0" dirty="0" smtClean="0">
                <a:effectLst/>
                <a:latin typeface="Times New Roman"/>
                <a:ea typeface="Times New Roman"/>
              </a:rPr>
              <a:t>.</a:t>
            </a:r>
            <a:endParaRPr lang="bg-BG" sz="1200" dirty="0" smtClean="0">
              <a:effectLst/>
              <a:latin typeface="Times New Roman"/>
              <a:ea typeface="Times New Roman"/>
            </a:endParaRPr>
          </a:p>
          <a:p>
            <a:pPr marL="0" marR="0" algn="just">
              <a:spcBef>
                <a:spcPts val="0"/>
              </a:spcBef>
              <a:spcAft>
                <a:spcPts val="0"/>
              </a:spcAft>
            </a:pPr>
            <a:r>
              <a:rPr lang="en-US" sz="1200" dirty="0" smtClean="0">
                <a:effectLst/>
                <a:latin typeface="Times New Roman"/>
                <a:ea typeface="Times New Roman"/>
              </a:rPr>
              <a:t> </a:t>
            </a:r>
            <a:endParaRPr lang="bg-BG" sz="1200" dirty="0" smtClean="0">
              <a:effectLst/>
              <a:latin typeface="Times New Roman"/>
              <a:ea typeface="Times New Roman"/>
            </a:endParaRPr>
          </a:p>
          <a:p>
            <a:pPr marL="0" marR="0" algn="just">
              <a:spcBef>
                <a:spcPts val="0"/>
              </a:spcBef>
              <a:spcAft>
                <a:spcPts val="0"/>
              </a:spcAft>
            </a:pPr>
            <a:r>
              <a:rPr lang="bg-BG" sz="1200" dirty="0" smtClean="0">
                <a:effectLst/>
                <a:latin typeface="Times New Roman"/>
                <a:ea typeface="Times New Roman"/>
              </a:rPr>
              <a:t>Голяма част от градското население в европейските страни е подложено на нива, превишаващи пределно допустимите стойности за съдържание на фини прахови частици, определени за защита на човешкото здраве. Независимо от предприетите през последните години мерки на европейско ниво за намаляване на нивата на ФПЧ</a:t>
            </a:r>
            <a:r>
              <a:rPr lang="bg-BG" sz="1200" baseline="-25000" dirty="0" smtClean="0">
                <a:effectLst/>
                <a:latin typeface="Times New Roman"/>
                <a:ea typeface="Times New Roman"/>
              </a:rPr>
              <a:t>10</a:t>
            </a:r>
            <a:r>
              <a:rPr lang="bg-BG" sz="1200" dirty="0" smtClean="0">
                <a:effectLst/>
                <a:latin typeface="Times New Roman"/>
                <a:ea typeface="Times New Roman"/>
              </a:rPr>
              <a:t> и на техните прекурсори, </a:t>
            </a:r>
            <a:r>
              <a:rPr lang="bg-BG" sz="1200" b="1" dirty="0" smtClean="0">
                <a:effectLst/>
                <a:latin typeface="Times New Roman"/>
                <a:ea typeface="Times New Roman"/>
              </a:rPr>
              <a:t>в 22 страни на Европейския съюз</a:t>
            </a:r>
            <a:r>
              <a:rPr lang="bg-BG" sz="1200" dirty="0" smtClean="0">
                <a:effectLst/>
                <a:latin typeface="Times New Roman"/>
                <a:ea typeface="Times New Roman"/>
              </a:rPr>
              <a:t> са регистрирани превишения на установените норми за този замърсител за 2013 година.</a:t>
            </a: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6</a:t>
            </a:fld>
            <a:endParaRPr lang="bg-BG"/>
          </a:p>
        </p:txBody>
      </p:sp>
    </p:spTree>
    <p:extLst>
      <p:ext uri="{BB962C8B-B14F-4D97-AF65-F5344CB8AC3E}">
        <p14:creationId xmlns:p14="http://schemas.microsoft.com/office/powerpoint/2010/main" val="394112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200" dirty="0" smtClean="0">
              <a:effectLst/>
              <a:latin typeface="Times New Roman"/>
              <a:ea typeface="Times New Roman"/>
            </a:endParaRPr>
          </a:p>
          <a:p>
            <a:endParaRPr lang="bg-BG" sz="1200" dirty="0" smtClean="0">
              <a:effectLst/>
              <a:latin typeface="Times New Roman"/>
              <a:ea typeface="Times New Roman"/>
            </a:endParaRPr>
          </a:p>
          <a:p>
            <a:endParaRPr lang="bg-BG" sz="1200" dirty="0" smtClean="0">
              <a:effectLst/>
              <a:latin typeface="Times New Roman"/>
              <a:ea typeface="Times New Roman"/>
            </a:endParaRPr>
          </a:p>
          <a:p>
            <a:r>
              <a:rPr lang="bg-BG" sz="1200" dirty="0" smtClean="0">
                <a:effectLst/>
                <a:latin typeface="Times New Roman"/>
                <a:ea typeface="Times New Roman"/>
              </a:rPr>
              <a:t>От една страна годината е била една от най-топлите, но от друга страна средногодишната сума на валежите през 2014 г. (за районите с н.в. до 800 m) е 1013 mm, като това е най-валежната година за целия период 1988-2014 г., по-валежна от рекордната 2005 г. (със средногодишна сума от 924 mm).</a:t>
            </a:r>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7</a:t>
            </a:fld>
            <a:endParaRPr lang="bg-BG"/>
          </a:p>
        </p:txBody>
      </p:sp>
    </p:spTree>
    <p:extLst>
      <p:ext uri="{BB962C8B-B14F-4D97-AF65-F5344CB8AC3E}">
        <p14:creationId xmlns:p14="http://schemas.microsoft.com/office/powerpoint/2010/main" val="276578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sng" strike="noStrike" kern="1200" cap="none" spc="0" normalizeH="0" baseline="0" noProof="0" dirty="0" smtClean="0">
                <a:ln>
                  <a:noFill/>
                </a:ln>
                <a:solidFill>
                  <a:prstClr val="black"/>
                </a:solidFill>
                <a:effectLst/>
                <a:uLnTx/>
                <a:uFillTx/>
                <a:latin typeface="Times New Roman"/>
                <a:ea typeface="+mn-ea"/>
                <a:cs typeface="+mn-cs"/>
              </a:rPr>
              <a:t>Фигура</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Times New Roman"/>
              </a:rPr>
              <a:t>Най-ниски са били нивата на емисиите на човек от населението в страната през 2000 г. - 7,1 тона СО</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Times New Roman"/>
              </a:rPr>
              <a:t>2</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Times New Roman"/>
              </a:rPr>
              <a:t>-екв. По този показател България се доближава до средния за Европейския съюз (ЕС) – 9,4 тона СО</a:t>
            </a:r>
            <a:r>
              <a:rPr kumimoji="0" lang="bg-BG" sz="1200" b="0" i="0" u="none" strike="noStrike" kern="1200" cap="none" spc="0" normalizeH="0" baseline="-25000" noProof="0" dirty="0" smtClean="0">
                <a:ln>
                  <a:noFill/>
                </a:ln>
                <a:solidFill>
                  <a:prstClr val="black"/>
                </a:solidFill>
                <a:effectLst/>
                <a:uLnTx/>
                <a:uFillTx/>
                <a:latin typeface="Times New Roman"/>
                <a:ea typeface="Times New Roman"/>
                <a:cs typeface="Times New Roman"/>
              </a:rPr>
              <a:t>2</a:t>
            </a:r>
            <a:r>
              <a:rPr kumimoji="0" lang="bg-BG" sz="1200" b="0" i="0" u="none" strike="noStrike" kern="1200" cap="none" spc="0" normalizeH="0" baseline="0" noProof="0" dirty="0" smtClean="0">
                <a:ln>
                  <a:noFill/>
                </a:ln>
                <a:solidFill>
                  <a:prstClr val="black"/>
                </a:solidFill>
                <a:effectLst/>
                <a:uLnTx/>
                <a:uFillTx/>
                <a:latin typeface="Times New Roman"/>
                <a:ea typeface="Times New Roman"/>
                <a:cs typeface="Times New Roman"/>
              </a:rPr>
              <a:t>-екв. </a:t>
            </a:r>
            <a:endParaRPr kumimoji="0" lang="bg-BG" sz="110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marL="0" marR="0" algn="just">
              <a:lnSpc>
                <a:spcPct val="115000"/>
              </a:lnSpc>
              <a:spcBef>
                <a:spcPts val="0"/>
              </a:spcBef>
              <a:spcAft>
                <a:spcPts val="600"/>
              </a:spcAft>
            </a:pPr>
            <a:endParaRPr lang="bg-BG" sz="1200" dirty="0" smtClean="0">
              <a:effectLst/>
              <a:latin typeface="Times New Roman"/>
              <a:ea typeface="Times New Roman"/>
              <a:cs typeface="Times New Roman"/>
            </a:endParaRPr>
          </a:p>
          <a:p>
            <a:pPr marL="0" marR="0" algn="just">
              <a:lnSpc>
                <a:spcPct val="115000"/>
              </a:lnSpc>
              <a:spcBef>
                <a:spcPts val="0"/>
              </a:spcBef>
              <a:spcAft>
                <a:spcPts val="600"/>
              </a:spcAft>
            </a:pPr>
            <a:endParaRPr lang="bg-BG" sz="1200" dirty="0" smtClean="0">
              <a:effectLst/>
              <a:latin typeface="Times New Roman"/>
              <a:ea typeface="Times New Roman"/>
              <a:cs typeface="Times New Roman"/>
            </a:endParaRPr>
          </a:p>
          <a:p>
            <a:pPr marL="0" marR="0" algn="just">
              <a:lnSpc>
                <a:spcPct val="115000"/>
              </a:lnSpc>
              <a:spcBef>
                <a:spcPts val="0"/>
              </a:spcBef>
              <a:spcAft>
                <a:spcPts val="600"/>
              </a:spcAft>
            </a:pPr>
            <a:r>
              <a:rPr lang="bg-BG" sz="1200" dirty="0" smtClean="0">
                <a:effectLst/>
                <a:latin typeface="Times New Roman"/>
                <a:ea typeface="Times New Roman"/>
                <a:cs typeface="Times New Roman"/>
              </a:rPr>
              <a:t>Анализът на данните показва, че сектор “Енергия” има най-голям дял от общите емисии на ПГ през 2014 г. – 75%. На второ място е сектор „Селско стопанство” – 9% и на трето са сектор  “Отпадъци” и сектор “Индустриални процеси и използване на продукти ”  с по 8% от националните емисии. </a:t>
            </a:r>
          </a:p>
          <a:p>
            <a:pPr marL="0" marR="0" algn="just">
              <a:lnSpc>
                <a:spcPct val="115000"/>
              </a:lnSpc>
              <a:spcBef>
                <a:spcPts val="0"/>
              </a:spcBef>
              <a:spcAft>
                <a:spcPts val="600"/>
              </a:spcAft>
            </a:pPr>
            <a:endParaRPr lang="bg-BG" sz="1100" dirty="0" smtClean="0">
              <a:effectLst/>
              <a:latin typeface="+mn-lt"/>
              <a:ea typeface="Times New Roman"/>
              <a:cs typeface="Times New Roman"/>
            </a:endParaRPr>
          </a:p>
          <a:p>
            <a:r>
              <a:rPr lang="bg-BG" sz="1200" dirty="0" smtClean="0">
                <a:effectLst/>
                <a:latin typeface="Times New Roman"/>
                <a:ea typeface="Times New Roman"/>
              </a:rPr>
              <a:t>Основните причини за наблюдаваното по-рязко намаление на емисиите на ПГ в България в периода до 2000 г. са структурните изменения на икономиката, поради радикалния икономически преходен процес от централно планирана към пазарна икономика</a:t>
            </a:r>
          </a:p>
          <a:p>
            <a:endParaRPr lang="bg-BG" sz="1200" dirty="0" smtClean="0">
              <a:effectLst/>
              <a:latin typeface="Times New Roman"/>
            </a:endParaRPr>
          </a:p>
          <a:p>
            <a:r>
              <a:rPr lang="bg-BG" sz="1200" dirty="0" smtClean="0">
                <a:effectLst/>
                <a:latin typeface="Times New Roman"/>
                <a:ea typeface="Times New Roman"/>
              </a:rPr>
              <a:t>Емисиите на парникови газове са тясно свързани с икономическия растеж, тъй като с нарастване на икономическата активност нараства и потреблението на енергия и природни ресурси. Намаляването на тази зависимост е признак за устойчивост на развитието. За периода емисиите на парниковите газове, получени при създаване на 1000 лева брутен вътрешен продукт  значително намаляват - от 2,46 тона СО</a:t>
            </a:r>
            <a:r>
              <a:rPr lang="bg-BG" sz="1200" baseline="-25000" dirty="0" smtClean="0">
                <a:effectLst/>
                <a:latin typeface="Times New Roman"/>
                <a:ea typeface="Times New Roman"/>
              </a:rPr>
              <a:t>2</a:t>
            </a:r>
            <a:r>
              <a:rPr lang="bg-BG" sz="1200" dirty="0" smtClean="0">
                <a:effectLst/>
                <a:latin typeface="Times New Roman"/>
                <a:ea typeface="Times New Roman"/>
              </a:rPr>
              <a:t> - </a:t>
            </a:r>
            <a:r>
              <a:rPr lang="bg-BG" sz="1200" dirty="0" err="1" smtClean="0">
                <a:effectLst/>
                <a:latin typeface="Times New Roman"/>
                <a:ea typeface="Times New Roman"/>
              </a:rPr>
              <a:t>екв</a:t>
            </a:r>
            <a:r>
              <a:rPr lang="bg-BG" sz="1200" dirty="0" smtClean="0">
                <a:effectLst/>
                <a:latin typeface="Times New Roman"/>
                <a:ea typeface="Times New Roman"/>
              </a:rPr>
              <a:t>. за 1999 г., то през 2014 г. те достигат до 0,69 тона СО</a:t>
            </a:r>
            <a:r>
              <a:rPr lang="bg-BG" sz="1200" baseline="-25000" dirty="0" smtClean="0">
                <a:effectLst/>
                <a:latin typeface="Times New Roman"/>
                <a:ea typeface="Times New Roman"/>
              </a:rPr>
              <a:t>2</a:t>
            </a:r>
            <a:r>
              <a:rPr lang="bg-BG" sz="1200" dirty="0" smtClean="0">
                <a:effectLst/>
                <a:latin typeface="Times New Roman"/>
                <a:ea typeface="Times New Roman"/>
              </a:rPr>
              <a:t> – </a:t>
            </a:r>
            <a:r>
              <a:rPr lang="bg-BG" sz="1200" dirty="0" err="1" smtClean="0">
                <a:effectLst/>
                <a:latin typeface="Times New Roman"/>
                <a:ea typeface="Times New Roman"/>
              </a:rPr>
              <a:t>екв</a:t>
            </a:r>
            <a:r>
              <a:rPr lang="bg-BG" sz="1200" dirty="0" smtClean="0">
                <a:effectLst/>
                <a:latin typeface="Times New Roman"/>
                <a:ea typeface="Times New Roman"/>
              </a:rPr>
              <a:t>. </a:t>
            </a:r>
          </a:p>
          <a:p>
            <a:endParaRPr lang="bg-BG" sz="1200" dirty="0" smtClean="0">
              <a:effectLst/>
              <a:latin typeface="Times New Roman"/>
            </a:endParaRPr>
          </a:p>
          <a:p>
            <a:r>
              <a:rPr lang="bg-BG" sz="1200" u="sng" dirty="0" smtClean="0">
                <a:effectLst/>
                <a:latin typeface="Times New Roman"/>
              </a:rPr>
              <a:t>Фигура</a:t>
            </a:r>
          </a:p>
          <a:p>
            <a:pPr marL="0" marR="0" algn="just">
              <a:lnSpc>
                <a:spcPct val="115000"/>
              </a:lnSpc>
              <a:spcBef>
                <a:spcPts val="0"/>
              </a:spcBef>
              <a:spcAft>
                <a:spcPts val="1000"/>
              </a:spcAft>
            </a:pPr>
            <a:r>
              <a:rPr lang="bg-BG" sz="1200" dirty="0" smtClean="0">
                <a:effectLst/>
                <a:latin typeface="Times New Roman"/>
                <a:ea typeface="Times New Roman"/>
                <a:cs typeface="Times New Roman"/>
              </a:rPr>
              <a:t>Най-ниски са били нивата на емисиите на човек от населението през 2000 г. - 7,1 тона СО</a:t>
            </a:r>
            <a:r>
              <a:rPr lang="bg-BG" sz="1200" baseline="-25000" dirty="0" smtClean="0">
                <a:effectLst/>
                <a:latin typeface="Times New Roman"/>
                <a:ea typeface="Times New Roman"/>
                <a:cs typeface="Times New Roman"/>
              </a:rPr>
              <a:t>2</a:t>
            </a:r>
            <a:r>
              <a:rPr lang="bg-BG" sz="1200" dirty="0" smtClean="0">
                <a:effectLst/>
                <a:latin typeface="Times New Roman"/>
                <a:ea typeface="Times New Roman"/>
                <a:cs typeface="Times New Roman"/>
              </a:rPr>
              <a:t>-екв. По този показател България се доближава до средния за Европейския съюз (ЕС) – 9,4 тона СО</a:t>
            </a:r>
            <a:r>
              <a:rPr lang="bg-BG" sz="1200" baseline="-25000" dirty="0" smtClean="0">
                <a:effectLst/>
                <a:latin typeface="Times New Roman"/>
                <a:ea typeface="Times New Roman"/>
                <a:cs typeface="Times New Roman"/>
              </a:rPr>
              <a:t>2</a:t>
            </a:r>
            <a:r>
              <a:rPr lang="bg-BG" sz="1200" dirty="0" smtClean="0">
                <a:effectLst/>
                <a:latin typeface="Times New Roman"/>
                <a:ea typeface="Times New Roman"/>
                <a:cs typeface="Times New Roman"/>
              </a:rPr>
              <a:t>-екв. </a:t>
            </a:r>
            <a:endParaRPr lang="bg-BG" sz="1100" dirty="0" smtClean="0">
              <a:effectLst/>
              <a:latin typeface="+mn-lt"/>
              <a:ea typeface="Times New Roman"/>
              <a:cs typeface="Times New Roman"/>
            </a:endParaRPr>
          </a:p>
          <a:p>
            <a:endParaRPr lang="bg-BG" dirty="0"/>
          </a:p>
        </p:txBody>
      </p:sp>
      <p:sp>
        <p:nvSpPr>
          <p:cNvPr id="4" name="Slide Number Placeholder 3"/>
          <p:cNvSpPr>
            <a:spLocks noGrp="1"/>
          </p:cNvSpPr>
          <p:nvPr>
            <p:ph type="sldNum" sz="quarter" idx="10"/>
          </p:nvPr>
        </p:nvSpPr>
        <p:spPr/>
        <p:txBody>
          <a:bodyPr/>
          <a:lstStyle/>
          <a:p>
            <a:fld id="{9C8820AE-4272-49FC-AD98-0E38DB2736C7}" type="slidenum">
              <a:rPr lang="bg-BG" smtClean="0"/>
              <a:t>8</a:t>
            </a:fld>
            <a:endParaRPr lang="bg-BG"/>
          </a:p>
        </p:txBody>
      </p:sp>
    </p:spTree>
    <p:extLst>
      <p:ext uri="{BB962C8B-B14F-4D97-AF65-F5344CB8AC3E}">
        <p14:creationId xmlns:p14="http://schemas.microsoft.com/office/powerpoint/2010/main" val="95996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0" dirty="0" smtClean="0">
                <a:effectLst/>
                <a:latin typeface="Times New Roman"/>
                <a:ea typeface="Times New Roman"/>
              </a:rPr>
              <a:t>През многоводната 2014 г. наличните </a:t>
            </a:r>
            <a:r>
              <a:rPr lang="bg-BG" sz="1200" b="0" dirty="0" err="1" smtClean="0">
                <a:effectLst/>
                <a:latin typeface="Times New Roman"/>
                <a:ea typeface="Times New Roman"/>
              </a:rPr>
              <a:t>възобновими</a:t>
            </a:r>
            <a:r>
              <a:rPr lang="bg-BG" sz="1200" b="0" dirty="0" smtClean="0">
                <a:effectLst/>
                <a:latin typeface="Times New Roman"/>
                <a:ea typeface="Times New Roman"/>
              </a:rPr>
              <a:t> пресни водни ресурси са с около 8,3% повече спрямо 2013 г., и с над 17,3% спрямо </a:t>
            </a:r>
            <a:r>
              <a:rPr lang="bg-BG" sz="1200" b="0" dirty="0" err="1" smtClean="0">
                <a:effectLst/>
                <a:latin typeface="Times New Roman"/>
                <a:ea typeface="Times New Roman"/>
              </a:rPr>
              <a:t>средномногогодишната</a:t>
            </a:r>
            <a:r>
              <a:rPr lang="bg-BG" sz="1200" b="0" dirty="0" smtClean="0">
                <a:effectLst/>
                <a:latin typeface="Times New Roman"/>
                <a:ea typeface="Times New Roman"/>
              </a:rPr>
              <a:t> норма  за периода 1981-2014 г.</a:t>
            </a:r>
          </a:p>
          <a:p>
            <a:endParaRPr lang="bg-BG" sz="1200" b="0" dirty="0" smtClean="0">
              <a:effectLst/>
              <a:latin typeface="Times New Roman"/>
              <a:ea typeface="Times New Roman"/>
            </a:endParaRPr>
          </a:p>
          <a:p>
            <a:r>
              <a:rPr lang="bg-BG" sz="1200" b="0" dirty="0" smtClean="0">
                <a:effectLst/>
                <a:latin typeface="Times New Roman"/>
                <a:ea typeface="Times New Roman"/>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Възобновяемите</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пресни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водни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ресурси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на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България</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се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оценяват</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на 101,01 млрд. m3,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включително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ресурса на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р.Дунав</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което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поставя</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страната</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в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относително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благоприятно положение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спрямо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други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европейски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страни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Преобладаващата</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част от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тях</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се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формират</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от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външен</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приток (84,6%),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както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на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повечето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страни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от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Дунавския</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басейн</a:t>
            </a:r>
            <a:endParaRPr lang="bg-BG" sz="1200" b="0" dirty="0" smtClean="0">
              <a:effectLst/>
              <a:latin typeface="Times New Roman"/>
              <a:ea typeface="Times New Roman"/>
            </a:endParaRPr>
          </a:p>
          <a:p>
            <a:endParaRPr lang="bg-BG" sz="1200" b="0" dirty="0" smtClean="0">
              <a:effectLst/>
              <a:latin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altLang="en-US" sz="1200" b="0" i="0" u="sng" strike="noStrike" kern="1200" cap="none" spc="0" normalizeH="0" baseline="0" noProof="0" dirty="0" err="1" smtClean="0">
                <a:ln>
                  <a:noFill/>
                </a:ln>
                <a:solidFill>
                  <a:prstClr val="black"/>
                </a:solidFill>
                <a:effectLst/>
                <a:uLnTx/>
                <a:uFillTx/>
                <a:latin typeface="+mn-lt"/>
                <a:ea typeface="+mn-ea"/>
                <a:cs typeface="+mn-cs"/>
              </a:rPr>
              <a:t>Фигури</a:t>
            </a:r>
            <a:r>
              <a:rPr kumimoji="0" lang="ru-RU" altLang="en-US" sz="1200" b="0" i="0" u="sng" strike="noStrike" kern="1200" cap="none" spc="0" normalizeH="0" baseline="0" noProof="0" dirty="0" smtClean="0">
                <a:ln>
                  <a:noFill/>
                </a:ln>
                <a:solidFill>
                  <a:prstClr val="black"/>
                </a:solidFill>
                <a:effectLst/>
                <a:uLnTx/>
                <a:uFillTx/>
                <a:latin typeface="+mn-lt"/>
                <a:ea typeface="+mn-ea"/>
                <a:cs typeface="+mn-cs"/>
              </a:rPr>
              <a:t> 1 и 2</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България</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се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намира</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на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осмо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място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по възобновяеми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пресни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водни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ресурси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между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европейските</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страни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а по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пресни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водни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ресурси</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на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човек</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от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населението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е на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седмо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altLang="en-US" sz="1200" b="0" i="0" u="none" strike="noStrike" kern="1200" cap="none" spc="0" normalizeH="0" baseline="0" noProof="0" dirty="0" err="1" smtClean="0">
                <a:ln>
                  <a:noFill/>
                </a:ln>
                <a:solidFill>
                  <a:prstClr val="black"/>
                </a:solidFill>
                <a:effectLst/>
                <a:uLnTx/>
                <a:uFillTx/>
                <a:latin typeface="+mn-lt"/>
                <a:ea typeface="+mn-ea"/>
                <a:cs typeface="+mn-cs"/>
              </a:rPr>
              <a:t>място</a:t>
            </a:r>
            <a:r>
              <a:rPr kumimoji="0" lang="ru-RU" alt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ru-RU"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bg-BG" b="0" dirty="0"/>
          </a:p>
        </p:txBody>
      </p:sp>
      <p:sp>
        <p:nvSpPr>
          <p:cNvPr id="4" name="Slide Number Placeholder 3"/>
          <p:cNvSpPr>
            <a:spLocks noGrp="1"/>
          </p:cNvSpPr>
          <p:nvPr>
            <p:ph type="sldNum" sz="quarter" idx="10"/>
          </p:nvPr>
        </p:nvSpPr>
        <p:spPr/>
        <p:txBody>
          <a:bodyPr/>
          <a:lstStyle/>
          <a:p>
            <a:fld id="{9C8820AE-4272-49FC-AD98-0E38DB2736C7}" type="slidenum">
              <a:rPr lang="bg-BG" smtClean="0"/>
              <a:t>9</a:t>
            </a:fld>
            <a:endParaRPr lang="bg-BG"/>
          </a:p>
        </p:txBody>
      </p:sp>
    </p:spTree>
    <p:extLst>
      <p:ext uri="{BB962C8B-B14F-4D97-AF65-F5344CB8AC3E}">
        <p14:creationId xmlns:p14="http://schemas.microsoft.com/office/powerpoint/2010/main" val="243991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16" name="bk object 16"/>
          <p:cNvSpPr/>
          <p:nvPr/>
        </p:nvSpPr>
        <p:spPr>
          <a:xfrm>
            <a:off x="0" y="0"/>
            <a:ext cx="12025249"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409" y="19668"/>
            <a:ext cx="675652" cy="683832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967333" y="269875"/>
            <a:ext cx="7930515" cy="643890"/>
          </a:xfrm>
          <a:custGeom>
            <a:avLst/>
            <a:gdLst/>
            <a:ahLst/>
            <a:cxnLst/>
            <a:rect l="l" t="t" r="r" b="b"/>
            <a:pathLst>
              <a:path w="7930515" h="643890">
                <a:moveTo>
                  <a:pt x="7928254" y="0"/>
                </a:moveTo>
                <a:lnTo>
                  <a:pt x="2133" y="0"/>
                </a:lnTo>
                <a:lnTo>
                  <a:pt x="0" y="2158"/>
                </a:lnTo>
                <a:lnTo>
                  <a:pt x="0" y="641476"/>
                </a:lnTo>
                <a:lnTo>
                  <a:pt x="2133" y="643636"/>
                </a:lnTo>
                <a:lnTo>
                  <a:pt x="7928254" y="643636"/>
                </a:lnTo>
                <a:lnTo>
                  <a:pt x="7930413" y="641476"/>
                </a:lnTo>
                <a:lnTo>
                  <a:pt x="7930413" y="640461"/>
                </a:lnTo>
                <a:lnTo>
                  <a:pt x="3886" y="640461"/>
                </a:lnTo>
                <a:lnTo>
                  <a:pt x="3175" y="639699"/>
                </a:lnTo>
                <a:lnTo>
                  <a:pt x="3175" y="3936"/>
                </a:lnTo>
                <a:lnTo>
                  <a:pt x="3886" y="3175"/>
                </a:lnTo>
                <a:lnTo>
                  <a:pt x="7930413" y="3175"/>
                </a:lnTo>
                <a:lnTo>
                  <a:pt x="7930413" y="2158"/>
                </a:lnTo>
                <a:lnTo>
                  <a:pt x="7928254" y="0"/>
                </a:lnTo>
                <a:close/>
              </a:path>
              <a:path w="7930515" h="643890">
                <a:moveTo>
                  <a:pt x="7930413" y="3175"/>
                </a:moveTo>
                <a:lnTo>
                  <a:pt x="7926476" y="3175"/>
                </a:lnTo>
                <a:lnTo>
                  <a:pt x="7927238" y="3936"/>
                </a:lnTo>
                <a:lnTo>
                  <a:pt x="7927238" y="639699"/>
                </a:lnTo>
                <a:lnTo>
                  <a:pt x="7926476" y="640461"/>
                </a:lnTo>
                <a:lnTo>
                  <a:pt x="7930413" y="640461"/>
                </a:lnTo>
                <a:lnTo>
                  <a:pt x="7930413" y="3175"/>
                </a:lnTo>
                <a:close/>
              </a:path>
              <a:path w="7930515" h="643890">
                <a:moveTo>
                  <a:pt x="7924063" y="6350"/>
                </a:moveTo>
                <a:lnTo>
                  <a:pt x="6350" y="6350"/>
                </a:lnTo>
                <a:lnTo>
                  <a:pt x="6350" y="637286"/>
                </a:lnTo>
                <a:lnTo>
                  <a:pt x="7924063" y="637286"/>
                </a:lnTo>
                <a:lnTo>
                  <a:pt x="7924063" y="634111"/>
                </a:lnTo>
                <a:lnTo>
                  <a:pt x="9525" y="634111"/>
                </a:lnTo>
                <a:lnTo>
                  <a:pt x="9525" y="9525"/>
                </a:lnTo>
                <a:lnTo>
                  <a:pt x="7924063" y="9525"/>
                </a:lnTo>
                <a:lnTo>
                  <a:pt x="7924063" y="6350"/>
                </a:lnTo>
                <a:close/>
              </a:path>
              <a:path w="7930515" h="643890">
                <a:moveTo>
                  <a:pt x="7924063" y="9525"/>
                </a:moveTo>
                <a:lnTo>
                  <a:pt x="7920888" y="9525"/>
                </a:lnTo>
                <a:lnTo>
                  <a:pt x="7920888" y="634111"/>
                </a:lnTo>
                <a:lnTo>
                  <a:pt x="7924063" y="634111"/>
                </a:lnTo>
                <a:lnTo>
                  <a:pt x="7924063" y="9525"/>
                </a:lnTo>
                <a:close/>
              </a:path>
            </a:pathLst>
          </a:custGeom>
          <a:solidFill>
            <a:srgbClr val="C00000"/>
          </a:solidFill>
        </p:spPr>
        <p:txBody>
          <a:bodyPr wrap="square" lIns="0" tIns="0" rIns="0" bIns="0" rtlCol="0"/>
          <a:lstStyle/>
          <a:p>
            <a:endParaRPr/>
          </a:p>
        </p:txBody>
      </p:sp>
      <p:sp>
        <p:nvSpPr>
          <p:cNvPr id="2" name="Holder 2"/>
          <p:cNvSpPr>
            <a:spLocks noGrp="1"/>
          </p:cNvSpPr>
          <p:nvPr>
            <p:ph type="ctrTitle"/>
          </p:nvPr>
        </p:nvSpPr>
        <p:spPr>
          <a:xfrm>
            <a:off x="676910" y="260629"/>
            <a:ext cx="10673079" cy="63436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04035" y="3840480"/>
            <a:ext cx="841883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7777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77777"/>
                </a:solidFill>
                <a:latin typeface="Calibri"/>
                <a:cs typeface="Calibri"/>
              </a:defRPr>
            </a:lvl1pPr>
          </a:lstStyle>
          <a:p>
            <a:endParaRPr/>
          </a:p>
        </p:txBody>
      </p:sp>
      <p:sp>
        <p:nvSpPr>
          <p:cNvPr id="3" name="Holder 3"/>
          <p:cNvSpPr>
            <a:spLocks noGrp="1"/>
          </p:cNvSpPr>
          <p:nvPr>
            <p:ph sz="half" idx="2"/>
          </p:nvPr>
        </p:nvSpPr>
        <p:spPr>
          <a:xfrm>
            <a:off x="601345" y="1577340"/>
            <a:ext cx="5231701"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93853" y="1577340"/>
            <a:ext cx="5231701"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77777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7521" y="666241"/>
            <a:ext cx="4451857" cy="393700"/>
          </a:xfrm>
          <a:prstGeom prst="rect">
            <a:avLst/>
          </a:prstGeom>
        </p:spPr>
        <p:txBody>
          <a:bodyPr wrap="square" lIns="0" tIns="0" rIns="0" bIns="0">
            <a:spAutoFit/>
          </a:bodyPr>
          <a:lstStyle>
            <a:lvl1pPr>
              <a:defRPr sz="2400" b="0" i="0">
                <a:solidFill>
                  <a:srgbClr val="777777"/>
                </a:solidFill>
                <a:latin typeface="Calibri"/>
                <a:cs typeface="Calibri"/>
              </a:defRPr>
            </a:lvl1pPr>
          </a:lstStyle>
          <a:p>
            <a:endParaRPr/>
          </a:p>
        </p:txBody>
      </p:sp>
      <p:sp>
        <p:nvSpPr>
          <p:cNvPr id="3" name="Holder 3"/>
          <p:cNvSpPr>
            <a:spLocks noGrp="1"/>
          </p:cNvSpPr>
          <p:nvPr>
            <p:ph type="body" idx="1"/>
          </p:nvPr>
        </p:nvSpPr>
        <p:spPr>
          <a:xfrm>
            <a:off x="754252" y="1397508"/>
            <a:ext cx="10518394" cy="322452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8579866" y="6629196"/>
            <a:ext cx="301244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sp>
        <p:nvSpPr>
          <p:cNvPr id="5" name="Holder 5"/>
          <p:cNvSpPr>
            <a:spLocks noGrp="1"/>
          </p:cNvSpPr>
          <p:nvPr>
            <p:ph type="dt" sz="half" idx="6"/>
          </p:nvPr>
        </p:nvSpPr>
        <p:spPr>
          <a:xfrm>
            <a:off x="601345" y="6377940"/>
            <a:ext cx="2766187"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5/25/2016</a:t>
            </a:fld>
            <a:endParaRPr lang="en-US"/>
          </a:p>
        </p:txBody>
      </p:sp>
      <p:sp>
        <p:nvSpPr>
          <p:cNvPr id="6" name="Holder 6"/>
          <p:cNvSpPr>
            <a:spLocks noGrp="1"/>
          </p:cNvSpPr>
          <p:nvPr>
            <p:ph type="sldNum" sz="quarter" idx="7"/>
          </p:nvPr>
        </p:nvSpPr>
        <p:spPr>
          <a:xfrm>
            <a:off x="8659368" y="6377940"/>
            <a:ext cx="2766187"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08" y="983397"/>
            <a:ext cx="8510842" cy="4122003"/>
          </a:xfrm>
          <a:prstGeom prst="rect">
            <a:avLst/>
          </a:prstGeom>
        </p:spPr>
      </p:pic>
      <p:sp>
        <p:nvSpPr>
          <p:cNvPr id="10" name="TextBox 9"/>
          <p:cNvSpPr txBox="1"/>
          <p:nvPr/>
        </p:nvSpPr>
        <p:spPr>
          <a:xfrm>
            <a:off x="2051050" y="5257800"/>
            <a:ext cx="8077200" cy="1200329"/>
          </a:xfrm>
          <a:prstGeom prst="rect">
            <a:avLst/>
          </a:prstGeom>
          <a:noFill/>
        </p:spPr>
        <p:txBody>
          <a:bodyPr wrap="square" rtlCol="0">
            <a:spAutoFit/>
          </a:bodyPr>
          <a:lstStyle/>
          <a:p>
            <a:pPr algn="ctr"/>
            <a:r>
              <a:rPr lang="ru-RU" sz="2400" dirty="0"/>
              <a:t>НАЦИОНАЛЕН ДОКЛАД </a:t>
            </a:r>
            <a:endParaRPr lang="en-US" sz="2400" dirty="0" smtClean="0"/>
          </a:p>
          <a:p>
            <a:pPr algn="ctr"/>
            <a:r>
              <a:rPr lang="ru-RU" sz="2400" dirty="0" smtClean="0"/>
              <a:t>ЗА </a:t>
            </a:r>
            <a:r>
              <a:rPr lang="ru-RU" sz="2400" dirty="0"/>
              <a:t>СЪСТОЯНИЕТО И  ОПАЗВАНЕТО НА ОКОЛНАТА СРЕДА</a:t>
            </a:r>
          </a:p>
          <a:p>
            <a:pPr algn="ctr"/>
            <a:r>
              <a:rPr lang="ru-RU" sz="2400" dirty="0"/>
              <a:t>2014</a:t>
            </a:r>
            <a:endParaRPr lang="bg-BG" sz="2400" dirty="0"/>
          </a:p>
        </p:txBody>
      </p:sp>
      <p:sp>
        <p:nvSpPr>
          <p:cNvPr id="11" name="TextBox 10"/>
          <p:cNvSpPr txBox="1"/>
          <p:nvPr/>
        </p:nvSpPr>
        <p:spPr>
          <a:xfrm>
            <a:off x="1898650" y="152400"/>
            <a:ext cx="8077200" cy="830997"/>
          </a:xfrm>
          <a:prstGeom prst="rect">
            <a:avLst/>
          </a:prstGeom>
          <a:noFill/>
        </p:spPr>
        <p:txBody>
          <a:bodyPr wrap="square" rtlCol="0">
            <a:spAutoFit/>
          </a:bodyPr>
          <a:lstStyle/>
          <a:p>
            <a:pPr algn="ctr"/>
            <a:r>
              <a:rPr lang="bg-BG" sz="2400" dirty="0" smtClean="0"/>
              <a:t>Министерство на околната среда и водите</a:t>
            </a:r>
          </a:p>
          <a:p>
            <a:pPr algn="ctr"/>
            <a:r>
              <a:rPr lang="bg-BG" sz="2400" dirty="0" smtClean="0"/>
              <a:t>Изпълнителна агенция по околна среда</a:t>
            </a:r>
            <a:endParaRPr lang="bg-BG" sz="24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50" y="322644"/>
            <a:ext cx="567449" cy="4905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409" y="19668"/>
            <a:ext cx="1755775" cy="683832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00087" y="274599"/>
            <a:ext cx="7993380" cy="634365"/>
          </a:xfrm>
          <a:prstGeom prst="rect">
            <a:avLst/>
          </a:prstGeom>
          <a:ln w="9525">
            <a:solidFill>
              <a:srgbClr val="006FC0"/>
            </a:solidFill>
          </a:ln>
        </p:spPr>
        <p:txBody>
          <a:bodyPr vert="horz" wrap="square" lIns="0" tIns="143510" rIns="0" bIns="0" rtlCol="0">
            <a:spAutoFit/>
          </a:bodyPr>
          <a:lstStyle/>
          <a:p>
            <a:pPr marL="86360">
              <a:lnSpc>
                <a:spcPct val="100000"/>
              </a:lnSpc>
              <a:spcBef>
                <a:spcPts val="1130"/>
              </a:spcBef>
            </a:pPr>
            <a:r>
              <a:rPr sz="2000" spc="-10" dirty="0">
                <a:latin typeface="Calibri"/>
                <a:cs typeface="Calibri"/>
              </a:rPr>
              <a:t>УПРАВЛЕНИЕ </a:t>
            </a:r>
            <a:r>
              <a:rPr sz="2000" dirty="0">
                <a:latin typeface="Calibri"/>
                <a:cs typeface="Calibri"/>
              </a:rPr>
              <a:t>НА </a:t>
            </a:r>
            <a:r>
              <a:rPr sz="2000" spc="-5" dirty="0">
                <a:latin typeface="Calibri"/>
                <a:cs typeface="Calibri"/>
              </a:rPr>
              <a:t>ВОДНИТЕ РЕСУРСИ </a:t>
            </a:r>
            <a:r>
              <a:rPr sz="2000" dirty="0">
                <a:latin typeface="Calibri"/>
                <a:cs typeface="Calibri"/>
              </a:rPr>
              <a:t>И </a:t>
            </a:r>
            <a:r>
              <a:rPr sz="2000" spc="-20" dirty="0">
                <a:latin typeface="Calibri"/>
                <a:cs typeface="Calibri"/>
              </a:rPr>
              <a:t>КАЧЕСТВО </a:t>
            </a:r>
            <a:r>
              <a:rPr sz="2000" dirty="0">
                <a:latin typeface="Calibri"/>
                <a:cs typeface="Calibri"/>
              </a:rPr>
              <a:t>НА</a:t>
            </a:r>
            <a:r>
              <a:rPr sz="2000" spc="-100" dirty="0">
                <a:latin typeface="Calibri"/>
                <a:cs typeface="Calibri"/>
              </a:rPr>
              <a:t> </a:t>
            </a:r>
            <a:r>
              <a:rPr sz="2000" spc="-5" dirty="0">
                <a:latin typeface="Calibri"/>
                <a:cs typeface="Calibri"/>
              </a:rPr>
              <a:t>ВОДИТЕ</a:t>
            </a:r>
            <a:endParaRPr sz="2000">
              <a:latin typeface="Calibri"/>
              <a:cs typeface="Calibri"/>
            </a:endParaRPr>
          </a:p>
        </p:txBody>
      </p:sp>
      <p:sp>
        <p:nvSpPr>
          <p:cNvPr id="5" name="object 5"/>
          <p:cNvSpPr txBox="1"/>
          <p:nvPr/>
        </p:nvSpPr>
        <p:spPr>
          <a:xfrm>
            <a:off x="1025144" y="2075941"/>
            <a:ext cx="4936490" cy="1245235"/>
          </a:xfrm>
          <a:prstGeom prst="rect">
            <a:avLst/>
          </a:prstGeom>
        </p:spPr>
        <p:txBody>
          <a:bodyPr vert="horz" wrap="square" lIns="0" tIns="0" rIns="0" bIns="0" rtlCol="0">
            <a:spAutoFit/>
          </a:bodyPr>
          <a:lstStyle/>
          <a:p>
            <a:pPr marL="12700" marR="5080" algn="just">
              <a:lnSpc>
                <a:spcPct val="100000"/>
              </a:lnSpc>
            </a:pPr>
            <a:r>
              <a:rPr sz="2000" dirty="0">
                <a:latin typeface="Calibri"/>
                <a:cs typeface="Calibri"/>
              </a:rPr>
              <a:t>От </a:t>
            </a:r>
            <a:r>
              <a:rPr sz="2000" spc="-5" dirty="0">
                <a:latin typeface="Calibri"/>
                <a:cs typeface="Calibri"/>
              </a:rPr>
              <a:t>общия брой </a:t>
            </a:r>
            <a:r>
              <a:rPr sz="2000" dirty="0">
                <a:latin typeface="Calibri"/>
                <a:cs typeface="Calibri"/>
              </a:rPr>
              <a:t>анализи </a:t>
            </a:r>
            <a:r>
              <a:rPr sz="2000" spc="-10" dirty="0">
                <a:latin typeface="Calibri"/>
                <a:cs typeface="Calibri"/>
              </a:rPr>
              <a:t>на </a:t>
            </a:r>
            <a:r>
              <a:rPr sz="2000" spc="-5" dirty="0">
                <a:latin typeface="Calibri"/>
                <a:cs typeface="Calibri"/>
              </a:rPr>
              <a:t>питейни </a:t>
            </a:r>
            <a:r>
              <a:rPr sz="2000" spc="-15" dirty="0">
                <a:latin typeface="Calibri"/>
                <a:cs typeface="Calibri"/>
              </a:rPr>
              <a:t>води,  </a:t>
            </a:r>
            <a:r>
              <a:rPr sz="2000" dirty="0">
                <a:latin typeface="Calibri"/>
                <a:cs typeface="Calibri"/>
              </a:rPr>
              <a:t>извършвани </a:t>
            </a:r>
            <a:r>
              <a:rPr sz="2000" spc="-15" dirty="0">
                <a:latin typeface="Calibri"/>
                <a:cs typeface="Calibri"/>
              </a:rPr>
              <a:t>от </a:t>
            </a:r>
            <a:r>
              <a:rPr sz="2000" spc="-5" dirty="0">
                <a:latin typeface="Calibri"/>
                <a:cs typeface="Calibri"/>
              </a:rPr>
              <a:t>Районните </a:t>
            </a:r>
            <a:r>
              <a:rPr sz="2000" spc="-5" dirty="0" err="1">
                <a:latin typeface="Calibri"/>
                <a:cs typeface="Calibri"/>
              </a:rPr>
              <a:t>здравни</a:t>
            </a:r>
            <a:r>
              <a:rPr sz="2000" spc="-5" dirty="0">
                <a:latin typeface="Calibri"/>
                <a:cs typeface="Calibri"/>
              </a:rPr>
              <a:t>  </a:t>
            </a:r>
            <a:r>
              <a:rPr sz="2000" spc="-5" dirty="0" err="1" smtClean="0">
                <a:latin typeface="Calibri"/>
                <a:cs typeface="Calibri"/>
              </a:rPr>
              <a:t>инспекции</a:t>
            </a:r>
            <a:r>
              <a:rPr lang="bg-BG" sz="2000" spc="-5" dirty="0" smtClean="0">
                <a:latin typeface="Calibri"/>
                <a:cs typeface="Calibri"/>
              </a:rPr>
              <a:t> на МЗ </a:t>
            </a:r>
            <a:r>
              <a:rPr sz="2000" spc="-5" dirty="0" smtClean="0">
                <a:latin typeface="Calibri"/>
                <a:cs typeface="Calibri"/>
              </a:rPr>
              <a:t>, </a:t>
            </a:r>
            <a:r>
              <a:rPr sz="2000" spc="-5" dirty="0">
                <a:latin typeface="Calibri"/>
                <a:cs typeface="Calibri"/>
              </a:rPr>
              <a:t>съответствие </a:t>
            </a:r>
            <a:r>
              <a:rPr sz="2000" dirty="0">
                <a:latin typeface="Calibri"/>
                <a:cs typeface="Calibri"/>
              </a:rPr>
              <a:t>с </a:t>
            </a:r>
            <a:r>
              <a:rPr sz="2000" spc="-5" dirty="0">
                <a:latin typeface="Calibri"/>
                <a:cs typeface="Calibri"/>
              </a:rPr>
              <a:t>нормите </a:t>
            </a:r>
            <a:r>
              <a:rPr sz="2000" dirty="0">
                <a:latin typeface="Calibri"/>
                <a:cs typeface="Calibri"/>
              </a:rPr>
              <a:t>има </a:t>
            </a:r>
            <a:r>
              <a:rPr sz="2000" dirty="0" err="1">
                <a:latin typeface="Calibri"/>
                <a:cs typeface="Calibri"/>
              </a:rPr>
              <a:t>при</a:t>
            </a:r>
            <a:r>
              <a:rPr sz="2000" dirty="0">
                <a:latin typeface="Calibri"/>
                <a:cs typeface="Calibri"/>
              </a:rPr>
              <a:t>  </a:t>
            </a:r>
            <a:r>
              <a:rPr sz="2000" dirty="0" smtClean="0">
                <a:latin typeface="Calibri"/>
                <a:cs typeface="Calibri"/>
              </a:rPr>
              <a:t>98,5</a:t>
            </a:r>
            <a:r>
              <a:rPr lang="bg-BG" sz="2000" dirty="0" smtClean="0">
                <a:latin typeface="Calibri"/>
                <a:cs typeface="Calibri"/>
              </a:rPr>
              <a:t>1</a:t>
            </a:r>
            <a:r>
              <a:rPr sz="2000" dirty="0" smtClean="0">
                <a:latin typeface="Calibri"/>
                <a:cs typeface="Calibri"/>
              </a:rPr>
              <a:t>% </a:t>
            </a:r>
            <a:r>
              <a:rPr sz="2000" spc="-10" dirty="0">
                <a:latin typeface="Calibri"/>
                <a:cs typeface="Calibri"/>
              </a:rPr>
              <a:t>от</a:t>
            </a:r>
            <a:r>
              <a:rPr sz="2000" spc="-135" dirty="0">
                <a:latin typeface="Calibri"/>
                <a:cs typeface="Calibri"/>
              </a:rPr>
              <a:t> </a:t>
            </a:r>
            <a:r>
              <a:rPr sz="2000" dirty="0">
                <a:latin typeface="Calibri"/>
                <a:cs typeface="Calibri"/>
              </a:rPr>
              <a:t>тях.</a:t>
            </a:r>
          </a:p>
        </p:txBody>
      </p:sp>
      <p:sp>
        <p:nvSpPr>
          <p:cNvPr id="6" name="object 6"/>
          <p:cNvSpPr txBox="1"/>
          <p:nvPr/>
        </p:nvSpPr>
        <p:spPr>
          <a:xfrm>
            <a:off x="1025144" y="3722370"/>
            <a:ext cx="3836035" cy="330835"/>
          </a:xfrm>
          <a:prstGeom prst="rect">
            <a:avLst/>
          </a:prstGeom>
        </p:spPr>
        <p:txBody>
          <a:bodyPr vert="horz" wrap="square" lIns="0" tIns="0" rIns="0" bIns="0" rtlCol="0">
            <a:spAutoFit/>
          </a:bodyPr>
          <a:lstStyle/>
          <a:p>
            <a:pPr marL="12700">
              <a:lnSpc>
                <a:spcPct val="100000"/>
              </a:lnSpc>
            </a:pPr>
            <a:r>
              <a:rPr sz="2000" spc="-5" dirty="0">
                <a:latin typeface="Calibri"/>
                <a:cs typeface="Calibri"/>
              </a:rPr>
              <a:t>Изследват </a:t>
            </a:r>
            <a:r>
              <a:rPr sz="2000" dirty="0">
                <a:latin typeface="Calibri"/>
                <a:cs typeface="Calibri"/>
              </a:rPr>
              <a:t>се </a:t>
            </a:r>
            <a:r>
              <a:rPr sz="2000" spc="-5" dirty="0">
                <a:latin typeface="Calibri"/>
                <a:cs typeface="Calibri"/>
              </a:rPr>
              <a:t>следните</a:t>
            </a:r>
            <a:r>
              <a:rPr sz="2000" spc="-65" dirty="0">
                <a:latin typeface="Calibri"/>
                <a:cs typeface="Calibri"/>
              </a:rPr>
              <a:t> </a:t>
            </a:r>
            <a:r>
              <a:rPr sz="2000" spc="-5" dirty="0">
                <a:latin typeface="Calibri"/>
                <a:cs typeface="Calibri"/>
              </a:rPr>
              <a:t>показатели:</a:t>
            </a:r>
            <a:endParaRPr sz="2000">
              <a:latin typeface="Calibri"/>
              <a:cs typeface="Calibri"/>
            </a:endParaRPr>
          </a:p>
        </p:txBody>
      </p:sp>
      <p:sp>
        <p:nvSpPr>
          <p:cNvPr id="7" name="object 7"/>
          <p:cNvSpPr txBox="1"/>
          <p:nvPr/>
        </p:nvSpPr>
        <p:spPr>
          <a:xfrm>
            <a:off x="1025144" y="4088129"/>
            <a:ext cx="4645025" cy="2037714"/>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spc="-5" dirty="0">
                <a:latin typeface="Calibri"/>
                <a:cs typeface="Calibri"/>
              </a:rPr>
              <a:t>Микробиологични</a:t>
            </a:r>
            <a:r>
              <a:rPr sz="2000" spc="-55" dirty="0">
                <a:latin typeface="Calibri"/>
                <a:cs typeface="Calibri"/>
              </a:rPr>
              <a:t> </a:t>
            </a:r>
            <a:r>
              <a:rPr sz="2000" spc="-10" dirty="0">
                <a:latin typeface="Calibri"/>
                <a:cs typeface="Calibri"/>
              </a:rPr>
              <a:t>показатели;</a:t>
            </a:r>
            <a:endParaRPr sz="2000" dirty="0">
              <a:latin typeface="Calibri"/>
              <a:cs typeface="Calibri"/>
            </a:endParaRPr>
          </a:p>
          <a:p>
            <a:pPr marL="355600" indent="-342900">
              <a:lnSpc>
                <a:spcPct val="100000"/>
              </a:lnSpc>
              <a:spcBef>
                <a:spcPts val="480"/>
              </a:spcBef>
              <a:buFont typeface="Arial"/>
              <a:buChar char="•"/>
              <a:tabLst>
                <a:tab pos="355600" algn="l"/>
              </a:tabLst>
            </a:pPr>
            <a:r>
              <a:rPr sz="2000" spc="-5" dirty="0">
                <a:latin typeface="Calibri"/>
                <a:cs typeface="Calibri"/>
              </a:rPr>
              <a:t>Физико-химични</a:t>
            </a:r>
            <a:r>
              <a:rPr sz="2000" spc="-55" dirty="0">
                <a:latin typeface="Calibri"/>
                <a:cs typeface="Calibri"/>
              </a:rPr>
              <a:t> </a:t>
            </a:r>
            <a:r>
              <a:rPr sz="2000" spc="-10" dirty="0">
                <a:latin typeface="Calibri"/>
                <a:cs typeface="Calibri"/>
              </a:rPr>
              <a:t>показатели;</a:t>
            </a:r>
            <a:endParaRPr sz="2000" dirty="0">
              <a:latin typeface="Calibri"/>
              <a:cs typeface="Calibri"/>
            </a:endParaRPr>
          </a:p>
          <a:p>
            <a:pPr marL="355600" indent="-342900">
              <a:lnSpc>
                <a:spcPct val="100000"/>
              </a:lnSpc>
              <a:spcBef>
                <a:spcPts val="480"/>
              </a:spcBef>
              <a:buFont typeface="Arial"/>
              <a:buChar char="•"/>
              <a:tabLst>
                <a:tab pos="355600" algn="l"/>
              </a:tabLst>
            </a:pPr>
            <a:r>
              <a:rPr sz="2000" spc="-5" dirty="0">
                <a:latin typeface="Calibri"/>
                <a:cs typeface="Calibri"/>
              </a:rPr>
              <a:t>Отклонения </a:t>
            </a:r>
            <a:r>
              <a:rPr sz="2000" dirty="0">
                <a:latin typeface="Calibri"/>
                <a:cs typeface="Calibri"/>
              </a:rPr>
              <a:t>по</a:t>
            </a:r>
            <a:r>
              <a:rPr sz="2000" spc="-25" dirty="0">
                <a:latin typeface="Calibri"/>
                <a:cs typeface="Calibri"/>
              </a:rPr>
              <a:t> </a:t>
            </a:r>
            <a:r>
              <a:rPr sz="2000" spc="-5" dirty="0">
                <a:latin typeface="Calibri"/>
                <a:cs typeface="Calibri"/>
              </a:rPr>
              <a:t>органолептични</a:t>
            </a:r>
            <a:endParaRPr sz="2000" dirty="0">
              <a:latin typeface="Calibri"/>
              <a:cs typeface="Calibri"/>
            </a:endParaRPr>
          </a:p>
          <a:p>
            <a:pPr marL="355600">
              <a:lnSpc>
                <a:spcPct val="100000"/>
              </a:lnSpc>
            </a:pPr>
            <a:r>
              <a:rPr sz="2000" spc="-10" dirty="0">
                <a:latin typeface="Calibri"/>
                <a:cs typeface="Calibri"/>
              </a:rPr>
              <a:t>показатели </a:t>
            </a:r>
            <a:r>
              <a:rPr sz="2000" spc="-15" dirty="0">
                <a:latin typeface="Calibri"/>
                <a:cs typeface="Calibri"/>
              </a:rPr>
              <a:t>(цвят, </a:t>
            </a:r>
            <a:r>
              <a:rPr sz="2000" dirty="0">
                <a:latin typeface="Calibri"/>
                <a:cs typeface="Calibri"/>
              </a:rPr>
              <a:t>мирис, </a:t>
            </a:r>
            <a:r>
              <a:rPr sz="2000" spc="-5" dirty="0">
                <a:latin typeface="Calibri"/>
                <a:cs typeface="Calibri"/>
              </a:rPr>
              <a:t>вкус,</a:t>
            </a:r>
            <a:r>
              <a:rPr sz="2000" spc="-35" dirty="0">
                <a:latin typeface="Calibri"/>
                <a:cs typeface="Calibri"/>
              </a:rPr>
              <a:t> </a:t>
            </a:r>
            <a:r>
              <a:rPr sz="2000" spc="-15" dirty="0">
                <a:latin typeface="Calibri"/>
                <a:cs typeface="Calibri"/>
              </a:rPr>
              <a:t>мътност)</a:t>
            </a:r>
            <a:endParaRPr sz="2000" dirty="0">
              <a:latin typeface="Calibri"/>
              <a:cs typeface="Calibri"/>
            </a:endParaRPr>
          </a:p>
          <a:p>
            <a:pPr marL="355600" marR="716280" indent="-342900">
              <a:lnSpc>
                <a:spcPct val="100000"/>
              </a:lnSpc>
              <a:spcBef>
                <a:spcPts val="480"/>
              </a:spcBef>
              <a:buFont typeface="Arial"/>
              <a:buChar char="•"/>
              <a:tabLst>
                <a:tab pos="355600" algn="l"/>
              </a:tabLst>
            </a:pPr>
            <a:r>
              <a:rPr sz="2000" spc="-5" dirty="0">
                <a:latin typeface="Calibri"/>
                <a:cs typeface="Calibri"/>
              </a:rPr>
              <a:t>Съдържание </a:t>
            </a:r>
            <a:r>
              <a:rPr sz="2000" dirty="0">
                <a:latin typeface="Calibri"/>
                <a:cs typeface="Calibri"/>
              </a:rPr>
              <a:t>на нитрати,</a:t>
            </a:r>
            <a:r>
              <a:rPr sz="2000" spc="-100" dirty="0">
                <a:latin typeface="Calibri"/>
                <a:cs typeface="Calibri"/>
              </a:rPr>
              <a:t> </a:t>
            </a:r>
            <a:r>
              <a:rPr sz="2000" spc="-5" dirty="0">
                <a:latin typeface="Calibri"/>
                <a:cs typeface="Calibri"/>
              </a:rPr>
              <a:t>манган,  флуориди, </a:t>
            </a:r>
            <a:r>
              <a:rPr sz="2000" dirty="0">
                <a:latin typeface="Calibri"/>
                <a:cs typeface="Calibri"/>
              </a:rPr>
              <a:t>арсен и</a:t>
            </a:r>
            <a:r>
              <a:rPr sz="2000" spc="-110" dirty="0">
                <a:latin typeface="Calibri"/>
                <a:cs typeface="Calibri"/>
              </a:rPr>
              <a:t> </a:t>
            </a:r>
            <a:r>
              <a:rPr sz="2000" dirty="0">
                <a:latin typeface="Calibri"/>
                <a:cs typeface="Calibri"/>
              </a:rPr>
              <a:t>хром.</a:t>
            </a:r>
          </a:p>
        </p:txBody>
      </p:sp>
      <p:sp>
        <p:nvSpPr>
          <p:cNvPr id="8" name="object 8"/>
          <p:cNvSpPr txBox="1">
            <a:spLocks noGrp="1"/>
          </p:cNvSpPr>
          <p:nvPr>
            <p:ph type="title"/>
          </p:nvPr>
        </p:nvSpPr>
        <p:spPr>
          <a:xfrm>
            <a:off x="9685019" y="260629"/>
            <a:ext cx="1664970" cy="634365"/>
          </a:xfrm>
          <a:prstGeom prst="rect">
            <a:avLst/>
          </a:prstGeom>
          <a:solidFill>
            <a:srgbClr val="006FC0"/>
          </a:solidFill>
        </p:spPr>
        <p:txBody>
          <a:bodyPr vert="horz" wrap="square" lIns="0" tIns="114300" rIns="0" bIns="0" rtlCol="0">
            <a:spAutoFit/>
          </a:bodyPr>
          <a:lstStyle/>
          <a:p>
            <a:pPr marL="457200">
              <a:lnSpc>
                <a:spcPct val="100000"/>
              </a:lnSpc>
              <a:spcBef>
                <a:spcPts val="900"/>
              </a:spcBef>
            </a:pPr>
            <a:r>
              <a:rPr spc="-20" dirty="0">
                <a:solidFill>
                  <a:srgbClr val="FFFFFF"/>
                </a:solidFill>
              </a:rPr>
              <a:t>ВОДИ</a:t>
            </a:r>
          </a:p>
        </p:txBody>
      </p:sp>
      <p:sp>
        <p:nvSpPr>
          <p:cNvPr id="9" name="object 9"/>
          <p:cNvSpPr txBox="1"/>
          <p:nvPr/>
        </p:nvSpPr>
        <p:spPr>
          <a:xfrm>
            <a:off x="108991" y="700510"/>
            <a:ext cx="179536" cy="5257800"/>
          </a:xfrm>
          <a:prstGeom prst="rect">
            <a:avLst/>
          </a:prstGeom>
        </p:spPr>
        <p:txBody>
          <a:bodyPr vert="vert270" wrap="square" lIns="0" tIns="0" rIns="0" bIns="0" rtlCol="0">
            <a:spAutoFit/>
          </a:bodyPr>
          <a:lstStyle/>
          <a:p>
            <a:pPr marL="12700">
              <a:lnSpc>
                <a:spcPts val="1435"/>
              </a:lnSpc>
            </a:pPr>
            <a:r>
              <a:rPr sz="1400" dirty="0">
                <a:solidFill>
                  <a:srgbClr val="7E7E7E"/>
                </a:solidFill>
                <a:latin typeface="Calibri"/>
                <a:cs typeface="Calibri"/>
              </a:rPr>
              <a:t>НАЦИОНА</a:t>
            </a:r>
            <a:r>
              <a:rPr sz="1400" spc="-10" dirty="0">
                <a:solidFill>
                  <a:srgbClr val="7E7E7E"/>
                </a:solidFill>
                <a:latin typeface="Calibri"/>
                <a:cs typeface="Calibri"/>
              </a:rPr>
              <a:t>Л</a:t>
            </a:r>
            <a:r>
              <a:rPr sz="1400" dirty="0">
                <a:solidFill>
                  <a:srgbClr val="7E7E7E"/>
                </a:solidFill>
                <a:latin typeface="Calibri"/>
                <a:cs typeface="Calibri"/>
              </a:rPr>
              <a:t>ЕН</a:t>
            </a:r>
            <a:r>
              <a:rPr sz="1400" spc="-20" dirty="0">
                <a:solidFill>
                  <a:srgbClr val="7E7E7E"/>
                </a:solidFill>
                <a:latin typeface="Calibri"/>
                <a:cs typeface="Calibri"/>
              </a:rPr>
              <a:t> </a:t>
            </a:r>
            <a:r>
              <a:rPr sz="1400" spc="-30" dirty="0">
                <a:solidFill>
                  <a:srgbClr val="7E7E7E"/>
                </a:solidFill>
                <a:latin typeface="Calibri"/>
                <a:cs typeface="Calibri"/>
              </a:rPr>
              <a:t>Д</a:t>
            </a:r>
            <a:r>
              <a:rPr sz="1400" spc="-10" dirty="0">
                <a:solidFill>
                  <a:srgbClr val="7E7E7E"/>
                </a:solidFill>
                <a:latin typeface="Calibri"/>
                <a:cs typeface="Calibri"/>
              </a:rPr>
              <a:t>О</a:t>
            </a:r>
            <a:r>
              <a:rPr sz="1400" dirty="0">
                <a:solidFill>
                  <a:srgbClr val="7E7E7E"/>
                </a:solidFill>
                <a:latin typeface="Calibri"/>
                <a:cs typeface="Calibri"/>
              </a:rPr>
              <a:t>К</a:t>
            </a:r>
            <a:r>
              <a:rPr sz="1400" spc="-10" dirty="0">
                <a:solidFill>
                  <a:srgbClr val="7E7E7E"/>
                </a:solidFill>
                <a:latin typeface="Calibri"/>
                <a:cs typeface="Calibri"/>
              </a:rPr>
              <a:t>Л</a:t>
            </a:r>
            <a:r>
              <a:rPr sz="1400" dirty="0">
                <a:solidFill>
                  <a:srgbClr val="7E7E7E"/>
                </a:solidFill>
                <a:latin typeface="Calibri"/>
                <a:cs typeface="Calibri"/>
              </a:rPr>
              <a:t>АД</a:t>
            </a:r>
            <a:r>
              <a:rPr sz="1400" spc="-10" dirty="0">
                <a:solidFill>
                  <a:srgbClr val="7E7E7E"/>
                </a:solidFill>
                <a:latin typeface="Calibri"/>
                <a:cs typeface="Calibri"/>
              </a:rPr>
              <a:t> </a:t>
            </a:r>
            <a:r>
              <a:rPr sz="1400" spc="-20" dirty="0">
                <a:solidFill>
                  <a:srgbClr val="7E7E7E"/>
                </a:solidFill>
                <a:latin typeface="Calibri"/>
                <a:cs typeface="Calibri"/>
              </a:rPr>
              <a:t>З</a:t>
            </a:r>
            <a:r>
              <a:rPr sz="1400" dirty="0">
                <a:solidFill>
                  <a:srgbClr val="7E7E7E"/>
                </a:solidFill>
                <a:latin typeface="Calibri"/>
                <a:cs typeface="Calibri"/>
              </a:rPr>
              <a:t>А </a:t>
            </a:r>
            <a:r>
              <a:rPr sz="1400" spc="-10" dirty="0">
                <a:solidFill>
                  <a:srgbClr val="7E7E7E"/>
                </a:solidFill>
                <a:latin typeface="Calibri"/>
                <a:cs typeface="Calibri"/>
              </a:rPr>
              <a:t>С</a:t>
            </a:r>
            <a:r>
              <a:rPr sz="1400" dirty="0">
                <a:solidFill>
                  <a:srgbClr val="7E7E7E"/>
                </a:solidFill>
                <a:latin typeface="Calibri"/>
                <a:cs typeface="Calibri"/>
              </a:rPr>
              <a:t>ЪС</a:t>
            </a:r>
            <a:r>
              <a:rPr sz="1400" spc="-40" dirty="0">
                <a:solidFill>
                  <a:srgbClr val="7E7E7E"/>
                </a:solidFill>
                <a:latin typeface="Calibri"/>
                <a:cs typeface="Calibri"/>
              </a:rPr>
              <a:t>Т</a:t>
            </a:r>
            <a:r>
              <a:rPr sz="1400" spc="-20" dirty="0">
                <a:solidFill>
                  <a:srgbClr val="7E7E7E"/>
                </a:solidFill>
                <a:latin typeface="Calibri"/>
                <a:cs typeface="Calibri"/>
              </a:rPr>
              <a:t>О</a:t>
            </a:r>
            <a:r>
              <a:rPr sz="1400" dirty="0">
                <a:solidFill>
                  <a:srgbClr val="7E7E7E"/>
                </a:solidFill>
                <a:latin typeface="Calibri"/>
                <a:cs typeface="Calibri"/>
              </a:rPr>
              <a:t>ЯНИ</a:t>
            </a:r>
            <a:r>
              <a:rPr sz="1400" spc="-15" dirty="0">
                <a:solidFill>
                  <a:srgbClr val="7E7E7E"/>
                </a:solidFill>
                <a:latin typeface="Calibri"/>
                <a:cs typeface="Calibri"/>
              </a:rPr>
              <a:t>Е</a:t>
            </a:r>
            <a:r>
              <a:rPr sz="1400" spc="-40" dirty="0">
                <a:solidFill>
                  <a:srgbClr val="7E7E7E"/>
                </a:solidFill>
                <a:latin typeface="Calibri"/>
                <a:cs typeface="Calibri"/>
              </a:rPr>
              <a:t>Т</a:t>
            </a:r>
            <a:r>
              <a:rPr sz="1400" dirty="0">
                <a:solidFill>
                  <a:srgbClr val="7E7E7E"/>
                </a:solidFill>
                <a:latin typeface="Calibri"/>
                <a:cs typeface="Calibri"/>
              </a:rPr>
              <a:t>О</a:t>
            </a:r>
            <a:r>
              <a:rPr sz="1400" spc="20" dirty="0">
                <a:solidFill>
                  <a:srgbClr val="7E7E7E"/>
                </a:solidFill>
                <a:latin typeface="Calibri"/>
                <a:cs typeface="Calibri"/>
              </a:rPr>
              <a:t> </a:t>
            </a:r>
            <a:r>
              <a:rPr sz="1400" dirty="0">
                <a:solidFill>
                  <a:srgbClr val="7E7E7E"/>
                </a:solidFill>
                <a:latin typeface="Calibri"/>
                <a:cs typeface="Calibri"/>
              </a:rPr>
              <a:t>НА</a:t>
            </a:r>
            <a:r>
              <a:rPr sz="1400" spc="-15" dirty="0">
                <a:solidFill>
                  <a:srgbClr val="7E7E7E"/>
                </a:solidFill>
                <a:latin typeface="Calibri"/>
                <a:cs typeface="Calibri"/>
              </a:rPr>
              <a:t> </a:t>
            </a:r>
            <a:r>
              <a:rPr sz="1400" spc="-10" dirty="0">
                <a:solidFill>
                  <a:srgbClr val="7E7E7E"/>
                </a:solidFill>
                <a:latin typeface="Calibri"/>
                <a:cs typeface="Calibri"/>
              </a:rPr>
              <a:t>О</a:t>
            </a:r>
            <a:r>
              <a:rPr sz="1400" spc="-35" dirty="0">
                <a:solidFill>
                  <a:srgbClr val="7E7E7E"/>
                </a:solidFill>
                <a:latin typeface="Calibri"/>
                <a:cs typeface="Calibri"/>
              </a:rPr>
              <a:t>К</a:t>
            </a:r>
            <a:r>
              <a:rPr sz="1400" spc="-45" dirty="0">
                <a:solidFill>
                  <a:srgbClr val="7E7E7E"/>
                </a:solidFill>
                <a:latin typeface="Calibri"/>
                <a:cs typeface="Calibri"/>
              </a:rPr>
              <a:t>О</a:t>
            </a:r>
            <a:r>
              <a:rPr sz="1400" spc="-10" dirty="0">
                <a:solidFill>
                  <a:srgbClr val="7E7E7E"/>
                </a:solidFill>
                <a:latin typeface="Calibri"/>
                <a:cs typeface="Calibri"/>
              </a:rPr>
              <a:t>Л</a:t>
            </a:r>
            <a:r>
              <a:rPr sz="1400" dirty="0">
                <a:solidFill>
                  <a:srgbClr val="7E7E7E"/>
                </a:solidFill>
                <a:latin typeface="Calibri"/>
                <a:cs typeface="Calibri"/>
              </a:rPr>
              <a:t>Н</a:t>
            </a:r>
            <a:r>
              <a:rPr sz="1400" spc="-80" dirty="0">
                <a:solidFill>
                  <a:srgbClr val="7E7E7E"/>
                </a:solidFill>
                <a:latin typeface="Calibri"/>
                <a:cs typeface="Calibri"/>
              </a:rPr>
              <a:t>А</a:t>
            </a:r>
            <a:r>
              <a:rPr sz="1400" spc="-85" dirty="0">
                <a:solidFill>
                  <a:srgbClr val="7E7E7E"/>
                </a:solidFill>
                <a:latin typeface="Calibri"/>
                <a:cs typeface="Calibri"/>
              </a:rPr>
              <a:t>Т</a:t>
            </a:r>
            <a:r>
              <a:rPr sz="1400" dirty="0">
                <a:solidFill>
                  <a:srgbClr val="7E7E7E"/>
                </a:solidFill>
                <a:latin typeface="Calibri"/>
                <a:cs typeface="Calibri"/>
              </a:rPr>
              <a:t>А</a:t>
            </a:r>
            <a:r>
              <a:rPr sz="1400" spc="-15" dirty="0">
                <a:solidFill>
                  <a:srgbClr val="7E7E7E"/>
                </a:solidFill>
                <a:latin typeface="Calibri"/>
                <a:cs typeface="Calibri"/>
              </a:rPr>
              <a:t> </a:t>
            </a:r>
            <a:r>
              <a:rPr sz="1400" spc="-5" dirty="0">
                <a:solidFill>
                  <a:srgbClr val="7E7E7E"/>
                </a:solidFill>
                <a:latin typeface="Calibri"/>
                <a:cs typeface="Calibri"/>
              </a:rPr>
              <a:t>С</a:t>
            </a:r>
            <a:r>
              <a:rPr sz="1400" spc="-10" dirty="0">
                <a:solidFill>
                  <a:srgbClr val="7E7E7E"/>
                </a:solidFill>
                <a:latin typeface="Calibri"/>
                <a:cs typeface="Calibri"/>
              </a:rPr>
              <a:t>Р</a:t>
            </a:r>
            <a:r>
              <a:rPr sz="1400" spc="-15" dirty="0">
                <a:solidFill>
                  <a:srgbClr val="7E7E7E"/>
                </a:solidFill>
                <a:latin typeface="Calibri"/>
                <a:cs typeface="Calibri"/>
              </a:rPr>
              <a:t>Е</a:t>
            </a:r>
            <a:r>
              <a:rPr sz="1400" dirty="0">
                <a:solidFill>
                  <a:srgbClr val="7E7E7E"/>
                </a:solidFill>
                <a:latin typeface="Calibri"/>
                <a:cs typeface="Calibri"/>
              </a:rPr>
              <a:t>Д</a:t>
            </a:r>
            <a:r>
              <a:rPr sz="1400" spc="5" dirty="0">
                <a:solidFill>
                  <a:srgbClr val="7E7E7E"/>
                </a:solidFill>
                <a:latin typeface="Calibri"/>
                <a:cs typeface="Calibri"/>
              </a:rPr>
              <a:t>А</a:t>
            </a:r>
            <a:r>
              <a:rPr sz="1400" dirty="0">
                <a:solidFill>
                  <a:srgbClr val="7E7E7E"/>
                </a:solidFill>
                <a:latin typeface="Calibri"/>
                <a:cs typeface="Calibri"/>
              </a:rPr>
              <a:t>,</a:t>
            </a:r>
            <a:r>
              <a:rPr sz="1400" spc="10" dirty="0">
                <a:solidFill>
                  <a:srgbClr val="7E7E7E"/>
                </a:solidFill>
                <a:latin typeface="Calibri"/>
                <a:cs typeface="Calibri"/>
              </a:rPr>
              <a:t> </a:t>
            </a:r>
            <a:r>
              <a:rPr sz="1400" dirty="0" smtClean="0">
                <a:solidFill>
                  <a:srgbClr val="7E7E7E"/>
                </a:solidFill>
                <a:latin typeface="Calibri"/>
                <a:cs typeface="Calibri"/>
              </a:rPr>
              <a:t>2</a:t>
            </a:r>
            <a:r>
              <a:rPr sz="1400" spc="-10" dirty="0" smtClean="0">
                <a:solidFill>
                  <a:srgbClr val="7E7E7E"/>
                </a:solidFill>
                <a:latin typeface="Calibri"/>
                <a:cs typeface="Calibri"/>
              </a:rPr>
              <a:t>0</a:t>
            </a:r>
            <a:r>
              <a:rPr sz="1400" dirty="0" smtClean="0">
                <a:solidFill>
                  <a:srgbClr val="7E7E7E"/>
                </a:solidFill>
                <a:latin typeface="Calibri"/>
                <a:cs typeface="Calibri"/>
              </a:rPr>
              <a:t>1</a:t>
            </a:r>
            <a:r>
              <a:rPr lang="bg-BG" sz="1400" dirty="0" smtClean="0">
                <a:solidFill>
                  <a:srgbClr val="7E7E7E"/>
                </a:solidFill>
                <a:latin typeface="Calibri"/>
                <a:cs typeface="Calibri"/>
              </a:rPr>
              <a:t>4</a:t>
            </a:r>
            <a:endParaRPr sz="1400" dirty="0">
              <a:latin typeface="Calibri"/>
              <a:cs typeface="Calibri"/>
            </a:endParaRPr>
          </a:p>
        </p:txBody>
      </p:sp>
      <p:sp>
        <p:nvSpPr>
          <p:cNvPr id="10" name="object 10"/>
          <p:cNvSpPr/>
          <p:nvPr/>
        </p:nvSpPr>
        <p:spPr>
          <a:xfrm>
            <a:off x="596582" y="2132228"/>
            <a:ext cx="303504" cy="303504"/>
          </a:xfrm>
          <a:prstGeom prst="rect">
            <a:avLst/>
          </a:prstGeom>
          <a:blipFill>
            <a:blip r:embed="rId4" cstate="print"/>
            <a:stretch>
              <a:fillRect/>
            </a:stretch>
          </a:blipFill>
        </p:spPr>
        <p:txBody>
          <a:bodyPr wrap="square" lIns="0" tIns="0" rIns="0" bIns="0" rtlCol="0"/>
          <a:lstStyle/>
          <a:p>
            <a:endParaRPr/>
          </a:p>
        </p:txBody>
      </p:sp>
      <p:sp>
        <p:nvSpPr>
          <p:cNvPr id="220" name="object 220"/>
          <p:cNvSpPr txBox="1"/>
          <p:nvPr/>
        </p:nvSpPr>
        <p:spPr>
          <a:xfrm>
            <a:off x="978814" y="1056385"/>
            <a:ext cx="10294620" cy="1038860"/>
          </a:xfrm>
          <a:prstGeom prst="rect">
            <a:avLst/>
          </a:prstGeom>
        </p:spPr>
        <p:txBody>
          <a:bodyPr vert="horz" wrap="square" lIns="0" tIns="0" rIns="0" bIns="0" rtlCol="0">
            <a:spAutoFit/>
          </a:bodyPr>
          <a:lstStyle/>
          <a:p>
            <a:pPr marL="12700">
              <a:lnSpc>
                <a:spcPct val="100000"/>
              </a:lnSpc>
            </a:pPr>
            <a:r>
              <a:rPr sz="2400" b="1" dirty="0">
                <a:latin typeface="Calibri"/>
                <a:cs typeface="Calibri"/>
              </a:rPr>
              <a:t>Постигнати ли </a:t>
            </a:r>
            <a:r>
              <a:rPr sz="2400" b="1" spc="-5" dirty="0">
                <a:latin typeface="Calibri"/>
                <a:cs typeface="Calibri"/>
              </a:rPr>
              <a:t>са изискванията </a:t>
            </a:r>
            <a:r>
              <a:rPr sz="2400" b="1" dirty="0">
                <a:latin typeface="Calibri"/>
                <a:cs typeface="Calibri"/>
              </a:rPr>
              <a:t>за безопасно </a:t>
            </a:r>
            <a:r>
              <a:rPr sz="2400" b="1" spc="-5" dirty="0">
                <a:latin typeface="Calibri"/>
                <a:cs typeface="Calibri"/>
              </a:rPr>
              <a:t>качество </a:t>
            </a:r>
            <a:r>
              <a:rPr sz="2400" b="1" dirty="0">
                <a:latin typeface="Calibri"/>
                <a:cs typeface="Calibri"/>
              </a:rPr>
              <a:t>на </a:t>
            </a:r>
            <a:r>
              <a:rPr sz="2400" b="1" spc="-5" dirty="0">
                <a:latin typeface="Calibri"/>
                <a:cs typeface="Calibri"/>
              </a:rPr>
              <a:t>питейните </a:t>
            </a:r>
            <a:r>
              <a:rPr sz="2400" b="1" spc="-15" dirty="0">
                <a:latin typeface="Calibri"/>
                <a:cs typeface="Calibri"/>
              </a:rPr>
              <a:t>води  </a:t>
            </a:r>
            <a:r>
              <a:rPr sz="2400" b="1" spc="305" dirty="0">
                <a:latin typeface="Calibri"/>
                <a:cs typeface="Calibri"/>
              </a:rPr>
              <a:t> </a:t>
            </a:r>
            <a:r>
              <a:rPr sz="2400" b="1" dirty="0">
                <a:latin typeface="Calibri"/>
                <a:cs typeface="Calibri"/>
              </a:rPr>
              <a:t>по</a:t>
            </a:r>
            <a:endParaRPr sz="2400" dirty="0">
              <a:latin typeface="Calibri"/>
              <a:cs typeface="Calibri"/>
            </a:endParaRPr>
          </a:p>
          <a:p>
            <a:pPr marL="12700">
              <a:lnSpc>
                <a:spcPct val="100000"/>
              </a:lnSpc>
            </a:pPr>
            <a:r>
              <a:rPr sz="2400" b="1" spc="-5" dirty="0">
                <a:latin typeface="Calibri"/>
                <a:cs typeface="Calibri"/>
              </a:rPr>
              <a:t>физико-химични, биологични </a:t>
            </a:r>
            <a:r>
              <a:rPr sz="2400" b="1" dirty="0">
                <a:latin typeface="Calibri"/>
                <a:cs typeface="Calibri"/>
              </a:rPr>
              <a:t>и </a:t>
            </a:r>
            <a:r>
              <a:rPr sz="2400" b="1" spc="-5" dirty="0">
                <a:latin typeface="Calibri"/>
                <a:cs typeface="Calibri"/>
              </a:rPr>
              <a:t>органолептични</a:t>
            </a:r>
            <a:r>
              <a:rPr sz="2400" b="1" dirty="0">
                <a:latin typeface="Calibri"/>
                <a:cs typeface="Calibri"/>
              </a:rPr>
              <a:t> </a:t>
            </a:r>
            <a:r>
              <a:rPr sz="2400" b="1" spc="-10" dirty="0">
                <a:latin typeface="Calibri"/>
                <a:cs typeface="Calibri"/>
              </a:rPr>
              <a:t>показатели?</a:t>
            </a:r>
            <a:endParaRPr sz="2400" dirty="0">
              <a:latin typeface="Calibri"/>
              <a:cs typeface="Calibri"/>
            </a:endParaRPr>
          </a:p>
          <a:p>
            <a:pPr marL="6508750">
              <a:lnSpc>
                <a:spcPct val="100000"/>
              </a:lnSpc>
              <a:spcBef>
                <a:spcPts val="815"/>
              </a:spcBef>
            </a:pPr>
            <a:r>
              <a:rPr sz="1200" b="1" spc="-5" dirty="0">
                <a:latin typeface="Calibri"/>
                <a:cs typeface="Calibri"/>
              </a:rPr>
              <a:t>Процент </a:t>
            </a:r>
            <a:r>
              <a:rPr sz="1200" b="1" dirty="0">
                <a:latin typeface="Calibri"/>
                <a:cs typeface="Calibri"/>
              </a:rPr>
              <a:t>на </a:t>
            </a:r>
            <a:r>
              <a:rPr sz="1200" b="1" spc="-5" dirty="0">
                <a:latin typeface="Calibri"/>
                <a:cs typeface="Calibri"/>
              </a:rPr>
              <a:t>анализите по микробиологични</a:t>
            </a:r>
            <a:r>
              <a:rPr sz="1200" b="1" spc="-45" dirty="0">
                <a:latin typeface="Calibri"/>
                <a:cs typeface="Calibri"/>
              </a:rPr>
              <a:t> </a:t>
            </a:r>
            <a:r>
              <a:rPr sz="1200" b="1" spc="-10" dirty="0">
                <a:latin typeface="Calibri"/>
                <a:cs typeface="Calibri"/>
              </a:rPr>
              <a:t>показатели,</a:t>
            </a:r>
            <a:endParaRPr sz="1200" dirty="0">
              <a:latin typeface="Calibri"/>
              <a:cs typeface="Calibri"/>
            </a:endParaRPr>
          </a:p>
        </p:txBody>
      </p:sp>
      <p:sp>
        <p:nvSpPr>
          <p:cNvPr id="221" name="object 221"/>
          <p:cNvSpPr txBox="1"/>
          <p:nvPr/>
        </p:nvSpPr>
        <p:spPr>
          <a:xfrm>
            <a:off x="7293609" y="2074798"/>
            <a:ext cx="3949700" cy="184666"/>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съответстващи </a:t>
            </a:r>
            <a:r>
              <a:rPr sz="1200" b="1" dirty="0">
                <a:latin typeface="Calibri"/>
                <a:cs typeface="Calibri"/>
              </a:rPr>
              <a:t>на </a:t>
            </a:r>
            <a:r>
              <a:rPr sz="1200" b="1" spc="-5" dirty="0">
                <a:latin typeface="Calibri"/>
                <a:cs typeface="Calibri"/>
              </a:rPr>
              <a:t>изискванията </a:t>
            </a:r>
            <a:r>
              <a:rPr sz="1200" b="1" dirty="0">
                <a:latin typeface="Calibri"/>
                <a:cs typeface="Calibri"/>
              </a:rPr>
              <a:t>за </a:t>
            </a:r>
            <a:r>
              <a:rPr sz="1200" b="1" spc="-5" dirty="0">
                <a:latin typeface="Calibri"/>
                <a:cs typeface="Calibri"/>
              </a:rPr>
              <a:t>периода </a:t>
            </a:r>
            <a:r>
              <a:rPr sz="1200" b="1" dirty="0">
                <a:latin typeface="Calibri"/>
                <a:cs typeface="Calibri"/>
              </a:rPr>
              <a:t>2002 </a:t>
            </a:r>
            <a:r>
              <a:rPr sz="1200" b="1" spc="-30" dirty="0">
                <a:latin typeface="Calibri"/>
                <a:cs typeface="Calibri"/>
              </a:rPr>
              <a:t>г. </a:t>
            </a:r>
            <a:r>
              <a:rPr sz="1200" b="1" dirty="0">
                <a:latin typeface="Calibri"/>
                <a:cs typeface="Calibri"/>
              </a:rPr>
              <a:t>– </a:t>
            </a:r>
            <a:r>
              <a:rPr sz="1200" b="1" dirty="0" smtClean="0">
                <a:latin typeface="Calibri"/>
                <a:cs typeface="Calibri"/>
              </a:rPr>
              <a:t>201</a:t>
            </a:r>
            <a:r>
              <a:rPr lang="bg-BG" sz="1200" b="1" dirty="0" smtClean="0">
                <a:latin typeface="Calibri"/>
                <a:cs typeface="Calibri"/>
              </a:rPr>
              <a:t>4</a:t>
            </a:r>
            <a:r>
              <a:rPr sz="1200" b="1" spc="-20" dirty="0" smtClean="0">
                <a:latin typeface="Calibri"/>
                <a:cs typeface="Calibri"/>
              </a:rPr>
              <a:t> </a:t>
            </a:r>
            <a:r>
              <a:rPr sz="1200" b="1" spc="-30" dirty="0">
                <a:latin typeface="Calibri"/>
                <a:cs typeface="Calibri"/>
              </a:rPr>
              <a:t>г.</a:t>
            </a:r>
            <a:endParaRPr sz="1200" dirty="0">
              <a:latin typeface="Calibri"/>
              <a:cs typeface="Calibri"/>
            </a:endParaRPr>
          </a:p>
        </p:txBody>
      </p:sp>
      <p:sp>
        <p:nvSpPr>
          <p:cNvPr id="222" name="object 222"/>
          <p:cNvSpPr txBox="1"/>
          <p:nvPr/>
        </p:nvSpPr>
        <p:spPr>
          <a:xfrm>
            <a:off x="6565518" y="4258691"/>
            <a:ext cx="4769485" cy="386080"/>
          </a:xfrm>
          <a:prstGeom prst="rect">
            <a:avLst/>
          </a:prstGeom>
        </p:spPr>
        <p:txBody>
          <a:bodyPr vert="horz" wrap="square" lIns="0" tIns="0" rIns="0" bIns="0" rtlCol="0">
            <a:spAutoFit/>
          </a:bodyPr>
          <a:lstStyle/>
          <a:p>
            <a:pPr marL="12700" marR="5080" indent="194945">
              <a:lnSpc>
                <a:spcPct val="100000"/>
              </a:lnSpc>
            </a:pPr>
            <a:r>
              <a:rPr sz="1200" b="1" spc="-5" dirty="0">
                <a:latin typeface="Calibri"/>
                <a:cs typeface="Calibri"/>
              </a:rPr>
              <a:t>Процент </a:t>
            </a:r>
            <a:r>
              <a:rPr sz="1200" b="1" dirty="0">
                <a:latin typeface="Calibri"/>
                <a:cs typeface="Calibri"/>
              </a:rPr>
              <a:t>на </a:t>
            </a:r>
            <a:r>
              <a:rPr sz="1200" b="1" spc="-5" dirty="0">
                <a:latin typeface="Calibri"/>
                <a:cs typeface="Calibri"/>
              </a:rPr>
              <a:t>анализите по органолептични, </a:t>
            </a:r>
            <a:r>
              <a:rPr sz="1200" b="1" dirty="0">
                <a:latin typeface="Calibri"/>
                <a:cs typeface="Calibri"/>
              </a:rPr>
              <a:t>химични и </a:t>
            </a:r>
            <a:r>
              <a:rPr sz="1200" b="1" spc="-5" dirty="0">
                <a:latin typeface="Calibri"/>
                <a:cs typeface="Calibri"/>
              </a:rPr>
              <a:t>радиологични  </a:t>
            </a:r>
            <a:r>
              <a:rPr sz="1200" b="1" spc="-10" dirty="0">
                <a:latin typeface="Calibri"/>
                <a:cs typeface="Calibri"/>
              </a:rPr>
              <a:t>показатели, </a:t>
            </a:r>
            <a:r>
              <a:rPr sz="1200" b="1" spc="-5" dirty="0">
                <a:latin typeface="Calibri"/>
                <a:cs typeface="Calibri"/>
              </a:rPr>
              <a:t>съответстващи </a:t>
            </a:r>
            <a:r>
              <a:rPr sz="1200" b="1" dirty="0">
                <a:latin typeface="Calibri"/>
                <a:cs typeface="Calibri"/>
              </a:rPr>
              <a:t>на </a:t>
            </a:r>
            <a:r>
              <a:rPr sz="1200" b="1" spc="-5" dirty="0">
                <a:latin typeface="Calibri"/>
                <a:cs typeface="Calibri"/>
              </a:rPr>
              <a:t>изискванията </a:t>
            </a:r>
            <a:r>
              <a:rPr sz="1200" b="1" dirty="0">
                <a:latin typeface="Calibri"/>
                <a:cs typeface="Calibri"/>
              </a:rPr>
              <a:t>за </a:t>
            </a:r>
            <a:r>
              <a:rPr sz="1200" b="1" spc="-5" dirty="0">
                <a:latin typeface="Calibri"/>
                <a:cs typeface="Calibri"/>
              </a:rPr>
              <a:t>периода </a:t>
            </a:r>
            <a:r>
              <a:rPr sz="1200" b="1" dirty="0">
                <a:latin typeface="Calibri"/>
                <a:cs typeface="Calibri"/>
              </a:rPr>
              <a:t>2002 </a:t>
            </a:r>
            <a:r>
              <a:rPr sz="1200" b="1" spc="-30" dirty="0">
                <a:latin typeface="Calibri"/>
                <a:cs typeface="Calibri"/>
              </a:rPr>
              <a:t>г. </a:t>
            </a:r>
            <a:r>
              <a:rPr sz="1200" b="1" dirty="0">
                <a:latin typeface="Calibri"/>
                <a:cs typeface="Calibri"/>
              </a:rPr>
              <a:t>– 2013</a:t>
            </a:r>
            <a:r>
              <a:rPr sz="1200" b="1" spc="15" dirty="0">
                <a:latin typeface="Calibri"/>
                <a:cs typeface="Calibri"/>
              </a:rPr>
              <a:t> </a:t>
            </a:r>
            <a:r>
              <a:rPr sz="1200" b="1" spc="-30" dirty="0">
                <a:latin typeface="Calibri"/>
                <a:cs typeface="Calibri"/>
              </a:rPr>
              <a:t>г.</a:t>
            </a:r>
            <a:endParaRPr sz="1200" dirty="0">
              <a:latin typeface="Calibri"/>
              <a:cs typeface="Calibri"/>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384" y="2259464"/>
            <a:ext cx="42481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159" y="4691181"/>
            <a:ext cx="4524375" cy="2166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98245" y="274599"/>
            <a:ext cx="7995284" cy="634365"/>
          </a:xfrm>
          <a:prstGeom prst="rect">
            <a:avLst/>
          </a:prstGeom>
          <a:ln w="9525">
            <a:solidFill>
              <a:srgbClr val="006FC0"/>
            </a:solidFill>
          </a:ln>
        </p:spPr>
        <p:txBody>
          <a:bodyPr vert="horz" wrap="square" lIns="0" tIns="143510" rIns="0" bIns="0" rtlCol="0">
            <a:spAutoFit/>
          </a:bodyPr>
          <a:lstStyle/>
          <a:p>
            <a:pPr marL="86360">
              <a:lnSpc>
                <a:spcPct val="100000"/>
              </a:lnSpc>
              <a:spcBef>
                <a:spcPts val="1130"/>
              </a:spcBef>
            </a:pPr>
            <a:r>
              <a:rPr sz="2000" spc="-5" dirty="0">
                <a:latin typeface="Calibri"/>
                <a:cs typeface="Calibri"/>
              </a:rPr>
              <a:t>ПОВЪРХНОСТНИ</a:t>
            </a:r>
            <a:r>
              <a:rPr sz="2000" spc="-90" dirty="0">
                <a:latin typeface="Calibri"/>
                <a:cs typeface="Calibri"/>
              </a:rPr>
              <a:t> </a:t>
            </a:r>
            <a:r>
              <a:rPr sz="2000" spc="-10" dirty="0">
                <a:latin typeface="Calibri"/>
                <a:cs typeface="Calibri"/>
              </a:rPr>
              <a:t>ВОДИ</a:t>
            </a:r>
            <a:endParaRPr sz="2000">
              <a:latin typeface="Calibri"/>
              <a:cs typeface="Calibri"/>
            </a:endParaRPr>
          </a:p>
        </p:txBody>
      </p:sp>
      <p:sp>
        <p:nvSpPr>
          <p:cNvPr id="4" name="object 4"/>
          <p:cNvSpPr txBox="1">
            <a:spLocks noGrp="1"/>
          </p:cNvSpPr>
          <p:nvPr>
            <p:ph type="title"/>
          </p:nvPr>
        </p:nvSpPr>
        <p:spPr>
          <a:xfrm>
            <a:off x="9685019" y="260629"/>
            <a:ext cx="1664970" cy="634365"/>
          </a:xfrm>
          <a:prstGeom prst="rect">
            <a:avLst/>
          </a:prstGeom>
          <a:solidFill>
            <a:srgbClr val="006FC0"/>
          </a:solidFill>
        </p:spPr>
        <p:txBody>
          <a:bodyPr vert="horz" wrap="square" lIns="0" tIns="114300" rIns="0" bIns="0" rtlCol="0">
            <a:spAutoFit/>
          </a:bodyPr>
          <a:lstStyle/>
          <a:p>
            <a:pPr marL="457200">
              <a:lnSpc>
                <a:spcPct val="100000"/>
              </a:lnSpc>
              <a:spcBef>
                <a:spcPts val="900"/>
              </a:spcBef>
            </a:pPr>
            <a:r>
              <a:rPr spc="-20" dirty="0">
                <a:solidFill>
                  <a:srgbClr val="FFFFFF"/>
                </a:solidFill>
              </a:rPr>
              <a:t>ВОДИ</a:t>
            </a:r>
          </a:p>
        </p:txBody>
      </p:sp>
      <p:sp>
        <p:nvSpPr>
          <p:cNvPr id="5" name="object 5"/>
          <p:cNvSpPr txBox="1"/>
          <p:nvPr/>
        </p:nvSpPr>
        <p:spPr>
          <a:xfrm>
            <a:off x="1051052" y="957960"/>
            <a:ext cx="10218420" cy="5740033"/>
          </a:xfrm>
          <a:prstGeom prst="rect">
            <a:avLst/>
          </a:prstGeom>
        </p:spPr>
        <p:txBody>
          <a:bodyPr vert="horz" wrap="square" lIns="0" tIns="0" rIns="0" bIns="0" rtlCol="0">
            <a:spAutoFit/>
          </a:bodyPr>
          <a:lstStyle/>
          <a:p>
            <a:pPr marL="12700" marR="5080" algn="just">
              <a:lnSpc>
                <a:spcPct val="100000"/>
              </a:lnSpc>
            </a:pPr>
            <a:r>
              <a:rPr sz="2400" b="1" spc="-10" dirty="0">
                <a:latin typeface="Calibri"/>
                <a:cs typeface="Calibri"/>
              </a:rPr>
              <a:t>Подобрява </a:t>
            </a:r>
            <a:r>
              <a:rPr sz="2400" b="1" spc="-5" dirty="0">
                <a:latin typeface="Calibri"/>
                <a:cs typeface="Calibri"/>
              </a:rPr>
              <a:t>ли се </a:t>
            </a:r>
            <a:r>
              <a:rPr sz="2400" b="1" spc="-10" dirty="0">
                <a:latin typeface="Calibri"/>
                <a:cs typeface="Calibri"/>
              </a:rPr>
              <a:t>качеството </a:t>
            </a:r>
            <a:r>
              <a:rPr sz="2400" b="1" dirty="0">
                <a:latin typeface="Calibri"/>
                <a:cs typeface="Calibri"/>
              </a:rPr>
              <a:t>на </a:t>
            </a:r>
            <a:r>
              <a:rPr sz="2400" b="1" spc="-10" dirty="0">
                <a:latin typeface="Calibri"/>
                <a:cs typeface="Calibri"/>
              </a:rPr>
              <a:t>повърхностните </a:t>
            </a:r>
            <a:r>
              <a:rPr sz="2400" b="1" spc="-15" dirty="0">
                <a:latin typeface="Calibri"/>
                <a:cs typeface="Calibri"/>
              </a:rPr>
              <a:t>води, което </a:t>
            </a:r>
            <a:r>
              <a:rPr sz="2400" b="1" dirty="0">
                <a:latin typeface="Calibri"/>
                <a:cs typeface="Calibri"/>
              </a:rPr>
              <a:t>засяга, </a:t>
            </a:r>
            <a:r>
              <a:rPr sz="2400" b="1" spc="-5" dirty="0">
                <a:latin typeface="Calibri"/>
                <a:cs typeface="Calibri"/>
              </a:rPr>
              <a:t>от </a:t>
            </a:r>
            <a:r>
              <a:rPr sz="2400" b="1" spc="-10" dirty="0">
                <a:latin typeface="Calibri"/>
                <a:cs typeface="Calibri"/>
              </a:rPr>
              <a:t>една  </a:t>
            </a:r>
            <a:r>
              <a:rPr sz="2400" b="1" dirty="0">
                <a:latin typeface="Calibri"/>
                <a:cs typeface="Calibri"/>
              </a:rPr>
              <a:t>страна </a:t>
            </a:r>
            <a:r>
              <a:rPr sz="2400" b="1" spc="-5" dirty="0">
                <a:latin typeface="Calibri"/>
                <a:cs typeface="Calibri"/>
              </a:rPr>
              <a:t>използването им </a:t>
            </a:r>
            <a:r>
              <a:rPr sz="2400" b="1" spc="-20" dirty="0">
                <a:latin typeface="Calibri"/>
                <a:cs typeface="Calibri"/>
              </a:rPr>
              <a:t>като </a:t>
            </a:r>
            <a:r>
              <a:rPr sz="2400" b="1" spc="-5" dirty="0">
                <a:latin typeface="Calibri"/>
                <a:cs typeface="Calibri"/>
              </a:rPr>
              <a:t>източници за питейно </a:t>
            </a:r>
            <a:r>
              <a:rPr sz="2400" b="1" spc="-15" dirty="0">
                <a:latin typeface="Calibri"/>
                <a:cs typeface="Calibri"/>
              </a:rPr>
              <a:t>водоснабдяване </a:t>
            </a:r>
            <a:r>
              <a:rPr sz="2400" b="1" dirty="0">
                <a:latin typeface="Calibri"/>
                <a:cs typeface="Calibri"/>
              </a:rPr>
              <a:t>и </a:t>
            </a:r>
            <a:r>
              <a:rPr sz="2400" b="1" spc="-10" dirty="0">
                <a:latin typeface="Calibri"/>
                <a:cs typeface="Calibri"/>
              </a:rPr>
              <a:t>от  друга </a:t>
            </a:r>
            <a:r>
              <a:rPr sz="2400" b="1" dirty="0">
                <a:latin typeface="Calibri"/>
                <a:cs typeface="Calibri"/>
              </a:rPr>
              <a:t>страна - </a:t>
            </a:r>
            <a:r>
              <a:rPr sz="2400" b="1" spc="-5" dirty="0">
                <a:latin typeface="Calibri"/>
                <a:cs typeface="Calibri"/>
              </a:rPr>
              <a:t>за местообитание </a:t>
            </a:r>
            <a:r>
              <a:rPr sz="2400" b="1" dirty="0">
                <a:latin typeface="Calibri"/>
                <a:cs typeface="Calibri"/>
              </a:rPr>
              <a:t>на  </a:t>
            </a:r>
            <a:r>
              <a:rPr sz="2400" b="1" spc="-5" dirty="0">
                <a:latin typeface="Calibri"/>
                <a:cs typeface="Calibri"/>
              </a:rPr>
              <a:t>много </a:t>
            </a:r>
            <a:r>
              <a:rPr sz="2400" b="1" spc="-10" dirty="0">
                <a:latin typeface="Calibri"/>
                <a:cs typeface="Calibri"/>
              </a:rPr>
              <a:t>видове </a:t>
            </a:r>
            <a:r>
              <a:rPr sz="2400" b="1" spc="-15" dirty="0">
                <a:latin typeface="Calibri"/>
                <a:cs typeface="Calibri"/>
              </a:rPr>
              <a:t>водни</a:t>
            </a:r>
            <a:r>
              <a:rPr sz="2400" b="1" spc="40" dirty="0">
                <a:latin typeface="Calibri"/>
                <a:cs typeface="Calibri"/>
              </a:rPr>
              <a:t> </a:t>
            </a:r>
            <a:r>
              <a:rPr sz="2400" b="1" spc="-5" dirty="0">
                <a:latin typeface="Calibri"/>
                <a:cs typeface="Calibri"/>
              </a:rPr>
              <a:t>организми?</a:t>
            </a:r>
            <a:endParaRPr sz="2400" dirty="0">
              <a:latin typeface="Calibri"/>
              <a:cs typeface="Calibri"/>
            </a:endParaRPr>
          </a:p>
          <a:p>
            <a:pPr>
              <a:lnSpc>
                <a:spcPct val="100000"/>
              </a:lnSpc>
            </a:pPr>
            <a:endParaRPr sz="2500" dirty="0">
              <a:latin typeface="Times New Roman"/>
              <a:cs typeface="Times New Roman"/>
            </a:endParaRPr>
          </a:p>
          <a:p>
            <a:pPr marL="12700" marR="585470">
              <a:lnSpc>
                <a:spcPct val="100000"/>
              </a:lnSpc>
            </a:pPr>
            <a:r>
              <a:rPr sz="1800" spc="-15" dirty="0" smtClean="0">
                <a:latin typeface="Calibri"/>
                <a:cs typeface="Calibri"/>
              </a:rPr>
              <a:t>1996-201</a:t>
            </a:r>
            <a:r>
              <a:rPr lang="bg-BG" sz="1800" spc="-15" dirty="0" smtClean="0">
                <a:latin typeface="Calibri"/>
                <a:cs typeface="Calibri"/>
              </a:rPr>
              <a:t>4</a:t>
            </a:r>
            <a:r>
              <a:rPr sz="1800" spc="-15" dirty="0" smtClean="0">
                <a:latin typeface="Calibri"/>
                <a:cs typeface="Calibri"/>
              </a:rPr>
              <a:t>г</a:t>
            </a:r>
            <a:r>
              <a:rPr sz="1800" spc="-15" dirty="0">
                <a:latin typeface="Calibri"/>
                <a:cs typeface="Calibri"/>
              </a:rPr>
              <a:t>. </a:t>
            </a:r>
            <a:r>
              <a:rPr sz="1800" dirty="0">
                <a:latin typeface="Calibri"/>
                <a:cs typeface="Calibri"/>
              </a:rPr>
              <a:t>– </a:t>
            </a:r>
            <a:r>
              <a:rPr sz="1800" spc="-5" dirty="0">
                <a:latin typeface="Calibri"/>
                <a:cs typeface="Calibri"/>
              </a:rPr>
              <a:t>запазва се тенденцията </a:t>
            </a:r>
            <a:r>
              <a:rPr sz="1800" spc="-10" dirty="0">
                <a:latin typeface="Calibri"/>
                <a:cs typeface="Calibri"/>
              </a:rPr>
              <a:t>от </a:t>
            </a:r>
            <a:r>
              <a:rPr sz="1800" spc="-5" dirty="0">
                <a:latin typeface="Calibri"/>
                <a:cs typeface="Calibri"/>
              </a:rPr>
              <a:t>последните </a:t>
            </a:r>
            <a:r>
              <a:rPr sz="1800" spc="-15" dirty="0">
                <a:latin typeface="Calibri"/>
                <a:cs typeface="Calibri"/>
              </a:rPr>
              <a:t>години </a:t>
            </a:r>
            <a:r>
              <a:rPr sz="1800" spc="-5" dirty="0">
                <a:latin typeface="Calibri"/>
                <a:cs typeface="Calibri"/>
              </a:rPr>
              <a:t>за </a:t>
            </a:r>
            <a:r>
              <a:rPr sz="1800" spc="-10" dirty="0">
                <a:latin typeface="Calibri"/>
                <a:cs typeface="Calibri"/>
              </a:rPr>
              <a:t>подобряване качеството </a:t>
            </a:r>
            <a:r>
              <a:rPr sz="1800" dirty="0">
                <a:latin typeface="Calibri"/>
                <a:cs typeface="Calibri"/>
              </a:rPr>
              <a:t>на </a:t>
            </a:r>
            <a:r>
              <a:rPr sz="1800" spc="-10" dirty="0">
                <a:latin typeface="Calibri"/>
                <a:cs typeface="Calibri"/>
              </a:rPr>
              <a:t>водите.  </a:t>
            </a:r>
            <a:r>
              <a:rPr sz="1800" spc="-5" dirty="0">
                <a:latin typeface="Calibri"/>
                <a:cs typeface="Calibri"/>
              </a:rPr>
              <a:t>Въпреки </a:t>
            </a:r>
            <a:r>
              <a:rPr sz="1800" spc="-10" dirty="0">
                <a:latin typeface="Calibri"/>
                <a:cs typeface="Calibri"/>
              </a:rPr>
              <a:t>това </a:t>
            </a:r>
            <a:r>
              <a:rPr sz="1800" dirty="0">
                <a:latin typeface="Calibri"/>
                <a:cs typeface="Calibri"/>
              </a:rPr>
              <a:t>все </a:t>
            </a:r>
            <a:r>
              <a:rPr sz="1800" spc="-10" dirty="0">
                <a:latin typeface="Calibri"/>
                <a:cs typeface="Calibri"/>
              </a:rPr>
              <a:t>още </a:t>
            </a:r>
            <a:r>
              <a:rPr sz="1800" dirty="0">
                <a:latin typeface="Calibri"/>
                <a:cs typeface="Calibri"/>
              </a:rPr>
              <a:t>има </a:t>
            </a:r>
            <a:r>
              <a:rPr sz="1800" spc="-10" dirty="0">
                <a:latin typeface="Calibri"/>
                <a:cs typeface="Calibri"/>
              </a:rPr>
              <a:t>водни тела </a:t>
            </a:r>
            <a:r>
              <a:rPr sz="1800" spc="-5" dirty="0">
                <a:latin typeface="Calibri"/>
                <a:cs typeface="Calibri"/>
              </a:rPr>
              <a:t>определени </a:t>
            </a:r>
            <a:r>
              <a:rPr sz="1800" dirty="0">
                <a:latin typeface="Calibri"/>
                <a:cs typeface="Calibri"/>
              </a:rPr>
              <a:t>в риск. За </a:t>
            </a:r>
            <a:r>
              <a:rPr sz="1800" spc="-10" dirty="0">
                <a:latin typeface="Calibri"/>
                <a:cs typeface="Calibri"/>
              </a:rPr>
              <a:t>подобряване </a:t>
            </a:r>
            <a:r>
              <a:rPr sz="1800" dirty="0">
                <a:latin typeface="Calibri"/>
                <a:cs typeface="Calibri"/>
              </a:rPr>
              <a:t>на </a:t>
            </a:r>
            <a:r>
              <a:rPr sz="1800" spc="-10" dirty="0">
                <a:latin typeface="Calibri"/>
                <a:cs typeface="Calibri"/>
              </a:rPr>
              <a:t>състоянието </a:t>
            </a:r>
            <a:r>
              <a:rPr sz="1800" dirty="0">
                <a:latin typeface="Calibri"/>
                <a:cs typeface="Calibri"/>
              </a:rPr>
              <a:t>им са  </a:t>
            </a:r>
            <a:r>
              <a:rPr sz="1800" spc="-5" dirty="0">
                <a:latin typeface="Calibri"/>
                <a:cs typeface="Calibri"/>
              </a:rPr>
              <a:t>изготвени </a:t>
            </a:r>
            <a:r>
              <a:rPr sz="1800" dirty="0">
                <a:latin typeface="Calibri"/>
                <a:cs typeface="Calibri"/>
              </a:rPr>
              <a:t>програми </a:t>
            </a:r>
            <a:r>
              <a:rPr sz="1800" spc="-10" dirty="0">
                <a:latin typeface="Calibri"/>
                <a:cs typeface="Calibri"/>
              </a:rPr>
              <a:t>от </a:t>
            </a:r>
            <a:r>
              <a:rPr sz="1800" dirty="0">
                <a:latin typeface="Calibri"/>
                <a:cs typeface="Calibri"/>
              </a:rPr>
              <a:t>мерки </a:t>
            </a:r>
            <a:r>
              <a:rPr sz="1800" spc="-5" dirty="0">
                <a:latin typeface="Calibri"/>
                <a:cs typeface="Calibri"/>
              </a:rPr>
              <a:t>за достигане </a:t>
            </a:r>
            <a:r>
              <a:rPr sz="1800" dirty="0">
                <a:latin typeface="Calibri"/>
                <a:cs typeface="Calibri"/>
              </a:rPr>
              <a:t>на </a:t>
            </a:r>
            <a:r>
              <a:rPr sz="1800" spc="-5" dirty="0">
                <a:latin typeface="Calibri"/>
                <a:cs typeface="Calibri"/>
              </a:rPr>
              <a:t>добро </a:t>
            </a:r>
            <a:r>
              <a:rPr sz="1800" spc="-10" dirty="0">
                <a:latin typeface="Calibri"/>
                <a:cs typeface="Calibri"/>
              </a:rPr>
              <a:t>екологично</a:t>
            </a:r>
            <a:r>
              <a:rPr sz="1800" spc="150" dirty="0">
                <a:latin typeface="Calibri"/>
                <a:cs typeface="Calibri"/>
              </a:rPr>
              <a:t> </a:t>
            </a:r>
            <a:r>
              <a:rPr sz="1800" spc="-10" dirty="0">
                <a:latin typeface="Calibri"/>
                <a:cs typeface="Calibri"/>
              </a:rPr>
              <a:t>състояние.</a:t>
            </a:r>
            <a:endParaRPr sz="1800" dirty="0">
              <a:latin typeface="Calibri"/>
              <a:cs typeface="Calibri"/>
            </a:endParaRPr>
          </a:p>
          <a:p>
            <a:pPr>
              <a:lnSpc>
                <a:spcPct val="100000"/>
              </a:lnSpc>
              <a:spcBef>
                <a:spcPts val="30"/>
              </a:spcBef>
            </a:pPr>
            <a:endParaRPr sz="2600" dirty="0">
              <a:latin typeface="Times New Roman"/>
              <a:cs typeface="Times New Roman"/>
            </a:endParaRPr>
          </a:p>
          <a:p>
            <a:pPr marL="12700" marR="31115">
              <a:lnSpc>
                <a:spcPct val="100000"/>
              </a:lnSpc>
              <a:spcBef>
                <a:spcPts val="5"/>
              </a:spcBef>
            </a:pPr>
            <a:r>
              <a:rPr sz="1800" spc="-15" dirty="0" smtClean="0">
                <a:latin typeface="Calibri"/>
                <a:cs typeface="Calibri"/>
              </a:rPr>
              <a:t>1996-201</a:t>
            </a:r>
            <a:r>
              <a:rPr lang="bg-BG" sz="1800" spc="-15" dirty="0" smtClean="0">
                <a:latin typeface="Calibri"/>
                <a:cs typeface="Calibri"/>
              </a:rPr>
              <a:t>4</a:t>
            </a:r>
            <a:r>
              <a:rPr sz="1800" spc="-15" dirty="0" smtClean="0">
                <a:latin typeface="Calibri"/>
                <a:cs typeface="Calibri"/>
              </a:rPr>
              <a:t>г</a:t>
            </a:r>
            <a:r>
              <a:rPr sz="1800" spc="-15" dirty="0">
                <a:latin typeface="Calibri"/>
                <a:cs typeface="Calibri"/>
              </a:rPr>
              <a:t>. </a:t>
            </a:r>
            <a:r>
              <a:rPr sz="1800" dirty="0">
                <a:latin typeface="Calibri"/>
                <a:cs typeface="Calibri"/>
              </a:rPr>
              <a:t>- </a:t>
            </a:r>
            <a:r>
              <a:rPr sz="1800" spc="-5" dirty="0">
                <a:latin typeface="Calibri"/>
                <a:cs typeface="Calibri"/>
              </a:rPr>
              <a:t>концентрациите </a:t>
            </a:r>
            <a:r>
              <a:rPr sz="1800" dirty="0">
                <a:latin typeface="Calibri"/>
                <a:cs typeface="Calibri"/>
              </a:rPr>
              <a:t>на O</a:t>
            </a:r>
            <a:r>
              <a:rPr sz="1800" baseline="-20833" dirty="0">
                <a:latin typeface="Calibri"/>
                <a:cs typeface="Calibri"/>
              </a:rPr>
              <a:t>2 </a:t>
            </a:r>
            <a:r>
              <a:rPr sz="1800" spc="-5" dirty="0">
                <a:latin typeface="Calibri"/>
                <a:cs typeface="Calibri"/>
              </a:rPr>
              <a:t>(разтворен кислород), </a:t>
            </a:r>
            <a:r>
              <a:rPr sz="1800" dirty="0">
                <a:latin typeface="Calibri"/>
                <a:cs typeface="Calibri"/>
              </a:rPr>
              <a:t>NH</a:t>
            </a:r>
            <a:r>
              <a:rPr sz="1800" baseline="-20833" dirty="0">
                <a:latin typeface="Calibri"/>
                <a:cs typeface="Calibri"/>
              </a:rPr>
              <a:t>4</a:t>
            </a:r>
            <a:r>
              <a:rPr sz="1800" dirty="0">
                <a:latin typeface="Calibri"/>
                <a:cs typeface="Calibri"/>
              </a:rPr>
              <a:t>-N </a:t>
            </a:r>
            <a:r>
              <a:rPr sz="1800" spc="-5" dirty="0">
                <a:latin typeface="Calibri"/>
                <a:cs typeface="Calibri"/>
              </a:rPr>
              <a:t>(амониев азот), </a:t>
            </a:r>
            <a:r>
              <a:rPr sz="1800" dirty="0">
                <a:latin typeface="Calibri"/>
                <a:cs typeface="Calibri"/>
              </a:rPr>
              <a:t>N-NO</a:t>
            </a:r>
            <a:r>
              <a:rPr sz="1800" baseline="-20833" dirty="0">
                <a:latin typeface="Calibri"/>
                <a:cs typeface="Calibri"/>
              </a:rPr>
              <a:t>3 </a:t>
            </a:r>
            <a:r>
              <a:rPr sz="1800" spc="-5" dirty="0">
                <a:latin typeface="Calibri"/>
                <a:cs typeface="Calibri"/>
              </a:rPr>
              <a:t>(Нитратен азот),  БПК</a:t>
            </a:r>
            <a:r>
              <a:rPr sz="1800" spc="-7" baseline="-20833" dirty="0">
                <a:latin typeface="Calibri"/>
                <a:cs typeface="Calibri"/>
              </a:rPr>
              <a:t>5 </a:t>
            </a:r>
            <a:r>
              <a:rPr sz="1800" spc="-10" dirty="0">
                <a:latin typeface="Calibri"/>
                <a:cs typeface="Calibri"/>
              </a:rPr>
              <a:t>(биохимична </a:t>
            </a:r>
            <a:r>
              <a:rPr sz="1800" spc="-5" dirty="0">
                <a:latin typeface="Calibri"/>
                <a:cs typeface="Calibri"/>
              </a:rPr>
              <a:t>потребност </a:t>
            </a:r>
            <a:r>
              <a:rPr sz="1800" spc="-10" dirty="0">
                <a:latin typeface="Calibri"/>
                <a:cs typeface="Calibri"/>
              </a:rPr>
              <a:t>от кислород) </a:t>
            </a:r>
            <a:r>
              <a:rPr sz="1800" dirty="0">
                <a:latin typeface="Calibri"/>
                <a:cs typeface="Calibri"/>
              </a:rPr>
              <a:t>и PO4-P </a:t>
            </a:r>
            <a:r>
              <a:rPr sz="1800" spc="-5" dirty="0">
                <a:latin typeface="Calibri"/>
                <a:cs typeface="Calibri"/>
              </a:rPr>
              <a:t>(ортофосфати) показват запазване </a:t>
            </a:r>
            <a:r>
              <a:rPr sz="1800" dirty="0">
                <a:latin typeface="Calibri"/>
                <a:cs typeface="Calibri"/>
              </a:rPr>
              <a:t>на нивата си </a:t>
            </a:r>
            <a:r>
              <a:rPr sz="1800" spc="-10" dirty="0">
                <a:latin typeface="Calibri"/>
                <a:cs typeface="Calibri"/>
              </a:rPr>
              <a:t>от  предходни </a:t>
            </a:r>
            <a:r>
              <a:rPr sz="1800" spc="-15" dirty="0">
                <a:latin typeface="Calibri"/>
                <a:cs typeface="Calibri"/>
              </a:rPr>
              <a:t>години. </a:t>
            </a:r>
            <a:r>
              <a:rPr sz="1800" spc="-5" dirty="0">
                <a:latin typeface="Calibri"/>
                <a:cs typeface="Calibri"/>
              </a:rPr>
              <a:t>Леко повишаване има </a:t>
            </a:r>
            <a:r>
              <a:rPr sz="1800" dirty="0">
                <a:latin typeface="Calibri"/>
                <a:cs typeface="Calibri"/>
              </a:rPr>
              <a:t>при ХПК </a:t>
            </a:r>
            <a:r>
              <a:rPr sz="1800" spc="-5" dirty="0">
                <a:latin typeface="Calibri"/>
                <a:cs typeface="Calibri"/>
              </a:rPr>
              <a:t>(химична потребност </a:t>
            </a:r>
            <a:r>
              <a:rPr sz="1800" spc="-10" dirty="0">
                <a:latin typeface="Calibri"/>
                <a:cs typeface="Calibri"/>
              </a:rPr>
              <a:t>от</a:t>
            </a:r>
            <a:r>
              <a:rPr sz="1800" spc="200" dirty="0">
                <a:latin typeface="Calibri"/>
                <a:cs typeface="Calibri"/>
              </a:rPr>
              <a:t> </a:t>
            </a:r>
            <a:r>
              <a:rPr sz="1800" spc="-10" dirty="0">
                <a:latin typeface="Calibri"/>
                <a:cs typeface="Calibri"/>
              </a:rPr>
              <a:t>кислород).</a:t>
            </a:r>
            <a:endParaRPr sz="1800" dirty="0">
              <a:latin typeface="Calibri"/>
              <a:cs typeface="Calibri"/>
            </a:endParaRPr>
          </a:p>
          <a:p>
            <a:pPr>
              <a:lnSpc>
                <a:spcPct val="100000"/>
              </a:lnSpc>
              <a:spcBef>
                <a:spcPts val="35"/>
              </a:spcBef>
            </a:pPr>
            <a:endParaRPr sz="2600" dirty="0">
              <a:latin typeface="Times New Roman"/>
              <a:cs typeface="Times New Roman"/>
            </a:endParaRPr>
          </a:p>
          <a:p>
            <a:pPr marL="12700" marR="974725">
              <a:lnSpc>
                <a:spcPct val="100000"/>
              </a:lnSpc>
            </a:pPr>
            <a:r>
              <a:rPr sz="1800" dirty="0">
                <a:latin typeface="Calibri"/>
                <a:cs typeface="Calibri"/>
              </a:rPr>
              <a:t>Запазва </a:t>
            </a:r>
            <a:r>
              <a:rPr sz="1800" spc="-5" dirty="0">
                <a:latin typeface="Calibri"/>
                <a:cs typeface="Calibri"/>
              </a:rPr>
              <a:t>се тенденцията за </a:t>
            </a:r>
            <a:r>
              <a:rPr sz="1800" spc="-10" dirty="0">
                <a:latin typeface="Calibri"/>
                <a:cs typeface="Calibri"/>
              </a:rPr>
              <a:t>подобряване качеството </a:t>
            </a:r>
            <a:r>
              <a:rPr sz="1800" dirty="0">
                <a:latin typeface="Calibri"/>
                <a:cs typeface="Calibri"/>
              </a:rPr>
              <a:t>на </a:t>
            </a:r>
            <a:r>
              <a:rPr sz="1800" spc="-10" dirty="0">
                <a:latin typeface="Calibri"/>
                <a:cs typeface="Calibri"/>
              </a:rPr>
              <a:t>повърхностните води, </a:t>
            </a:r>
            <a:r>
              <a:rPr sz="1800" dirty="0">
                <a:latin typeface="Calibri"/>
                <a:cs typeface="Calibri"/>
              </a:rPr>
              <a:t>по </a:t>
            </a:r>
            <a:r>
              <a:rPr sz="1800" spc="-5" dirty="0">
                <a:latin typeface="Calibri"/>
                <a:cs typeface="Calibri"/>
              </a:rPr>
              <a:t>отношение </a:t>
            </a:r>
            <a:r>
              <a:rPr sz="1800" dirty="0">
                <a:latin typeface="Calibri"/>
                <a:cs typeface="Calibri"/>
              </a:rPr>
              <a:t>на  </a:t>
            </a:r>
            <a:r>
              <a:rPr sz="1800" spc="-5" dirty="0">
                <a:latin typeface="Calibri"/>
                <a:cs typeface="Calibri"/>
              </a:rPr>
              <a:t>основните физико-химични</a:t>
            </a:r>
            <a:r>
              <a:rPr sz="1800" spc="35" dirty="0">
                <a:latin typeface="Calibri"/>
                <a:cs typeface="Calibri"/>
              </a:rPr>
              <a:t> </a:t>
            </a:r>
            <a:r>
              <a:rPr sz="1800" spc="-10" dirty="0">
                <a:latin typeface="Calibri"/>
                <a:cs typeface="Calibri"/>
              </a:rPr>
              <a:t>показатели.</a:t>
            </a:r>
            <a:endParaRPr sz="1800" dirty="0">
              <a:latin typeface="Calibri"/>
              <a:cs typeface="Calibri"/>
            </a:endParaRPr>
          </a:p>
          <a:p>
            <a:pPr>
              <a:lnSpc>
                <a:spcPct val="100000"/>
              </a:lnSpc>
              <a:spcBef>
                <a:spcPts val="35"/>
              </a:spcBef>
            </a:pPr>
            <a:endParaRPr sz="2600" dirty="0">
              <a:latin typeface="Times New Roman"/>
              <a:cs typeface="Times New Roman"/>
            </a:endParaRPr>
          </a:p>
          <a:p>
            <a:pPr marL="12700" marR="153035">
              <a:lnSpc>
                <a:spcPct val="100000"/>
              </a:lnSpc>
            </a:pPr>
            <a:r>
              <a:rPr sz="1800" dirty="0" err="1">
                <a:latin typeface="Calibri"/>
                <a:cs typeface="Calibri"/>
              </a:rPr>
              <a:t>През</a:t>
            </a:r>
            <a:r>
              <a:rPr sz="1800" dirty="0">
                <a:latin typeface="Calibri"/>
                <a:cs typeface="Calibri"/>
              </a:rPr>
              <a:t> </a:t>
            </a:r>
            <a:r>
              <a:rPr sz="1800" spc="-5" dirty="0" smtClean="0">
                <a:latin typeface="Calibri"/>
                <a:cs typeface="Calibri"/>
              </a:rPr>
              <a:t>201</a:t>
            </a:r>
            <a:r>
              <a:rPr lang="bg-BG" sz="1800" spc="-5" dirty="0" smtClean="0">
                <a:latin typeface="Calibri"/>
                <a:cs typeface="Calibri"/>
              </a:rPr>
              <a:t>4</a:t>
            </a:r>
            <a:r>
              <a:rPr sz="1800" spc="-5" dirty="0" smtClean="0">
                <a:latin typeface="Calibri"/>
                <a:cs typeface="Calibri"/>
              </a:rPr>
              <a:t> </a:t>
            </a:r>
            <a:r>
              <a:rPr sz="1800" spc="-45" dirty="0">
                <a:latin typeface="Calibri"/>
                <a:cs typeface="Calibri"/>
              </a:rPr>
              <a:t>г. </a:t>
            </a:r>
            <a:r>
              <a:rPr sz="1800" dirty="0">
                <a:latin typeface="Calibri"/>
                <a:cs typeface="Calibri"/>
              </a:rPr>
              <a:t>направената </a:t>
            </a:r>
            <a:r>
              <a:rPr sz="1800" spc="-10" dirty="0">
                <a:latin typeface="Calibri"/>
                <a:cs typeface="Calibri"/>
              </a:rPr>
              <a:t>оценка </a:t>
            </a:r>
            <a:r>
              <a:rPr sz="1800" dirty="0">
                <a:latin typeface="Calibri"/>
                <a:cs typeface="Calibri"/>
              </a:rPr>
              <a:t>на </a:t>
            </a:r>
            <a:r>
              <a:rPr sz="1800" spc="-5" dirty="0">
                <a:latin typeface="Calibri"/>
                <a:cs typeface="Calibri"/>
              </a:rPr>
              <a:t>индикативните основни </a:t>
            </a:r>
            <a:r>
              <a:rPr sz="1800" spc="-10" dirty="0">
                <a:latin typeface="Calibri"/>
                <a:cs typeface="Calibri"/>
              </a:rPr>
              <a:t>физикохимични показатели, </a:t>
            </a:r>
            <a:r>
              <a:rPr sz="1800" spc="-15" dirty="0">
                <a:latin typeface="Calibri"/>
                <a:cs typeface="Calibri"/>
              </a:rPr>
              <a:t>поддържащи  </a:t>
            </a:r>
            <a:r>
              <a:rPr sz="1800" spc="-10" dirty="0">
                <a:latin typeface="Calibri"/>
                <a:cs typeface="Calibri"/>
              </a:rPr>
              <a:t>биологичните </a:t>
            </a:r>
            <a:r>
              <a:rPr sz="1800" spc="-5" dirty="0">
                <a:latin typeface="Calibri"/>
                <a:cs typeface="Calibri"/>
              </a:rPr>
              <a:t>елементи </a:t>
            </a:r>
            <a:r>
              <a:rPr sz="1800" dirty="0">
                <a:latin typeface="Calibri"/>
                <a:cs typeface="Calibri"/>
              </a:rPr>
              <a:t>за </a:t>
            </a:r>
            <a:r>
              <a:rPr sz="1800" spc="-5" dirty="0">
                <a:latin typeface="Calibri"/>
                <a:cs typeface="Calibri"/>
              </a:rPr>
              <a:t>качество показва, </a:t>
            </a:r>
            <a:r>
              <a:rPr sz="1800" dirty="0">
                <a:latin typeface="Calibri"/>
                <a:cs typeface="Calibri"/>
              </a:rPr>
              <a:t>че </a:t>
            </a:r>
            <a:r>
              <a:rPr sz="1800" spc="-15" dirty="0">
                <a:latin typeface="Calibri"/>
                <a:cs typeface="Calibri"/>
              </a:rPr>
              <a:t>голяма </a:t>
            </a:r>
            <a:r>
              <a:rPr sz="1800" dirty="0">
                <a:latin typeface="Calibri"/>
                <a:cs typeface="Calibri"/>
              </a:rPr>
              <a:t>част </a:t>
            </a:r>
            <a:r>
              <a:rPr sz="1800" spc="-10" dirty="0">
                <a:latin typeface="Calibri"/>
                <a:cs typeface="Calibri"/>
              </a:rPr>
              <a:t>от </a:t>
            </a:r>
            <a:r>
              <a:rPr sz="1800" spc="-5" dirty="0">
                <a:latin typeface="Calibri"/>
                <a:cs typeface="Calibri"/>
              </a:rPr>
              <a:t>обследваните пунктове </a:t>
            </a:r>
            <a:r>
              <a:rPr sz="1800" dirty="0">
                <a:latin typeface="Calibri"/>
                <a:cs typeface="Calibri"/>
              </a:rPr>
              <a:t>попадат в  </a:t>
            </a:r>
            <a:r>
              <a:rPr sz="1800" spc="-5" dirty="0">
                <a:latin typeface="Calibri"/>
                <a:cs typeface="Calibri"/>
              </a:rPr>
              <a:t>категорията </a:t>
            </a:r>
            <a:r>
              <a:rPr sz="1800" spc="-10" dirty="0">
                <a:latin typeface="Calibri"/>
                <a:cs typeface="Calibri"/>
              </a:rPr>
              <a:t>много </a:t>
            </a:r>
            <a:r>
              <a:rPr sz="1800" spc="-5" dirty="0">
                <a:latin typeface="Calibri"/>
                <a:cs typeface="Calibri"/>
              </a:rPr>
              <a:t>добро-добро</a:t>
            </a:r>
            <a:r>
              <a:rPr sz="1800" spc="5" dirty="0">
                <a:latin typeface="Calibri"/>
                <a:cs typeface="Calibri"/>
              </a:rPr>
              <a:t> </a:t>
            </a:r>
            <a:r>
              <a:rPr sz="1800" spc="-10" dirty="0">
                <a:latin typeface="Calibri"/>
                <a:cs typeface="Calibri"/>
              </a:rPr>
              <a:t>състояние.</a:t>
            </a:r>
            <a:endParaRPr sz="1800" dirty="0">
              <a:latin typeface="Calibri"/>
              <a:cs typeface="Calibri"/>
            </a:endParaRPr>
          </a:p>
        </p:txBody>
      </p:sp>
      <p:sp>
        <p:nvSpPr>
          <p:cNvPr id="6" name="object 6"/>
          <p:cNvSpPr txBox="1"/>
          <p:nvPr/>
        </p:nvSpPr>
        <p:spPr>
          <a:xfrm>
            <a:off x="108991" y="700510"/>
            <a:ext cx="179536" cy="5257800"/>
          </a:xfrm>
          <a:prstGeom prst="rect">
            <a:avLst/>
          </a:prstGeom>
        </p:spPr>
        <p:txBody>
          <a:bodyPr vert="vert270" wrap="square" lIns="0" tIns="0" rIns="0" bIns="0" rtlCol="0">
            <a:spAutoFit/>
          </a:bodyPr>
          <a:lstStyle/>
          <a:p>
            <a:pPr marL="12700">
              <a:lnSpc>
                <a:spcPts val="1435"/>
              </a:lnSpc>
            </a:pPr>
            <a:r>
              <a:rPr sz="1400" dirty="0">
                <a:solidFill>
                  <a:srgbClr val="7E7E7E"/>
                </a:solidFill>
                <a:latin typeface="Calibri"/>
                <a:cs typeface="Calibri"/>
              </a:rPr>
              <a:t>НАЦИОНА</a:t>
            </a:r>
            <a:r>
              <a:rPr sz="1400" spc="-10" dirty="0">
                <a:solidFill>
                  <a:srgbClr val="7E7E7E"/>
                </a:solidFill>
                <a:latin typeface="Calibri"/>
                <a:cs typeface="Calibri"/>
              </a:rPr>
              <a:t>Л</a:t>
            </a:r>
            <a:r>
              <a:rPr sz="1400" dirty="0">
                <a:solidFill>
                  <a:srgbClr val="7E7E7E"/>
                </a:solidFill>
                <a:latin typeface="Calibri"/>
                <a:cs typeface="Calibri"/>
              </a:rPr>
              <a:t>ЕН</a:t>
            </a:r>
            <a:r>
              <a:rPr sz="1400" spc="-20" dirty="0">
                <a:solidFill>
                  <a:srgbClr val="7E7E7E"/>
                </a:solidFill>
                <a:latin typeface="Calibri"/>
                <a:cs typeface="Calibri"/>
              </a:rPr>
              <a:t> </a:t>
            </a:r>
            <a:r>
              <a:rPr sz="1400" spc="-30" dirty="0">
                <a:solidFill>
                  <a:srgbClr val="7E7E7E"/>
                </a:solidFill>
                <a:latin typeface="Calibri"/>
                <a:cs typeface="Calibri"/>
              </a:rPr>
              <a:t>Д</a:t>
            </a:r>
            <a:r>
              <a:rPr sz="1400" spc="-10" dirty="0">
                <a:solidFill>
                  <a:srgbClr val="7E7E7E"/>
                </a:solidFill>
                <a:latin typeface="Calibri"/>
                <a:cs typeface="Calibri"/>
              </a:rPr>
              <a:t>О</a:t>
            </a:r>
            <a:r>
              <a:rPr sz="1400" dirty="0">
                <a:solidFill>
                  <a:srgbClr val="7E7E7E"/>
                </a:solidFill>
                <a:latin typeface="Calibri"/>
                <a:cs typeface="Calibri"/>
              </a:rPr>
              <a:t>К</a:t>
            </a:r>
            <a:r>
              <a:rPr sz="1400" spc="-10" dirty="0">
                <a:solidFill>
                  <a:srgbClr val="7E7E7E"/>
                </a:solidFill>
                <a:latin typeface="Calibri"/>
                <a:cs typeface="Calibri"/>
              </a:rPr>
              <a:t>Л</a:t>
            </a:r>
            <a:r>
              <a:rPr sz="1400" dirty="0">
                <a:solidFill>
                  <a:srgbClr val="7E7E7E"/>
                </a:solidFill>
                <a:latin typeface="Calibri"/>
                <a:cs typeface="Calibri"/>
              </a:rPr>
              <a:t>АД</a:t>
            </a:r>
            <a:r>
              <a:rPr sz="1400" spc="-10" dirty="0">
                <a:solidFill>
                  <a:srgbClr val="7E7E7E"/>
                </a:solidFill>
                <a:latin typeface="Calibri"/>
                <a:cs typeface="Calibri"/>
              </a:rPr>
              <a:t> </a:t>
            </a:r>
            <a:r>
              <a:rPr sz="1400" spc="-20" dirty="0">
                <a:solidFill>
                  <a:srgbClr val="7E7E7E"/>
                </a:solidFill>
                <a:latin typeface="Calibri"/>
                <a:cs typeface="Calibri"/>
              </a:rPr>
              <a:t>З</a:t>
            </a:r>
            <a:r>
              <a:rPr sz="1400" dirty="0">
                <a:solidFill>
                  <a:srgbClr val="7E7E7E"/>
                </a:solidFill>
                <a:latin typeface="Calibri"/>
                <a:cs typeface="Calibri"/>
              </a:rPr>
              <a:t>А </a:t>
            </a:r>
            <a:r>
              <a:rPr sz="1400" spc="-10" dirty="0">
                <a:solidFill>
                  <a:srgbClr val="7E7E7E"/>
                </a:solidFill>
                <a:latin typeface="Calibri"/>
                <a:cs typeface="Calibri"/>
              </a:rPr>
              <a:t>С</a:t>
            </a:r>
            <a:r>
              <a:rPr sz="1400" dirty="0">
                <a:solidFill>
                  <a:srgbClr val="7E7E7E"/>
                </a:solidFill>
                <a:latin typeface="Calibri"/>
                <a:cs typeface="Calibri"/>
              </a:rPr>
              <a:t>ЪС</a:t>
            </a:r>
            <a:r>
              <a:rPr sz="1400" spc="-40" dirty="0">
                <a:solidFill>
                  <a:srgbClr val="7E7E7E"/>
                </a:solidFill>
                <a:latin typeface="Calibri"/>
                <a:cs typeface="Calibri"/>
              </a:rPr>
              <a:t>Т</a:t>
            </a:r>
            <a:r>
              <a:rPr sz="1400" spc="-20" dirty="0">
                <a:solidFill>
                  <a:srgbClr val="7E7E7E"/>
                </a:solidFill>
                <a:latin typeface="Calibri"/>
                <a:cs typeface="Calibri"/>
              </a:rPr>
              <a:t>О</a:t>
            </a:r>
            <a:r>
              <a:rPr sz="1400" dirty="0">
                <a:solidFill>
                  <a:srgbClr val="7E7E7E"/>
                </a:solidFill>
                <a:latin typeface="Calibri"/>
                <a:cs typeface="Calibri"/>
              </a:rPr>
              <a:t>ЯНИ</a:t>
            </a:r>
            <a:r>
              <a:rPr sz="1400" spc="-15" dirty="0">
                <a:solidFill>
                  <a:srgbClr val="7E7E7E"/>
                </a:solidFill>
                <a:latin typeface="Calibri"/>
                <a:cs typeface="Calibri"/>
              </a:rPr>
              <a:t>Е</a:t>
            </a:r>
            <a:r>
              <a:rPr sz="1400" spc="-40" dirty="0">
                <a:solidFill>
                  <a:srgbClr val="7E7E7E"/>
                </a:solidFill>
                <a:latin typeface="Calibri"/>
                <a:cs typeface="Calibri"/>
              </a:rPr>
              <a:t>Т</a:t>
            </a:r>
            <a:r>
              <a:rPr sz="1400" dirty="0">
                <a:solidFill>
                  <a:srgbClr val="7E7E7E"/>
                </a:solidFill>
                <a:latin typeface="Calibri"/>
                <a:cs typeface="Calibri"/>
              </a:rPr>
              <a:t>О</a:t>
            </a:r>
            <a:r>
              <a:rPr sz="1400" spc="20" dirty="0">
                <a:solidFill>
                  <a:srgbClr val="7E7E7E"/>
                </a:solidFill>
                <a:latin typeface="Calibri"/>
                <a:cs typeface="Calibri"/>
              </a:rPr>
              <a:t> </a:t>
            </a:r>
            <a:r>
              <a:rPr sz="1400" dirty="0">
                <a:solidFill>
                  <a:srgbClr val="7E7E7E"/>
                </a:solidFill>
                <a:latin typeface="Calibri"/>
                <a:cs typeface="Calibri"/>
              </a:rPr>
              <a:t>НА</a:t>
            </a:r>
            <a:r>
              <a:rPr sz="1400" spc="-15" dirty="0">
                <a:solidFill>
                  <a:srgbClr val="7E7E7E"/>
                </a:solidFill>
                <a:latin typeface="Calibri"/>
                <a:cs typeface="Calibri"/>
              </a:rPr>
              <a:t> </a:t>
            </a:r>
            <a:r>
              <a:rPr sz="1400" spc="-10" dirty="0">
                <a:solidFill>
                  <a:srgbClr val="7E7E7E"/>
                </a:solidFill>
                <a:latin typeface="Calibri"/>
                <a:cs typeface="Calibri"/>
              </a:rPr>
              <a:t>О</a:t>
            </a:r>
            <a:r>
              <a:rPr sz="1400" spc="-35" dirty="0">
                <a:solidFill>
                  <a:srgbClr val="7E7E7E"/>
                </a:solidFill>
                <a:latin typeface="Calibri"/>
                <a:cs typeface="Calibri"/>
              </a:rPr>
              <a:t>К</a:t>
            </a:r>
            <a:r>
              <a:rPr sz="1400" spc="-45" dirty="0">
                <a:solidFill>
                  <a:srgbClr val="7E7E7E"/>
                </a:solidFill>
                <a:latin typeface="Calibri"/>
                <a:cs typeface="Calibri"/>
              </a:rPr>
              <a:t>О</a:t>
            </a:r>
            <a:r>
              <a:rPr sz="1400" spc="-10" dirty="0">
                <a:solidFill>
                  <a:srgbClr val="7E7E7E"/>
                </a:solidFill>
                <a:latin typeface="Calibri"/>
                <a:cs typeface="Calibri"/>
              </a:rPr>
              <a:t>Л</a:t>
            </a:r>
            <a:r>
              <a:rPr sz="1400" dirty="0">
                <a:solidFill>
                  <a:srgbClr val="7E7E7E"/>
                </a:solidFill>
                <a:latin typeface="Calibri"/>
                <a:cs typeface="Calibri"/>
              </a:rPr>
              <a:t>Н</a:t>
            </a:r>
            <a:r>
              <a:rPr sz="1400" spc="-80" dirty="0">
                <a:solidFill>
                  <a:srgbClr val="7E7E7E"/>
                </a:solidFill>
                <a:latin typeface="Calibri"/>
                <a:cs typeface="Calibri"/>
              </a:rPr>
              <a:t>А</a:t>
            </a:r>
            <a:r>
              <a:rPr sz="1400" spc="-85" dirty="0">
                <a:solidFill>
                  <a:srgbClr val="7E7E7E"/>
                </a:solidFill>
                <a:latin typeface="Calibri"/>
                <a:cs typeface="Calibri"/>
              </a:rPr>
              <a:t>Т</a:t>
            </a:r>
            <a:r>
              <a:rPr sz="1400" dirty="0">
                <a:solidFill>
                  <a:srgbClr val="7E7E7E"/>
                </a:solidFill>
                <a:latin typeface="Calibri"/>
                <a:cs typeface="Calibri"/>
              </a:rPr>
              <a:t>А</a:t>
            </a:r>
            <a:r>
              <a:rPr sz="1400" spc="-15" dirty="0">
                <a:solidFill>
                  <a:srgbClr val="7E7E7E"/>
                </a:solidFill>
                <a:latin typeface="Calibri"/>
                <a:cs typeface="Calibri"/>
              </a:rPr>
              <a:t> </a:t>
            </a:r>
            <a:r>
              <a:rPr sz="1400" spc="-5" dirty="0">
                <a:solidFill>
                  <a:srgbClr val="7E7E7E"/>
                </a:solidFill>
                <a:latin typeface="Calibri"/>
                <a:cs typeface="Calibri"/>
              </a:rPr>
              <a:t>С</a:t>
            </a:r>
            <a:r>
              <a:rPr sz="1400" spc="-10" dirty="0">
                <a:solidFill>
                  <a:srgbClr val="7E7E7E"/>
                </a:solidFill>
                <a:latin typeface="Calibri"/>
                <a:cs typeface="Calibri"/>
              </a:rPr>
              <a:t>Р</a:t>
            </a:r>
            <a:r>
              <a:rPr sz="1400" spc="-15" dirty="0">
                <a:solidFill>
                  <a:srgbClr val="7E7E7E"/>
                </a:solidFill>
                <a:latin typeface="Calibri"/>
                <a:cs typeface="Calibri"/>
              </a:rPr>
              <a:t>Е</a:t>
            </a:r>
            <a:r>
              <a:rPr sz="1400" dirty="0">
                <a:solidFill>
                  <a:srgbClr val="7E7E7E"/>
                </a:solidFill>
                <a:latin typeface="Calibri"/>
                <a:cs typeface="Calibri"/>
              </a:rPr>
              <a:t>Д</a:t>
            </a:r>
            <a:r>
              <a:rPr sz="1400" spc="5" dirty="0">
                <a:solidFill>
                  <a:srgbClr val="7E7E7E"/>
                </a:solidFill>
                <a:latin typeface="Calibri"/>
                <a:cs typeface="Calibri"/>
              </a:rPr>
              <a:t>А</a:t>
            </a:r>
            <a:r>
              <a:rPr sz="1400" dirty="0">
                <a:solidFill>
                  <a:srgbClr val="7E7E7E"/>
                </a:solidFill>
                <a:latin typeface="Calibri"/>
                <a:cs typeface="Calibri"/>
              </a:rPr>
              <a:t>,</a:t>
            </a:r>
            <a:r>
              <a:rPr sz="1400" spc="10" dirty="0">
                <a:solidFill>
                  <a:srgbClr val="7E7E7E"/>
                </a:solidFill>
                <a:latin typeface="Calibri"/>
                <a:cs typeface="Calibri"/>
              </a:rPr>
              <a:t> </a:t>
            </a:r>
            <a:r>
              <a:rPr sz="1400" dirty="0" smtClean="0">
                <a:solidFill>
                  <a:srgbClr val="7E7E7E"/>
                </a:solidFill>
                <a:latin typeface="Calibri"/>
                <a:cs typeface="Calibri"/>
              </a:rPr>
              <a:t>2</a:t>
            </a:r>
            <a:r>
              <a:rPr sz="1400" spc="-10" dirty="0" smtClean="0">
                <a:solidFill>
                  <a:srgbClr val="7E7E7E"/>
                </a:solidFill>
                <a:latin typeface="Calibri"/>
                <a:cs typeface="Calibri"/>
              </a:rPr>
              <a:t>0</a:t>
            </a:r>
            <a:r>
              <a:rPr sz="1400" dirty="0" smtClean="0">
                <a:solidFill>
                  <a:srgbClr val="7E7E7E"/>
                </a:solidFill>
                <a:latin typeface="Calibri"/>
                <a:cs typeface="Calibri"/>
              </a:rPr>
              <a:t>1</a:t>
            </a:r>
            <a:r>
              <a:rPr lang="bg-BG" sz="1400" dirty="0" smtClean="0">
                <a:solidFill>
                  <a:srgbClr val="7E7E7E"/>
                </a:solidFill>
                <a:latin typeface="Calibri"/>
                <a:cs typeface="Calibri"/>
              </a:rPr>
              <a:t>4</a:t>
            </a:r>
            <a:endParaRPr sz="1400" dirty="0">
              <a:latin typeface="Calibri"/>
              <a:cs typeface="Calibri"/>
            </a:endParaRPr>
          </a:p>
        </p:txBody>
      </p:sp>
      <p:sp>
        <p:nvSpPr>
          <p:cNvPr id="7" name="object 7"/>
          <p:cNvSpPr/>
          <p:nvPr/>
        </p:nvSpPr>
        <p:spPr>
          <a:xfrm>
            <a:off x="479767" y="3701567"/>
            <a:ext cx="303504" cy="3035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1063" y="4925720"/>
            <a:ext cx="303504" cy="3035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1063" y="5861799"/>
            <a:ext cx="303504" cy="30350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86054" y="2530246"/>
            <a:ext cx="303504" cy="3035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98245" y="274599"/>
            <a:ext cx="7995284" cy="634365"/>
          </a:xfrm>
          <a:prstGeom prst="rect">
            <a:avLst/>
          </a:prstGeom>
          <a:ln w="9525">
            <a:solidFill>
              <a:srgbClr val="006FC0"/>
            </a:solidFill>
          </a:ln>
        </p:spPr>
        <p:txBody>
          <a:bodyPr vert="horz" wrap="square" lIns="0" tIns="143510" rIns="0" bIns="0" rtlCol="0">
            <a:spAutoFit/>
          </a:bodyPr>
          <a:lstStyle/>
          <a:p>
            <a:pPr marL="86360">
              <a:lnSpc>
                <a:spcPct val="100000"/>
              </a:lnSpc>
              <a:spcBef>
                <a:spcPts val="1130"/>
              </a:spcBef>
            </a:pPr>
            <a:r>
              <a:rPr sz="2000" spc="-5" dirty="0">
                <a:latin typeface="Calibri"/>
                <a:cs typeface="Calibri"/>
              </a:rPr>
              <a:t>ПОДЗЕМНИ</a:t>
            </a:r>
            <a:r>
              <a:rPr sz="2000" spc="-90" dirty="0">
                <a:latin typeface="Calibri"/>
                <a:cs typeface="Calibri"/>
              </a:rPr>
              <a:t> </a:t>
            </a:r>
            <a:r>
              <a:rPr sz="2000" spc="-10" dirty="0">
                <a:latin typeface="Calibri"/>
                <a:cs typeface="Calibri"/>
              </a:rPr>
              <a:t>ВОДИ</a:t>
            </a:r>
            <a:endParaRPr sz="2000">
              <a:latin typeface="Calibri"/>
              <a:cs typeface="Calibri"/>
            </a:endParaRPr>
          </a:p>
        </p:txBody>
      </p:sp>
      <p:sp>
        <p:nvSpPr>
          <p:cNvPr id="4" name="object 4"/>
          <p:cNvSpPr txBox="1">
            <a:spLocks noGrp="1"/>
          </p:cNvSpPr>
          <p:nvPr>
            <p:ph type="title"/>
          </p:nvPr>
        </p:nvSpPr>
        <p:spPr>
          <a:xfrm>
            <a:off x="9685019" y="260629"/>
            <a:ext cx="1664970" cy="634365"/>
          </a:xfrm>
          <a:prstGeom prst="rect">
            <a:avLst/>
          </a:prstGeom>
          <a:solidFill>
            <a:srgbClr val="006FC0"/>
          </a:solidFill>
        </p:spPr>
        <p:txBody>
          <a:bodyPr vert="horz" wrap="square" lIns="0" tIns="114300" rIns="0" bIns="0" rtlCol="0">
            <a:spAutoFit/>
          </a:bodyPr>
          <a:lstStyle/>
          <a:p>
            <a:pPr marL="457200">
              <a:lnSpc>
                <a:spcPct val="100000"/>
              </a:lnSpc>
              <a:spcBef>
                <a:spcPts val="900"/>
              </a:spcBef>
            </a:pPr>
            <a:r>
              <a:rPr spc="-20" dirty="0">
                <a:solidFill>
                  <a:srgbClr val="FFFFFF"/>
                </a:solidFill>
              </a:rPr>
              <a:t>ВОДИ</a:t>
            </a:r>
          </a:p>
        </p:txBody>
      </p:sp>
      <p:sp>
        <p:nvSpPr>
          <p:cNvPr id="5" name="object 5"/>
          <p:cNvSpPr txBox="1"/>
          <p:nvPr/>
        </p:nvSpPr>
        <p:spPr>
          <a:xfrm>
            <a:off x="1051052" y="873505"/>
            <a:ext cx="10221595" cy="5809283"/>
          </a:xfrm>
          <a:prstGeom prst="rect">
            <a:avLst/>
          </a:prstGeom>
        </p:spPr>
        <p:txBody>
          <a:bodyPr vert="horz" wrap="square" lIns="0" tIns="0" rIns="0" bIns="0" rtlCol="0">
            <a:spAutoFit/>
          </a:bodyPr>
          <a:lstStyle/>
          <a:p>
            <a:pPr marL="12700" marR="5080" algn="just">
              <a:lnSpc>
                <a:spcPct val="100000"/>
              </a:lnSpc>
            </a:pPr>
            <a:r>
              <a:rPr sz="2400" b="1" spc="-10" dirty="0">
                <a:cs typeface="Calibri"/>
              </a:rPr>
              <a:t>Подобрява </a:t>
            </a:r>
            <a:r>
              <a:rPr sz="2400" b="1" spc="-5" dirty="0">
                <a:cs typeface="Calibri"/>
              </a:rPr>
              <a:t>ли се </a:t>
            </a:r>
            <a:r>
              <a:rPr sz="2400" b="1" spc="-10" dirty="0">
                <a:cs typeface="Calibri"/>
              </a:rPr>
              <a:t>качеството </a:t>
            </a:r>
            <a:r>
              <a:rPr sz="2400" b="1" dirty="0">
                <a:cs typeface="Calibri"/>
              </a:rPr>
              <a:t>на </a:t>
            </a:r>
            <a:r>
              <a:rPr sz="2400" b="1" spc="-10" dirty="0">
                <a:cs typeface="Calibri"/>
              </a:rPr>
              <a:t>подземните </a:t>
            </a:r>
            <a:r>
              <a:rPr sz="2400" b="1" spc="-15" dirty="0">
                <a:cs typeface="Calibri"/>
              </a:rPr>
              <a:t>води, което </a:t>
            </a:r>
            <a:r>
              <a:rPr sz="2400" b="1" spc="-5" dirty="0">
                <a:cs typeface="Calibri"/>
              </a:rPr>
              <a:t>засяга, от </a:t>
            </a:r>
            <a:r>
              <a:rPr sz="2400" b="1" spc="-10" dirty="0">
                <a:cs typeface="Calibri"/>
              </a:rPr>
              <a:t>една  </a:t>
            </a:r>
            <a:r>
              <a:rPr sz="2400" b="1" dirty="0">
                <a:cs typeface="Calibri"/>
              </a:rPr>
              <a:t>страна </a:t>
            </a:r>
            <a:r>
              <a:rPr sz="2400" b="1" spc="-5" dirty="0">
                <a:cs typeface="Calibri"/>
              </a:rPr>
              <a:t>използването им </a:t>
            </a:r>
            <a:r>
              <a:rPr sz="2400" b="1" spc="-20" dirty="0">
                <a:cs typeface="Calibri"/>
              </a:rPr>
              <a:t>като </a:t>
            </a:r>
            <a:r>
              <a:rPr sz="2400" b="1" spc="-5" dirty="0">
                <a:cs typeface="Calibri"/>
              </a:rPr>
              <a:t>източници за питейно </a:t>
            </a:r>
            <a:r>
              <a:rPr sz="2400" b="1" spc="-15" dirty="0">
                <a:cs typeface="Calibri"/>
              </a:rPr>
              <a:t>водоснабдяване </a:t>
            </a:r>
            <a:r>
              <a:rPr sz="2400" b="1" dirty="0">
                <a:cs typeface="Calibri"/>
              </a:rPr>
              <a:t>и </a:t>
            </a:r>
            <a:r>
              <a:rPr sz="2400" b="1" spc="-10" dirty="0">
                <a:cs typeface="Calibri"/>
              </a:rPr>
              <a:t>от  друга </a:t>
            </a:r>
            <a:r>
              <a:rPr sz="2400" b="1" dirty="0">
                <a:cs typeface="Calibri"/>
              </a:rPr>
              <a:t>страна – </a:t>
            </a:r>
            <a:r>
              <a:rPr sz="2400" b="1" spc="-5" dirty="0">
                <a:cs typeface="Calibri"/>
              </a:rPr>
              <a:t>за подхранване на </a:t>
            </a:r>
            <a:r>
              <a:rPr sz="2400" b="1" spc="-15" dirty="0">
                <a:cs typeface="Calibri"/>
              </a:rPr>
              <a:t>водни </a:t>
            </a:r>
            <a:r>
              <a:rPr sz="2400" b="1" dirty="0">
                <a:cs typeface="Calibri"/>
              </a:rPr>
              <a:t>и </a:t>
            </a:r>
            <a:r>
              <a:rPr sz="2400" b="1" spc="-5" dirty="0">
                <a:cs typeface="Calibri"/>
              </a:rPr>
              <a:t>сухоземни</a:t>
            </a:r>
            <a:r>
              <a:rPr sz="2400" b="1" spc="-40" dirty="0">
                <a:cs typeface="Calibri"/>
              </a:rPr>
              <a:t> </a:t>
            </a:r>
            <a:r>
              <a:rPr sz="2400" b="1" spc="-5" dirty="0">
                <a:cs typeface="Calibri"/>
              </a:rPr>
              <a:t>екосистеми?</a:t>
            </a:r>
            <a:endParaRPr sz="2400" dirty="0">
              <a:cs typeface="Calibri"/>
            </a:endParaRPr>
          </a:p>
          <a:p>
            <a:pPr marL="12700" marR="5080" algn="just">
              <a:lnSpc>
                <a:spcPct val="100000"/>
              </a:lnSpc>
              <a:spcBef>
                <a:spcPts val="940"/>
              </a:spcBef>
            </a:pPr>
            <a:r>
              <a:rPr sz="2000" spc="-15" dirty="0" smtClean="0">
                <a:cs typeface="Calibri"/>
              </a:rPr>
              <a:t>199</a:t>
            </a:r>
            <a:r>
              <a:rPr lang="bg-BG" sz="2000" spc="-15" dirty="0" smtClean="0">
                <a:cs typeface="Calibri"/>
              </a:rPr>
              <a:t>4</a:t>
            </a:r>
            <a:r>
              <a:rPr sz="2000" spc="-15" dirty="0" smtClean="0">
                <a:cs typeface="Calibri"/>
              </a:rPr>
              <a:t>-201</a:t>
            </a:r>
            <a:r>
              <a:rPr lang="bg-BG" sz="2000" spc="-15" dirty="0" smtClean="0">
                <a:cs typeface="Calibri"/>
              </a:rPr>
              <a:t>4</a:t>
            </a:r>
            <a:r>
              <a:rPr sz="2000" spc="-15" dirty="0" smtClean="0">
                <a:cs typeface="Calibri"/>
              </a:rPr>
              <a:t>г</a:t>
            </a:r>
            <a:r>
              <a:rPr sz="2000" spc="-15" dirty="0">
                <a:cs typeface="Calibri"/>
              </a:rPr>
              <a:t>. </a:t>
            </a:r>
            <a:r>
              <a:rPr sz="2000" dirty="0">
                <a:cs typeface="Calibri"/>
              </a:rPr>
              <a:t>се </a:t>
            </a:r>
            <a:r>
              <a:rPr sz="2000" spc="-10" dirty="0">
                <a:cs typeface="Calibri"/>
              </a:rPr>
              <a:t>наблюдава </a:t>
            </a:r>
            <a:r>
              <a:rPr sz="2000" spc="-5" dirty="0">
                <a:cs typeface="Calibri"/>
              </a:rPr>
              <a:t>постепенно </a:t>
            </a:r>
            <a:r>
              <a:rPr sz="2000" spc="-10" dirty="0">
                <a:cs typeface="Calibri"/>
              </a:rPr>
              <a:t>подобряване </a:t>
            </a:r>
            <a:r>
              <a:rPr sz="2000" spc="-5" dirty="0">
                <a:cs typeface="Calibri"/>
              </a:rPr>
              <a:t>на </a:t>
            </a:r>
            <a:r>
              <a:rPr sz="2000" spc="-10" dirty="0">
                <a:cs typeface="Calibri"/>
              </a:rPr>
              <a:t>качеството на подземните </a:t>
            </a:r>
            <a:r>
              <a:rPr sz="2000" spc="-15" dirty="0">
                <a:cs typeface="Calibri"/>
              </a:rPr>
              <a:t>води </a:t>
            </a:r>
            <a:r>
              <a:rPr sz="2000" dirty="0">
                <a:cs typeface="Calibri"/>
              </a:rPr>
              <a:t>за по-  </a:t>
            </a:r>
            <a:r>
              <a:rPr sz="2000" spc="-10" dirty="0">
                <a:cs typeface="Calibri"/>
              </a:rPr>
              <a:t>голяма </a:t>
            </a:r>
            <a:r>
              <a:rPr sz="2000" dirty="0">
                <a:cs typeface="Calibri"/>
              </a:rPr>
              <a:t>част </a:t>
            </a:r>
            <a:r>
              <a:rPr sz="2000" spc="-15" dirty="0">
                <a:cs typeface="Calibri"/>
              </a:rPr>
              <a:t>от </a:t>
            </a:r>
            <a:r>
              <a:rPr sz="2000" spc="-10" dirty="0">
                <a:cs typeface="Calibri"/>
              </a:rPr>
              <a:t>показателите. </a:t>
            </a:r>
            <a:r>
              <a:rPr sz="2000" spc="-15" dirty="0">
                <a:cs typeface="Calibri"/>
              </a:rPr>
              <a:t>Процентът </a:t>
            </a:r>
            <a:r>
              <a:rPr sz="2000" spc="-5" dirty="0">
                <a:cs typeface="Calibri"/>
              </a:rPr>
              <a:t>на пунктове, </a:t>
            </a:r>
            <a:r>
              <a:rPr sz="2000" dirty="0">
                <a:cs typeface="Calibri"/>
              </a:rPr>
              <a:t>в </a:t>
            </a:r>
            <a:r>
              <a:rPr sz="2000" spc="-15" dirty="0">
                <a:cs typeface="Calibri"/>
              </a:rPr>
              <a:t>които </a:t>
            </a:r>
            <a:r>
              <a:rPr sz="2000" spc="-10" dirty="0">
                <a:cs typeface="Calibri"/>
              </a:rPr>
              <a:t>средните </a:t>
            </a:r>
            <a:r>
              <a:rPr sz="2000" spc="-15" dirty="0">
                <a:cs typeface="Calibri"/>
              </a:rPr>
              <a:t>годишни </a:t>
            </a:r>
            <a:r>
              <a:rPr sz="2000" spc="-5" dirty="0">
                <a:cs typeface="Calibri"/>
              </a:rPr>
              <a:t>стойности  </a:t>
            </a:r>
            <a:r>
              <a:rPr sz="2000" dirty="0">
                <a:cs typeface="Calibri"/>
              </a:rPr>
              <a:t>надвишават </a:t>
            </a:r>
            <a:r>
              <a:rPr sz="2000" spc="-5" dirty="0">
                <a:cs typeface="Calibri"/>
              </a:rPr>
              <a:t>стандартите </a:t>
            </a:r>
            <a:r>
              <a:rPr sz="2000" dirty="0">
                <a:cs typeface="Calibri"/>
              </a:rPr>
              <a:t>за </a:t>
            </a:r>
            <a:r>
              <a:rPr sz="2000" spc="-5" dirty="0">
                <a:cs typeface="Calibri"/>
              </a:rPr>
              <a:t>качество (СК) на </a:t>
            </a:r>
            <a:r>
              <a:rPr sz="2000" spc="-15" dirty="0">
                <a:cs typeface="Calibri"/>
              </a:rPr>
              <a:t>подземните води, </a:t>
            </a:r>
            <a:r>
              <a:rPr sz="2000" spc="-5" dirty="0">
                <a:cs typeface="Calibri"/>
              </a:rPr>
              <a:t>показва тенденции на  </a:t>
            </a:r>
            <a:r>
              <a:rPr sz="2000" dirty="0">
                <a:cs typeface="Calibri"/>
              </a:rPr>
              <a:t>намаляване за </a:t>
            </a:r>
            <a:r>
              <a:rPr sz="2000" dirty="0" err="1">
                <a:cs typeface="Calibri"/>
              </a:rPr>
              <a:t>всички</a:t>
            </a:r>
            <a:r>
              <a:rPr sz="2000" dirty="0">
                <a:cs typeface="Calibri"/>
              </a:rPr>
              <a:t> </a:t>
            </a:r>
            <a:r>
              <a:rPr sz="2000" spc="-10" dirty="0" err="1" smtClean="0">
                <a:cs typeface="Calibri"/>
              </a:rPr>
              <a:t>показатели</a:t>
            </a:r>
            <a:r>
              <a:rPr sz="2000" dirty="0" smtClean="0">
                <a:cs typeface="Calibri"/>
              </a:rPr>
              <a:t>.</a:t>
            </a:r>
            <a:endParaRPr sz="2000" dirty="0">
              <a:cs typeface="Calibri"/>
            </a:endParaRPr>
          </a:p>
          <a:p>
            <a:pPr>
              <a:lnSpc>
                <a:spcPct val="100000"/>
              </a:lnSpc>
              <a:spcBef>
                <a:spcPts val="25"/>
              </a:spcBef>
            </a:pPr>
            <a:endParaRPr sz="2900" dirty="0">
              <a:cs typeface="Times New Roman"/>
            </a:endParaRPr>
          </a:p>
          <a:p>
            <a:pPr marL="12700" marR="6985" algn="just">
              <a:lnSpc>
                <a:spcPct val="100000"/>
              </a:lnSpc>
            </a:pPr>
            <a:r>
              <a:rPr lang="bg-BG" sz="2000" dirty="0">
                <a:ea typeface="Times New Roman"/>
              </a:rPr>
              <a:t>От анализа на данните за периода </a:t>
            </a:r>
            <a:r>
              <a:rPr lang="ru-RU" sz="2000" dirty="0">
                <a:ea typeface="Times New Roman"/>
              </a:rPr>
              <a:t>2005 г. – 2014 г. </a:t>
            </a:r>
            <a:r>
              <a:rPr lang="bg-BG" sz="2000" dirty="0">
                <a:ea typeface="Times New Roman"/>
              </a:rPr>
              <a:t>от измерени водни нива в кладенци и дебити на извори </a:t>
            </a:r>
            <a:r>
              <a:rPr lang="ru-RU" sz="2000" dirty="0">
                <a:ea typeface="Times New Roman"/>
              </a:rPr>
              <a:t>се </a:t>
            </a:r>
            <a:r>
              <a:rPr lang="ru-RU" sz="2000" dirty="0" err="1">
                <a:ea typeface="Times New Roman"/>
              </a:rPr>
              <a:t>наблюдават</a:t>
            </a:r>
            <a:r>
              <a:rPr lang="ru-RU" sz="2000" dirty="0">
                <a:ea typeface="Times New Roman"/>
              </a:rPr>
              <a:t> добре </a:t>
            </a:r>
            <a:r>
              <a:rPr lang="ru-RU" sz="2000" dirty="0" err="1">
                <a:ea typeface="Times New Roman"/>
              </a:rPr>
              <a:t>изразени</a:t>
            </a:r>
            <a:r>
              <a:rPr lang="ru-RU" sz="2000" dirty="0">
                <a:ea typeface="Times New Roman"/>
              </a:rPr>
              <a:t> </a:t>
            </a:r>
            <a:r>
              <a:rPr lang="ru-RU" sz="2000" dirty="0" err="1" smtClean="0">
                <a:ea typeface="Times New Roman"/>
              </a:rPr>
              <a:t>положителни</a:t>
            </a:r>
            <a:r>
              <a:rPr lang="ru-RU" sz="2000" dirty="0" smtClean="0">
                <a:ea typeface="Times New Roman"/>
              </a:rPr>
              <a:t>, </a:t>
            </a:r>
            <a:r>
              <a:rPr lang="ru-RU" sz="2000" dirty="0" err="1" smtClean="0">
                <a:ea typeface="Times New Roman"/>
              </a:rPr>
              <a:t>както</a:t>
            </a:r>
            <a:r>
              <a:rPr lang="ru-RU" sz="2000" dirty="0" smtClean="0">
                <a:ea typeface="Times New Roman"/>
              </a:rPr>
              <a:t> </a:t>
            </a:r>
            <a:r>
              <a:rPr lang="ru-RU" sz="2000" dirty="0">
                <a:ea typeface="Times New Roman"/>
              </a:rPr>
              <a:t>и </a:t>
            </a:r>
            <a:r>
              <a:rPr lang="ru-RU" sz="2000" dirty="0" err="1">
                <a:ea typeface="Times New Roman"/>
              </a:rPr>
              <a:t>отрицателни</a:t>
            </a:r>
            <a:r>
              <a:rPr lang="ru-RU" sz="2000" dirty="0">
                <a:ea typeface="Times New Roman"/>
              </a:rPr>
              <a:t> тенденции в </a:t>
            </a:r>
            <a:r>
              <a:rPr lang="ru-RU" sz="2000" dirty="0" err="1">
                <a:ea typeface="Times New Roman"/>
              </a:rPr>
              <a:t>изменението</a:t>
            </a:r>
            <a:r>
              <a:rPr lang="ru-RU" sz="2000" dirty="0">
                <a:ea typeface="Times New Roman"/>
              </a:rPr>
              <a:t> им. </a:t>
            </a:r>
            <a:endParaRPr lang="ru-RU" sz="2000" dirty="0" smtClean="0">
              <a:ea typeface="Times New Roman"/>
            </a:endParaRPr>
          </a:p>
          <a:p>
            <a:pPr marL="12700" marR="6985" algn="just">
              <a:lnSpc>
                <a:spcPct val="100000"/>
              </a:lnSpc>
            </a:pPr>
            <a:endParaRPr sz="2900" dirty="0">
              <a:cs typeface="Times New Roman"/>
            </a:endParaRPr>
          </a:p>
          <a:p>
            <a:pPr marL="12700" marR="5715" algn="just">
              <a:lnSpc>
                <a:spcPct val="100000"/>
              </a:lnSpc>
            </a:pPr>
            <a:r>
              <a:rPr sz="2000" spc="-15" dirty="0" smtClean="0">
                <a:cs typeface="Calibri"/>
              </a:rPr>
              <a:t>199</a:t>
            </a:r>
            <a:r>
              <a:rPr lang="bg-BG" sz="2000" spc="-15" dirty="0" smtClean="0">
                <a:cs typeface="Calibri"/>
              </a:rPr>
              <a:t>4</a:t>
            </a:r>
            <a:r>
              <a:rPr sz="2000" spc="-15" dirty="0" smtClean="0">
                <a:cs typeface="Calibri"/>
              </a:rPr>
              <a:t>-201</a:t>
            </a:r>
            <a:r>
              <a:rPr lang="bg-BG" sz="2000" spc="-15" dirty="0" smtClean="0">
                <a:cs typeface="Calibri"/>
              </a:rPr>
              <a:t>4</a:t>
            </a:r>
            <a:r>
              <a:rPr sz="2000" spc="-15" dirty="0" smtClean="0">
                <a:cs typeface="Calibri"/>
              </a:rPr>
              <a:t>г</a:t>
            </a:r>
            <a:r>
              <a:rPr sz="2000" spc="-15" dirty="0">
                <a:cs typeface="Calibri"/>
              </a:rPr>
              <a:t>. </a:t>
            </a:r>
            <a:r>
              <a:rPr sz="2000" dirty="0">
                <a:cs typeface="Calibri"/>
              </a:rPr>
              <a:t>- </a:t>
            </a:r>
            <a:r>
              <a:rPr sz="2000" spc="-10" dirty="0">
                <a:cs typeface="Calibri"/>
              </a:rPr>
              <a:t>средногодишните </a:t>
            </a:r>
            <a:r>
              <a:rPr sz="2000" spc="-5" dirty="0">
                <a:cs typeface="Calibri"/>
              </a:rPr>
              <a:t>концентрации на </a:t>
            </a:r>
            <a:r>
              <a:rPr sz="2000" spc="-10" dirty="0">
                <a:cs typeface="Calibri"/>
              </a:rPr>
              <a:t>индикаторите, </a:t>
            </a:r>
            <a:r>
              <a:rPr sz="2000" spc="-5" dirty="0">
                <a:cs typeface="Calibri"/>
              </a:rPr>
              <a:t>изчислени спрямо </a:t>
            </a:r>
            <a:r>
              <a:rPr sz="2000" spc="-10" dirty="0">
                <a:cs typeface="Calibri"/>
              </a:rPr>
              <a:t>средните  </a:t>
            </a:r>
            <a:r>
              <a:rPr sz="2000" dirty="0">
                <a:cs typeface="Calibri"/>
              </a:rPr>
              <a:t>им </a:t>
            </a:r>
            <a:r>
              <a:rPr sz="2000" spc="-5" dirty="0">
                <a:cs typeface="Calibri"/>
              </a:rPr>
              <a:t>концентрации </a:t>
            </a:r>
            <a:r>
              <a:rPr sz="2000" spc="-5" dirty="0" err="1">
                <a:cs typeface="Calibri"/>
              </a:rPr>
              <a:t>през</a:t>
            </a:r>
            <a:r>
              <a:rPr sz="2000" spc="-5" dirty="0">
                <a:cs typeface="Calibri"/>
              </a:rPr>
              <a:t> </a:t>
            </a:r>
            <a:r>
              <a:rPr sz="2000" spc="-10" dirty="0" smtClean="0">
                <a:cs typeface="Calibri"/>
              </a:rPr>
              <a:t>199</a:t>
            </a:r>
            <a:r>
              <a:rPr lang="bg-BG" sz="2000" spc="-10" dirty="0" smtClean="0">
                <a:cs typeface="Calibri"/>
              </a:rPr>
              <a:t>4</a:t>
            </a:r>
            <a:r>
              <a:rPr sz="2000" spc="-10" dirty="0" smtClean="0">
                <a:cs typeface="Calibri"/>
              </a:rPr>
              <a:t>г</a:t>
            </a:r>
            <a:r>
              <a:rPr sz="2000" spc="-10" dirty="0">
                <a:cs typeface="Calibri"/>
              </a:rPr>
              <a:t>.(базова </a:t>
            </a:r>
            <a:r>
              <a:rPr sz="2000" spc="-15" dirty="0">
                <a:cs typeface="Calibri"/>
              </a:rPr>
              <a:t>година) </a:t>
            </a:r>
            <a:r>
              <a:rPr sz="2000" spc="-5" dirty="0">
                <a:cs typeface="Calibri"/>
              </a:rPr>
              <a:t>имат стойности </a:t>
            </a:r>
            <a:r>
              <a:rPr sz="2000" spc="-20" dirty="0">
                <a:cs typeface="Calibri"/>
              </a:rPr>
              <a:t>под </a:t>
            </a:r>
            <a:r>
              <a:rPr sz="2000" spc="-10" dirty="0">
                <a:cs typeface="Calibri"/>
              </a:rPr>
              <a:t>средните </a:t>
            </a:r>
            <a:r>
              <a:rPr sz="2000" spc="-5" dirty="0">
                <a:cs typeface="Calibri"/>
              </a:rPr>
              <a:t>стойности на  </a:t>
            </a:r>
            <a:r>
              <a:rPr sz="2000" dirty="0">
                <a:cs typeface="Calibri"/>
              </a:rPr>
              <a:t>базовата </a:t>
            </a:r>
            <a:r>
              <a:rPr sz="2000" spc="-20" dirty="0">
                <a:cs typeface="Calibri"/>
              </a:rPr>
              <a:t>година </a:t>
            </a:r>
            <a:r>
              <a:rPr sz="2000" dirty="0">
                <a:cs typeface="Calibri"/>
              </a:rPr>
              <a:t>и </a:t>
            </a:r>
            <a:r>
              <a:rPr sz="2000" spc="-5" dirty="0">
                <a:cs typeface="Calibri"/>
              </a:rPr>
              <a:t>показват тенденции на понижаване, </a:t>
            </a:r>
            <a:r>
              <a:rPr sz="2000" dirty="0">
                <a:cs typeface="Calibri"/>
              </a:rPr>
              <a:t>с </a:t>
            </a:r>
            <a:r>
              <a:rPr sz="2000" spc="-5" dirty="0">
                <a:cs typeface="Calibri"/>
              </a:rPr>
              <a:t>изключение на фосфатите, </a:t>
            </a:r>
            <a:r>
              <a:rPr sz="2000" spc="-15" dirty="0">
                <a:cs typeface="Calibri"/>
              </a:rPr>
              <a:t>където  </a:t>
            </a:r>
            <a:r>
              <a:rPr sz="2000" spc="-5" dirty="0">
                <a:cs typeface="Calibri"/>
              </a:rPr>
              <a:t>стойностите </a:t>
            </a:r>
            <a:r>
              <a:rPr sz="2000" dirty="0">
                <a:cs typeface="Calibri"/>
              </a:rPr>
              <a:t>през </a:t>
            </a:r>
            <a:r>
              <a:rPr sz="2000" spc="-20" dirty="0">
                <a:cs typeface="Calibri"/>
              </a:rPr>
              <a:t>годините </a:t>
            </a:r>
            <a:r>
              <a:rPr sz="2000" dirty="0">
                <a:cs typeface="Calibri"/>
              </a:rPr>
              <a:t>са били над </a:t>
            </a:r>
            <a:r>
              <a:rPr sz="2000" dirty="0" err="1">
                <a:cs typeface="Calibri"/>
              </a:rPr>
              <a:t>базовата</a:t>
            </a:r>
            <a:r>
              <a:rPr sz="2000" dirty="0">
                <a:cs typeface="Calibri"/>
              </a:rPr>
              <a:t> </a:t>
            </a:r>
            <a:r>
              <a:rPr sz="2000" spc="-20" dirty="0" smtClean="0">
                <a:cs typeface="Calibri"/>
              </a:rPr>
              <a:t>199</a:t>
            </a:r>
            <a:r>
              <a:rPr lang="bg-BG" sz="2000" spc="-20" dirty="0" smtClean="0">
                <a:cs typeface="Calibri"/>
              </a:rPr>
              <a:t>4</a:t>
            </a:r>
            <a:r>
              <a:rPr sz="2000" spc="-20" dirty="0" smtClean="0">
                <a:cs typeface="Calibri"/>
              </a:rPr>
              <a:t>г</a:t>
            </a:r>
            <a:r>
              <a:rPr sz="2000" spc="-20" dirty="0">
                <a:cs typeface="Calibri"/>
              </a:rPr>
              <a:t>. </a:t>
            </a:r>
            <a:r>
              <a:rPr sz="2000" spc="-5" dirty="0">
                <a:cs typeface="Calibri"/>
              </a:rPr>
              <a:t>но </a:t>
            </a:r>
            <a:r>
              <a:rPr sz="2000" spc="-10" dirty="0">
                <a:cs typeface="Calibri"/>
              </a:rPr>
              <a:t>след </a:t>
            </a:r>
            <a:r>
              <a:rPr sz="2000" spc="-20" dirty="0">
                <a:cs typeface="Calibri"/>
              </a:rPr>
              <a:t>2005г., </a:t>
            </a:r>
            <a:r>
              <a:rPr sz="2000" spc="-10" dirty="0">
                <a:cs typeface="Calibri"/>
              </a:rPr>
              <a:t>също </a:t>
            </a:r>
            <a:r>
              <a:rPr sz="2000" spc="-5" dirty="0">
                <a:cs typeface="Calibri"/>
              </a:rPr>
              <a:t>показват  снижаване.</a:t>
            </a:r>
            <a:endParaRPr sz="2000" dirty="0">
              <a:cs typeface="Calibri"/>
            </a:endParaRPr>
          </a:p>
        </p:txBody>
      </p:sp>
      <p:sp>
        <p:nvSpPr>
          <p:cNvPr id="7" name="object 7"/>
          <p:cNvSpPr/>
          <p:nvPr/>
        </p:nvSpPr>
        <p:spPr>
          <a:xfrm>
            <a:off x="481063" y="2189378"/>
            <a:ext cx="303504" cy="3035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1063" y="5157241"/>
            <a:ext cx="303504" cy="3035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1063" y="3861079"/>
            <a:ext cx="303504" cy="3035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98245" y="274599"/>
            <a:ext cx="7995284" cy="634365"/>
          </a:xfrm>
          <a:prstGeom prst="rect">
            <a:avLst/>
          </a:prstGeom>
          <a:ln w="9525">
            <a:solidFill>
              <a:srgbClr val="006FC0"/>
            </a:solidFill>
          </a:ln>
        </p:spPr>
        <p:txBody>
          <a:bodyPr vert="horz" wrap="square" lIns="0" tIns="143510" rIns="0" bIns="0" rtlCol="0">
            <a:spAutoFit/>
          </a:bodyPr>
          <a:lstStyle/>
          <a:p>
            <a:pPr marL="86360">
              <a:lnSpc>
                <a:spcPct val="100000"/>
              </a:lnSpc>
              <a:spcBef>
                <a:spcPts val="1130"/>
              </a:spcBef>
            </a:pPr>
            <a:r>
              <a:rPr sz="2000" spc="-10" dirty="0">
                <a:latin typeface="Calibri"/>
                <a:cs typeface="Calibri"/>
              </a:rPr>
              <a:t>ВОДИ </a:t>
            </a:r>
            <a:r>
              <a:rPr sz="2000" spc="-5" dirty="0">
                <a:latin typeface="Calibri"/>
                <a:cs typeface="Calibri"/>
              </a:rPr>
              <a:t>ЗА</a:t>
            </a:r>
            <a:r>
              <a:rPr sz="2000" spc="-80" dirty="0">
                <a:latin typeface="Calibri"/>
                <a:cs typeface="Calibri"/>
              </a:rPr>
              <a:t> </a:t>
            </a:r>
            <a:r>
              <a:rPr sz="2000" spc="-5" dirty="0">
                <a:latin typeface="Calibri"/>
                <a:cs typeface="Calibri"/>
              </a:rPr>
              <a:t>КЪПАНЕ</a:t>
            </a:r>
            <a:endParaRPr sz="2000">
              <a:latin typeface="Calibri"/>
              <a:cs typeface="Calibri"/>
            </a:endParaRPr>
          </a:p>
        </p:txBody>
      </p:sp>
      <p:sp>
        <p:nvSpPr>
          <p:cNvPr id="5" name="object 5"/>
          <p:cNvSpPr txBox="1">
            <a:spLocks noGrp="1"/>
          </p:cNvSpPr>
          <p:nvPr>
            <p:ph type="title"/>
          </p:nvPr>
        </p:nvSpPr>
        <p:spPr>
          <a:xfrm>
            <a:off x="9685019" y="260629"/>
            <a:ext cx="1664970" cy="634365"/>
          </a:xfrm>
          <a:prstGeom prst="rect">
            <a:avLst/>
          </a:prstGeom>
          <a:solidFill>
            <a:srgbClr val="006FC0"/>
          </a:solidFill>
        </p:spPr>
        <p:txBody>
          <a:bodyPr vert="horz" wrap="square" lIns="0" tIns="114300" rIns="0" bIns="0" rtlCol="0">
            <a:spAutoFit/>
          </a:bodyPr>
          <a:lstStyle/>
          <a:p>
            <a:pPr marL="457200">
              <a:lnSpc>
                <a:spcPct val="100000"/>
              </a:lnSpc>
              <a:spcBef>
                <a:spcPts val="900"/>
              </a:spcBef>
            </a:pPr>
            <a:r>
              <a:rPr spc="-20" dirty="0">
                <a:solidFill>
                  <a:srgbClr val="FFFFFF"/>
                </a:solidFill>
              </a:rPr>
              <a:t>ВОДИ</a:t>
            </a:r>
          </a:p>
        </p:txBody>
      </p:sp>
      <p:sp>
        <p:nvSpPr>
          <p:cNvPr id="6" name="object 6"/>
          <p:cNvSpPr txBox="1">
            <a:spLocks noGrp="1"/>
          </p:cNvSpPr>
          <p:nvPr>
            <p:ph type="body" idx="1"/>
          </p:nvPr>
        </p:nvSpPr>
        <p:spPr>
          <a:prstGeom prst="rect">
            <a:avLst/>
          </a:prstGeom>
        </p:spPr>
        <p:txBody>
          <a:bodyPr vert="horz" wrap="square" lIns="0" tIns="0" rIns="0" bIns="0" rtlCol="0">
            <a:spAutoFit/>
          </a:bodyPr>
          <a:lstStyle/>
          <a:p>
            <a:pPr marL="309245">
              <a:lnSpc>
                <a:spcPct val="100000"/>
              </a:lnSpc>
            </a:pPr>
            <a:r>
              <a:rPr dirty="0"/>
              <a:t>Какво </a:t>
            </a:r>
            <a:r>
              <a:rPr spc="-5" dirty="0"/>
              <a:t>е </a:t>
            </a:r>
            <a:r>
              <a:rPr spc="-10" dirty="0"/>
              <a:t>качеството </a:t>
            </a:r>
            <a:r>
              <a:rPr dirty="0"/>
              <a:t>на </a:t>
            </a:r>
            <a:r>
              <a:rPr spc="-15" dirty="0"/>
              <a:t>водите </a:t>
            </a:r>
            <a:r>
              <a:rPr spc="-5" dirty="0"/>
              <a:t>за</a:t>
            </a:r>
            <a:r>
              <a:rPr spc="-30" dirty="0"/>
              <a:t> </a:t>
            </a:r>
            <a:r>
              <a:rPr spc="-5" dirty="0"/>
              <a:t>къпане?</a:t>
            </a:r>
          </a:p>
          <a:p>
            <a:pPr marL="296545">
              <a:lnSpc>
                <a:spcPct val="100000"/>
              </a:lnSpc>
            </a:pPr>
            <a:endParaRPr spc="-5" dirty="0"/>
          </a:p>
          <a:p>
            <a:pPr marL="309245">
              <a:lnSpc>
                <a:spcPct val="100000"/>
              </a:lnSpc>
              <a:spcBef>
                <a:spcPts val="1780"/>
              </a:spcBef>
            </a:pPr>
            <a:r>
              <a:rPr sz="2000" b="0" dirty="0" smtClean="0">
                <a:latin typeface="Calibri"/>
                <a:cs typeface="Calibri"/>
              </a:rPr>
              <a:t>9</a:t>
            </a:r>
            <a:r>
              <a:rPr lang="bg-BG" sz="2000" b="0" dirty="0" smtClean="0">
                <a:latin typeface="Calibri"/>
                <a:cs typeface="Calibri"/>
              </a:rPr>
              <a:t>6</a:t>
            </a:r>
            <a:r>
              <a:rPr sz="2000" b="0" dirty="0" smtClean="0">
                <a:latin typeface="Calibri"/>
                <a:cs typeface="Calibri"/>
              </a:rPr>
              <a:t>,</a:t>
            </a:r>
            <a:r>
              <a:rPr lang="bg-BG" sz="2000" b="0" dirty="0" smtClean="0">
                <a:latin typeface="Calibri"/>
                <a:cs typeface="Calibri"/>
              </a:rPr>
              <a:t>8</a:t>
            </a:r>
            <a:r>
              <a:rPr sz="2000" b="0" dirty="0" smtClean="0">
                <a:latin typeface="Calibri"/>
                <a:cs typeface="Calibri"/>
              </a:rPr>
              <a:t>% </a:t>
            </a:r>
            <a:r>
              <a:rPr sz="2000" b="0" spc="-15" dirty="0">
                <a:latin typeface="Calibri"/>
                <a:cs typeface="Calibri"/>
              </a:rPr>
              <a:t>от </a:t>
            </a:r>
            <a:r>
              <a:rPr sz="2000" b="0" spc="-5" dirty="0">
                <a:latin typeface="Calibri"/>
                <a:cs typeface="Calibri"/>
              </a:rPr>
              <a:t>зоните </a:t>
            </a:r>
            <a:r>
              <a:rPr sz="2000" b="0" dirty="0">
                <a:latin typeface="Calibri"/>
                <a:cs typeface="Calibri"/>
              </a:rPr>
              <a:t>за къпане </a:t>
            </a:r>
            <a:r>
              <a:rPr sz="2000" b="0" spc="-10" dirty="0">
                <a:latin typeface="Calibri"/>
                <a:cs typeface="Calibri"/>
              </a:rPr>
              <a:t>отговарят </a:t>
            </a:r>
            <a:r>
              <a:rPr sz="2000" b="0" spc="-5" dirty="0">
                <a:latin typeface="Calibri"/>
                <a:cs typeface="Calibri"/>
              </a:rPr>
              <a:t>на </a:t>
            </a:r>
            <a:r>
              <a:rPr sz="2000" b="0" spc="-10" dirty="0">
                <a:latin typeface="Calibri"/>
                <a:cs typeface="Calibri"/>
              </a:rPr>
              <a:t>задължителните </a:t>
            </a:r>
            <a:r>
              <a:rPr sz="2000" b="0" dirty="0">
                <a:latin typeface="Calibri"/>
                <a:cs typeface="Calibri"/>
              </a:rPr>
              <a:t>изисквания – </a:t>
            </a:r>
            <a:r>
              <a:rPr sz="2000" b="0" spc="-25" dirty="0">
                <a:latin typeface="Calibri"/>
                <a:cs typeface="Calibri"/>
              </a:rPr>
              <a:t>т.е. </a:t>
            </a:r>
            <a:r>
              <a:rPr sz="2000" b="0" dirty="0">
                <a:latin typeface="Calibri"/>
                <a:cs typeface="Calibri"/>
              </a:rPr>
              <a:t>са с </a:t>
            </a:r>
            <a:r>
              <a:rPr sz="2000" b="0" spc="-15" dirty="0">
                <a:latin typeface="Calibri"/>
                <a:cs typeface="Calibri"/>
              </a:rPr>
              <a:t>„отлично“   </a:t>
            </a:r>
            <a:r>
              <a:rPr sz="2000" b="0" dirty="0">
                <a:latin typeface="Calibri"/>
                <a:cs typeface="Calibri"/>
              </a:rPr>
              <a:t> или</a:t>
            </a:r>
            <a:endParaRPr sz="2000" dirty="0">
              <a:latin typeface="Calibri"/>
              <a:cs typeface="Calibri"/>
            </a:endParaRPr>
          </a:p>
          <a:p>
            <a:pPr marL="309245">
              <a:lnSpc>
                <a:spcPct val="100000"/>
              </a:lnSpc>
              <a:spcBef>
                <a:spcPts val="1200"/>
              </a:spcBef>
            </a:pPr>
            <a:r>
              <a:rPr sz="2000" b="0" spc="-5" dirty="0">
                <a:latin typeface="Calibri"/>
                <a:cs typeface="Calibri"/>
              </a:rPr>
              <a:t>„добро“ качество  </a:t>
            </a:r>
            <a:r>
              <a:rPr sz="2000" b="0" dirty="0">
                <a:latin typeface="Calibri"/>
                <a:cs typeface="Calibri"/>
              </a:rPr>
              <a:t>(</a:t>
            </a:r>
            <a:r>
              <a:rPr sz="2000" b="0" dirty="0" smtClean="0">
                <a:latin typeface="Calibri"/>
                <a:cs typeface="Calibri"/>
              </a:rPr>
              <a:t>9</a:t>
            </a:r>
            <a:r>
              <a:rPr lang="bg-BG" sz="2000" b="0" dirty="0" smtClean="0">
                <a:latin typeface="Calibri"/>
                <a:cs typeface="Calibri"/>
              </a:rPr>
              <a:t>5</a:t>
            </a:r>
            <a:r>
              <a:rPr sz="2000" b="0" dirty="0" smtClean="0">
                <a:latin typeface="Calibri"/>
                <a:cs typeface="Calibri"/>
              </a:rPr>
              <a:t>,</a:t>
            </a:r>
            <a:r>
              <a:rPr lang="bg-BG" sz="2000" b="0" dirty="0" smtClean="0">
                <a:latin typeface="Calibri"/>
                <a:cs typeface="Calibri"/>
              </a:rPr>
              <a:t>1</a:t>
            </a:r>
            <a:r>
              <a:rPr sz="2000" b="0" dirty="0" smtClean="0">
                <a:latin typeface="Calibri"/>
                <a:cs typeface="Calibri"/>
              </a:rPr>
              <a:t>% </a:t>
            </a:r>
            <a:r>
              <a:rPr sz="2000" b="0" dirty="0">
                <a:latin typeface="Calibri"/>
                <a:cs typeface="Calibri"/>
              </a:rPr>
              <a:t>за</a:t>
            </a:r>
            <a:r>
              <a:rPr sz="2000" b="0" spc="-110" dirty="0">
                <a:latin typeface="Calibri"/>
                <a:cs typeface="Calibri"/>
              </a:rPr>
              <a:t> </a:t>
            </a:r>
            <a:r>
              <a:rPr sz="2000" b="0" spc="-10" dirty="0">
                <a:latin typeface="Calibri"/>
                <a:cs typeface="Calibri"/>
              </a:rPr>
              <a:t>ЕС).</a:t>
            </a:r>
            <a:endParaRPr sz="2000" dirty="0">
              <a:latin typeface="Calibri"/>
              <a:cs typeface="Calibri"/>
            </a:endParaRPr>
          </a:p>
          <a:p>
            <a:pPr marL="309245">
              <a:lnSpc>
                <a:spcPct val="100000"/>
              </a:lnSpc>
              <a:spcBef>
                <a:spcPts val="1680"/>
              </a:spcBef>
            </a:pPr>
            <a:r>
              <a:rPr lang="bg-BG" sz="2000" b="0" dirty="0" smtClean="0"/>
              <a:t>73</a:t>
            </a:r>
            <a:r>
              <a:rPr sz="2000" b="0" dirty="0" smtClean="0">
                <a:latin typeface="Calibri"/>
                <a:cs typeface="Calibri"/>
              </a:rPr>
              <a:t>,</a:t>
            </a:r>
            <a:r>
              <a:rPr lang="bg-BG" sz="2000" b="0" dirty="0" smtClean="0">
                <a:latin typeface="Calibri"/>
                <a:cs typeface="Calibri"/>
              </a:rPr>
              <a:t>4</a:t>
            </a:r>
            <a:r>
              <a:rPr sz="2000" b="0" dirty="0" smtClean="0">
                <a:latin typeface="Calibri"/>
                <a:cs typeface="Calibri"/>
              </a:rPr>
              <a:t>%  </a:t>
            </a:r>
            <a:r>
              <a:rPr sz="2000" b="0" spc="-15" dirty="0">
                <a:latin typeface="Calibri"/>
                <a:cs typeface="Calibri"/>
              </a:rPr>
              <a:t>от  </a:t>
            </a:r>
            <a:r>
              <a:rPr sz="2000" b="0" spc="-5" dirty="0">
                <a:latin typeface="Calibri"/>
                <a:cs typeface="Calibri"/>
              </a:rPr>
              <a:t>зоните  </a:t>
            </a:r>
            <a:r>
              <a:rPr sz="2000" b="0" dirty="0">
                <a:latin typeface="Calibri"/>
                <a:cs typeface="Calibri"/>
              </a:rPr>
              <a:t>за  </a:t>
            </a:r>
            <a:r>
              <a:rPr sz="2000" b="0" spc="-5" dirty="0">
                <a:latin typeface="Calibri"/>
                <a:cs typeface="Calibri"/>
              </a:rPr>
              <a:t>къпане  отговарят  </a:t>
            </a:r>
            <a:r>
              <a:rPr sz="2000" b="0" spc="-10" dirty="0">
                <a:latin typeface="Calibri"/>
                <a:cs typeface="Calibri"/>
              </a:rPr>
              <a:t>на  препоръчителните  </a:t>
            </a:r>
            <a:r>
              <a:rPr sz="2000" b="0" spc="-5" dirty="0">
                <a:latin typeface="Calibri"/>
                <a:cs typeface="Calibri"/>
              </a:rPr>
              <a:t>изисквания  </a:t>
            </a:r>
            <a:r>
              <a:rPr sz="2000" b="0" dirty="0">
                <a:latin typeface="Calibri"/>
                <a:cs typeface="Calibri"/>
              </a:rPr>
              <a:t>-  </a:t>
            </a:r>
            <a:r>
              <a:rPr sz="2000" b="0" spc="-25" dirty="0">
                <a:latin typeface="Calibri"/>
                <a:cs typeface="Calibri"/>
              </a:rPr>
              <a:t>т.е.  </a:t>
            </a:r>
            <a:r>
              <a:rPr sz="2000" b="0" dirty="0">
                <a:latin typeface="Calibri"/>
                <a:cs typeface="Calibri"/>
              </a:rPr>
              <a:t>с </a:t>
            </a:r>
            <a:r>
              <a:rPr sz="2000" b="0" spc="445" dirty="0">
                <a:latin typeface="Calibri"/>
                <a:cs typeface="Calibri"/>
              </a:rPr>
              <a:t> </a:t>
            </a:r>
            <a:r>
              <a:rPr sz="2000" b="0" spc="-15" dirty="0">
                <a:latin typeface="Calibri"/>
                <a:cs typeface="Calibri"/>
              </a:rPr>
              <a:t>„отлично“</a:t>
            </a:r>
            <a:endParaRPr sz="2000" dirty="0">
              <a:latin typeface="Calibri"/>
              <a:cs typeface="Calibri"/>
            </a:endParaRPr>
          </a:p>
          <a:p>
            <a:pPr marL="309245">
              <a:lnSpc>
                <a:spcPct val="100000"/>
              </a:lnSpc>
              <a:spcBef>
                <a:spcPts val="1200"/>
              </a:spcBef>
            </a:pPr>
            <a:r>
              <a:rPr sz="2000" b="0" spc="-5" dirty="0">
                <a:latin typeface="Calibri"/>
                <a:cs typeface="Calibri"/>
              </a:rPr>
              <a:t>качество) </a:t>
            </a:r>
            <a:r>
              <a:rPr sz="2000" b="0" dirty="0">
                <a:latin typeface="Calibri"/>
                <a:cs typeface="Calibri"/>
              </a:rPr>
              <a:t>(</a:t>
            </a:r>
            <a:r>
              <a:rPr sz="2000" b="0" dirty="0" smtClean="0">
                <a:latin typeface="Calibri"/>
                <a:cs typeface="Calibri"/>
              </a:rPr>
              <a:t>8</a:t>
            </a:r>
            <a:r>
              <a:rPr lang="bg-BG" sz="2000" b="0" dirty="0" smtClean="0">
                <a:latin typeface="Calibri"/>
                <a:cs typeface="Calibri"/>
              </a:rPr>
              <a:t>3</a:t>
            </a:r>
            <a:r>
              <a:rPr sz="2000" b="0" dirty="0" smtClean="0">
                <a:latin typeface="Calibri"/>
                <a:cs typeface="Calibri"/>
              </a:rPr>
              <a:t>,</a:t>
            </a:r>
            <a:r>
              <a:rPr lang="bg-BG" sz="2000" b="0" dirty="0" smtClean="0">
                <a:latin typeface="Calibri"/>
                <a:cs typeface="Calibri"/>
              </a:rPr>
              <a:t>3</a:t>
            </a:r>
            <a:r>
              <a:rPr sz="2000" b="0" dirty="0" smtClean="0">
                <a:latin typeface="Calibri"/>
                <a:cs typeface="Calibri"/>
              </a:rPr>
              <a:t>% </a:t>
            </a:r>
            <a:r>
              <a:rPr sz="2000" b="0" dirty="0">
                <a:latin typeface="Calibri"/>
                <a:cs typeface="Calibri"/>
              </a:rPr>
              <a:t>за</a:t>
            </a:r>
            <a:r>
              <a:rPr sz="2000" b="0" spc="-85" dirty="0">
                <a:latin typeface="Calibri"/>
                <a:cs typeface="Calibri"/>
              </a:rPr>
              <a:t> </a:t>
            </a:r>
            <a:r>
              <a:rPr sz="2000" b="0" spc="-10" dirty="0">
                <a:latin typeface="Calibri"/>
                <a:cs typeface="Calibri"/>
              </a:rPr>
              <a:t>ЕС).</a:t>
            </a:r>
            <a:endParaRPr sz="2000" dirty="0">
              <a:latin typeface="Calibri"/>
              <a:cs typeface="Calibri"/>
            </a:endParaRPr>
          </a:p>
          <a:p>
            <a:pPr marL="309245">
              <a:lnSpc>
                <a:spcPct val="100000"/>
              </a:lnSpc>
              <a:spcBef>
                <a:spcPts val="1680"/>
              </a:spcBef>
            </a:pPr>
            <a:r>
              <a:rPr lang="bg-BG" sz="2000" b="0" dirty="0"/>
              <a:t>3</a:t>
            </a:r>
            <a:r>
              <a:rPr sz="2000" b="0" dirty="0" smtClean="0">
                <a:latin typeface="Calibri"/>
                <a:cs typeface="Calibri"/>
              </a:rPr>
              <a:t>,</a:t>
            </a:r>
            <a:r>
              <a:rPr lang="bg-BG" sz="2000" b="0" dirty="0" smtClean="0">
                <a:latin typeface="Calibri"/>
                <a:cs typeface="Calibri"/>
              </a:rPr>
              <a:t>2</a:t>
            </a:r>
            <a:r>
              <a:rPr sz="2000" b="0" dirty="0" smtClean="0">
                <a:latin typeface="Calibri"/>
                <a:cs typeface="Calibri"/>
              </a:rPr>
              <a:t> </a:t>
            </a:r>
            <a:r>
              <a:rPr sz="2000" b="0" dirty="0">
                <a:latin typeface="Calibri"/>
                <a:cs typeface="Calibri"/>
              </a:rPr>
              <a:t>% </a:t>
            </a:r>
            <a:r>
              <a:rPr sz="2000" b="0" spc="-10" dirty="0">
                <a:latin typeface="Calibri"/>
                <a:cs typeface="Calibri"/>
              </a:rPr>
              <a:t>от </a:t>
            </a:r>
            <a:r>
              <a:rPr sz="2000" b="0" spc="-5" dirty="0">
                <a:latin typeface="Calibri"/>
                <a:cs typeface="Calibri"/>
              </a:rPr>
              <a:t>зоните </a:t>
            </a:r>
            <a:r>
              <a:rPr sz="2000" b="0" dirty="0">
                <a:latin typeface="Calibri"/>
                <a:cs typeface="Calibri"/>
              </a:rPr>
              <a:t>закъпане са с </a:t>
            </a:r>
            <a:r>
              <a:rPr sz="2000" b="0" spc="-5" dirty="0">
                <a:latin typeface="Calibri"/>
                <a:cs typeface="Calibri"/>
              </a:rPr>
              <a:t>„лошо“ качество </a:t>
            </a:r>
            <a:r>
              <a:rPr sz="2000" b="0" dirty="0">
                <a:latin typeface="Calibri"/>
                <a:cs typeface="Calibri"/>
              </a:rPr>
              <a:t>(1,9% за</a:t>
            </a:r>
            <a:r>
              <a:rPr sz="2000" b="0" spc="-90" dirty="0">
                <a:latin typeface="Calibri"/>
                <a:cs typeface="Calibri"/>
              </a:rPr>
              <a:t> </a:t>
            </a:r>
            <a:r>
              <a:rPr sz="2000" b="0" spc="-10" dirty="0">
                <a:latin typeface="Calibri"/>
                <a:cs typeface="Calibri"/>
              </a:rPr>
              <a:t>ЕС).</a:t>
            </a:r>
            <a:endParaRPr sz="2000" dirty="0">
              <a:latin typeface="Calibri"/>
              <a:cs typeface="Calibri"/>
            </a:endParaRPr>
          </a:p>
        </p:txBody>
      </p:sp>
      <p:sp>
        <p:nvSpPr>
          <p:cNvPr id="8" name="object 8"/>
          <p:cNvSpPr/>
          <p:nvPr/>
        </p:nvSpPr>
        <p:spPr>
          <a:xfrm>
            <a:off x="582790" y="2348890"/>
            <a:ext cx="303504" cy="3035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00087" y="274599"/>
            <a:ext cx="8108315" cy="634365"/>
          </a:xfrm>
          <a:prstGeom prst="rect">
            <a:avLst/>
          </a:prstGeom>
          <a:ln w="9525">
            <a:solidFill>
              <a:srgbClr val="974707"/>
            </a:solidFill>
          </a:ln>
        </p:spPr>
        <p:txBody>
          <a:bodyPr vert="horz" wrap="square" lIns="0" tIns="143510" rIns="0" bIns="0" rtlCol="0">
            <a:spAutoFit/>
          </a:bodyPr>
          <a:lstStyle/>
          <a:p>
            <a:pPr marL="86360">
              <a:lnSpc>
                <a:spcPct val="100000"/>
              </a:lnSpc>
              <a:spcBef>
                <a:spcPts val="1130"/>
              </a:spcBef>
            </a:pPr>
            <a:r>
              <a:rPr sz="2000" spc="-5" dirty="0">
                <a:latin typeface="Calibri"/>
                <a:cs typeface="Calibri"/>
              </a:rPr>
              <a:t>ЗЕМЕПОЛЗВАНЕ </a:t>
            </a:r>
            <a:r>
              <a:rPr sz="2000" dirty="0">
                <a:latin typeface="Calibri"/>
                <a:cs typeface="Calibri"/>
              </a:rPr>
              <a:t>И </a:t>
            </a:r>
            <a:r>
              <a:rPr sz="2000" spc="-5" dirty="0">
                <a:latin typeface="Calibri"/>
                <a:cs typeface="Calibri"/>
              </a:rPr>
              <a:t>СЪСТОЯНИЕ </a:t>
            </a:r>
            <a:r>
              <a:rPr sz="2000" dirty="0">
                <a:latin typeface="Calibri"/>
                <a:cs typeface="Calibri"/>
              </a:rPr>
              <a:t>НА</a:t>
            </a:r>
            <a:r>
              <a:rPr sz="2000" spc="-90" dirty="0">
                <a:latin typeface="Calibri"/>
                <a:cs typeface="Calibri"/>
              </a:rPr>
              <a:t> </a:t>
            </a:r>
            <a:r>
              <a:rPr sz="2000" dirty="0">
                <a:latin typeface="Calibri"/>
                <a:cs typeface="Calibri"/>
              </a:rPr>
              <a:t>ПОЧВИТЕ</a:t>
            </a:r>
            <a:endParaRPr sz="2000">
              <a:latin typeface="Calibri"/>
              <a:cs typeface="Calibri"/>
            </a:endParaRPr>
          </a:p>
        </p:txBody>
      </p:sp>
      <p:sp>
        <p:nvSpPr>
          <p:cNvPr id="4" name="object 4"/>
          <p:cNvSpPr txBox="1"/>
          <p:nvPr/>
        </p:nvSpPr>
        <p:spPr>
          <a:xfrm>
            <a:off x="1033068" y="3027171"/>
            <a:ext cx="4833620" cy="307777"/>
          </a:xfrm>
          <a:prstGeom prst="rect">
            <a:avLst/>
          </a:prstGeom>
        </p:spPr>
        <p:txBody>
          <a:bodyPr vert="horz" wrap="square" lIns="0" tIns="0" rIns="0" bIns="0" rtlCol="0">
            <a:spAutoFit/>
          </a:bodyPr>
          <a:lstStyle/>
          <a:p>
            <a:pPr marL="12700">
              <a:lnSpc>
                <a:spcPct val="100000"/>
              </a:lnSpc>
              <a:tabLst>
                <a:tab pos="1716405" algn="l"/>
                <a:tab pos="2409825" algn="l"/>
                <a:tab pos="4071620" algn="l"/>
              </a:tabLst>
            </a:pPr>
            <a:r>
              <a:rPr sz="2000" dirty="0" smtClean="0">
                <a:latin typeface="Calibri"/>
                <a:cs typeface="Calibri"/>
              </a:rPr>
              <a:t>20</a:t>
            </a:r>
            <a:r>
              <a:rPr sz="2000" spc="-15" dirty="0" smtClean="0">
                <a:latin typeface="Calibri"/>
                <a:cs typeface="Calibri"/>
              </a:rPr>
              <a:t>0</a:t>
            </a:r>
            <a:r>
              <a:rPr lang="bg-BG" sz="2000" dirty="0">
                <a:latin typeface="Calibri"/>
                <a:cs typeface="Calibri"/>
              </a:rPr>
              <a:t>9</a:t>
            </a:r>
            <a:r>
              <a:rPr sz="2000" spc="-5" dirty="0" smtClean="0">
                <a:latin typeface="Calibri"/>
                <a:cs typeface="Calibri"/>
              </a:rPr>
              <a:t>-</a:t>
            </a:r>
            <a:r>
              <a:rPr sz="2000" spc="-10" dirty="0" smtClean="0">
                <a:latin typeface="Calibri"/>
                <a:cs typeface="Calibri"/>
              </a:rPr>
              <a:t>2</a:t>
            </a:r>
            <a:r>
              <a:rPr sz="2000" dirty="0" smtClean="0">
                <a:latin typeface="Calibri"/>
                <a:cs typeface="Calibri"/>
              </a:rPr>
              <a:t>01</a:t>
            </a:r>
            <a:r>
              <a:rPr lang="bg-BG" sz="2000" dirty="0" smtClean="0">
                <a:latin typeface="Calibri"/>
                <a:cs typeface="Calibri"/>
              </a:rPr>
              <a:t>4</a:t>
            </a:r>
            <a:r>
              <a:rPr sz="2000" spc="-110" dirty="0" smtClean="0">
                <a:latin typeface="Calibri"/>
                <a:cs typeface="Calibri"/>
              </a:rPr>
              <a:t>г</a:t>
            </a:r>
            <a:r>
              <a:rPr sz="2000" dirty="0">
                <a:latin typeface="Calibri"/>
                <a:cs typeface="Calibri"/>
              </a:rPr>
              <a:t>.	се	на</a:t>
            </a:r>
            <a:r>
              <a:rPr sz="2000" spc="-40" dirty="0">
                <a:latin typeface="Calibri"/>
                <a:cs typeface="Calibri"/>
              </a:rPr>
              <a:t>б</a:t>
            </a:r>
            <a:r>
              <a:rPr sz="2000" dirty="0">
                <a:latin typeface="Calibri"/>
                <a:cs typeface="Calibri"/>
              </a:rPr>
              <a:t>л</a:t>
            </a:r>
            <a:r>
              <a:rPr sz="2000" spc="-60" dirty="0">
                <a:latin typeface="Calibri"/>
                <a:cs typeface="Calibri"/>
              </a:rPr>
              <a:t>ю</a:t>
            </a:r>
            <a:r>
              <a:rPr sz="2000" dirty="0">
                <a:latin typeface="Calibri"/>
                <a:cs typeface="Calibri"/>
              </a:rPr>
              <a:t>дава	</a:t>
            </a:r>
            <a:r>
              <a:rPr sz="2000" dirty="0" err="1" smtClean="0">
                <a:latin typeface="Calibri"/>
                <a:cs typeface="Calibri"/>
              </a:rPr>
              <a:t>тра</a:t>
            </a:r>
            <a:r>
              <a:rPr sz="2000" spc="-10" dirty="0" err="1" smtClean="0">
                <a:latin typeface="Calibri"/>
                <a:cs typeface="Calibri"/>
              </a:rPr>
              <a:t>й</a:t>
            </a:r>
            <a:r>
              <a:rPr sz="2000" dirty="0" err="1" smtClean="0">
                <a:latin typeface="Calibri"/>
                <a:cs typeface="Calibri"/>
              </a:rPr>
              <a:t>на</a:t>
            </a:r>
            <a:endParaRPr sz="2000" dirty="0">
              <a:latin typeface="Calibri"/>
              <a:cs typeface="Calibri"/>
            </a:endParaRPr>
          </a:p>
        </p:txBody>
      </p:sp>
      <p:sp>
        <p:nvSpPr>
          <p:cNvPr id="5" name="object 5"/>
          <p:cNvSpPr txBox="1"/>
          <p:nvPr/>
        </p:nvSpPr>
        <p:spPr>
          <a:xfrm>
            <a:off x="1033068" y="3331971"/>
            <a:ext cx="4832985" cy="330835"/>
          </a:xfrm>
          <a:prstGeom prst="rect">
            <a:avLst/>
          </a:prstGeom>
        </p:spPr>
        <p:txBody>
          <a:bodyPr vert="horz" wrap="square" lIns="0" tIns="0" rIns="0" bIns="0" rtlCol="0">
            <a:spAutoFit/>
          </a:bodyPr>
          <a:lstStyle/>
          <a:p>
            <a:pPr marL="12700">
              <a:lnSpc>
                <a:spcPct val="100000"/>
              </a:lnSpc>
            </a:pPr>
            <a:r>
              <a:rPr sz="2000" spc="-5" dirty="0">
                <a:latin typeface="Calibri"/>
                <a:cs typeface="Calibri"/>
              </a:rPr>
              <a:t>тенденция към </a:t>
            </a:r>
            <a:r>
              <a:rPr sz="2000" spc="-5" dirty="0" err="1">
                <a:latin typeface="Calibri"/>
                <a:cs typeface="Calibri"/>
              </a:rPr>
              <a:t>увеличаване</a:t>
            </a:r>
            <a:r>
              <a:rPr sz="2000" spc="-5" dirty="0">
                <a:latin typeface="Calibri"/>
                <a:cs typeface="Calibri"/>
              </a:rPr>
              <a:t> </a:t>
            </a:r>
            <a:r>
              <a:rPr sz="2000" spc="-5" dirty="0" err="1" smtClean="0">
                <a:latin typeface="Calibri"/>
                <a:cs typeface="Calibri"/>
              </a:rPr>
              <a:t>площите</a:t>
            </a:r>
            <a:r>
              <a:rPr sz="2000" spc="-5" dirty="0">
                <a:latin typeface="Calibri"/>
                <a:cs typeface="Calibri"/>
              </a:rPr>
              <a:t>,</a:t>
            </a:r>
            <a:r>
              <a:rPr sz="2000" spc="165" dirty="0">
                <a:latin typeface="Calibri"/>
                <a:cs typeface="Calibri"/>
              </a:rPr>
              <a:t> </a:t>
            </a:r>
            <a:r>
              <a:rPr sz="2000" spc="-5" dirty="0">
                <a:latin typeface="Calibri"/>
                <a:cs typeface="Calibri"/>
              </a:rPr>
              <a:t>заети</a:t>
            </a:r>
            <a:endParaRPr sz="2000" dirty="0">
              <a:latin typeface="Calibri"/>
              <a:cs typeface="Calibri"/>
            </a:endParaRPr>
          </a:p>
        </p:txBody>
      </p:sp>
      <p:sp>
        <p:nvSpPr>
          <p:cNvPr id="6" name="object 6"/>
          <p:cNvSpPr txBox="1"/>
          <p:nvPr/>
        </p:nvSpPr>
        <p:spPr>
          <a:xfrm>
            <a:off x="1033068" y="3636771"/>
            <a:ext cx="4831080" cy="635635"/>
          </a:xfrm>
          <a:prstGeom prst="rect">
            <a:avLst/>
          </a:prstGeom>
        </p:spPr>
        <p:txBody>
          <a:bodyPr vert="horz" wrap="square" lIns="0" tIns="0" rIns="0" bIns="0" rtlCol="0">
            <a:spAutoFit/>
          </a:bodyPr>
          <a:lstStyle/>
          <a:p>
            <a:pPr marL="12700" marR="5080">
              <a:lnSpc>
                <a:spcPct val="100000"/>
              </a:lnSpc>
              <a:tabLst>
                <a:tab pos="297180" algn="l"/>
                <a:tab pos="2042795" algn="l"/>
                <a:tab pos="2760345" algn="l"/>
                <a:tab pos="3072765" algn="l"/>
                <a:tab pos="4560570" algn="l"/>
              </a:tabLst>
            </a:pPr>
            <a:r>
              <a:rPr sz="2000" dirty="0">
                <a:latin typeface="Calibri"/>
                <a:cs typeface="Calibri"/>
              </a:rPr>
              <a:t>с	о</a:t>
            </a:r>
            <a:r>
              <a:rPr sz="2000" spc="-15" dirty="0">
                <a:latin typeface="Calibri"/>
                <a:cs typeface="Calibri"/>
              </a:rPr>
              <a:t>б</a:t>
            </a:r>
            <a:r>
              <a:rPr sz="2000" dirty="0">
                <a:latin typeface="Calibri"/>
                <a:cs typeface="Calibri"/>
              </a:rPr>
              <a:t>ра</a:t>
            </a:r>
            <a:r>
              <a:rPr sz="2000" spc="-10" dirty="0">
                <a:latin typeface="Calibri"/>
                <a:cs typeface="Calibri"/>
              </a:rPr>
              <a:t>б</a:t>
            </a:r>
            <a:r>
              <a:rPr sz="2000" spc="-15" dirty="0">
                <a:latin typeface="Calibri"/>
                <a:cs typeface="Calibri"/>
              </a:rPr>
              <a:t>о</a:t>
            </a:r>
            <a:r>
              <a:rPr sz="2000" dirty="0">
                <a:latin typeface="Calibri"/>
                <a:cs typeface="Calibri"/>
              </a:rPr>
              <a:t>тва</a:t>
            </a:r>
            <a:r>
              <a:rPr sz="2000" spc="-10" dirty="0">
                <a:latin typeface="Calibri"/>
                <a:cs typeface="Calibri"/>
              </a:rPr>
              <a:t>е</a:t>
            </a:r>
            <a:r>
              <a:rPr sz="2000" dirty="0">
                <a:latin typeface="Calibri"/>
                <a:cs typeface="Calibri"/>
              </a:rPr>
              <a:t>ми	з</a:t>
            </a:r>
            <a:r>
              <a:rPr sz="2000" spc="-10" dirty="0">
                <a:latin typeface="Calibri"/>
                <a:cs typeface="Calibri"/>
              </a:rPr>
              <a:t>ем</a:t>
            </a:r>
            <a:r>
              <a:rPr sz="2000" dirty="0">
                <a:latin typeface="Calibri"/>
                <a:cs typeface="Calibri"/>
              </a:rPr>
              <a:t>и	и	намал</a:t>
            </a:r>
            <a:r>
              <a:rPr sz="2000" spc="-10" dirty="0">
                <a:latin typeface="Calibri"/>
                <a:cs typeface="Calibri"/>
              </a:rPr>
              <a:t>я</a:t>
            </a:r>
            <a:r>
              <a:rPr sz="2000" dirty="0">
                <a:latin typeface="Calibri"/>
                <a:cs typeface="Calibri"/>
              </a:rPr>
              <a:t>в</a:t>
            </a:r>
            <a:r>
              <a:rPr sz="2000" spc="10" dirty="0">
                <a:latin typeface="Calibri"/>
                <a:cs typeface="Calibri"/>
              </a:rPr>
              <a:t>а</a:t>
            </a:r>
            <a:r>
              <a:rPr sz="2000" dirty="0">
                <a:latin typeface="Calibri"/>
                <a:cs typeface="Calibri"/>
              </a:rPr>
              <a:t>не	</a:t>
            </a:r>
            <a:r>
              <a:rPr sz="2000" spc="-5" dirty="0">
                <a:latin typeface="Calibri"/>
                <a:cs typeface="Calibri"/>
              </a:rPr>
              <a:t>на  необработваемите</a:t>
            </a:r>
            <a:r>
              <a:rPr sz="2000" spc="-40" dirty="0">
                <a:latin typeface="Calibri"/>
                <a:cs typeface="Calibri"/>
              </a:rPr>
              <a:t> </a:t>
            </a:r>
            <a:r>
              <a:rPr sz="2000" spc="-5" dirty="0">
                <a:latin typeface="Calibri"/>
                <a:cs typeface="Calibri"/>
              </a:rPr>
              <a:t>земи.</a:t>
            </a:r>
            <a:endParaRPr sz="2000" dirty="0">
              <a:latin typeface="Calibri"/>
              <a:cs typeface="Calibri"/>
            </a:endParaRPr>
          </a:p>
        </p:txBody>
      </p:sp>
      <p:sp>
        <p:nvSpPr>
          <p:cNvPr id="12" name="object 12"/>
          <p:cNvSpPr txBox="1"/>
          <p:nvPr/>
        </p:nvSpPr>
        <p:spPr>
          <a:xfrm>
            <a:off x="1033069" y="4711521"/>
            <a:ext cx="4831080" cy="1231106"/>
          </a:xfrm>
          <a:prstGeom prst="rect">
            <a:avLst/>
          </a:prstGeom>
        </p:spPr>
        <p:txBody>
          <a:bodyPr vert="horz" wrap="square" lIns="0" tIns="0" rIns="0" bIns="0" rtlCol="0">
            <a:spAutoFit/>
          </a:bodyPr>
          <a:lstStyle/>
          <a:p>
            <a:pPr marL="12700">
              <a:lnSpc>
                <a:spcPct val="100000"/>
              </a:lnSpc>
              <a:tabLst>
                <a:tab pos="410209" algn="l"/>
                <a:tab pos="2439035" algn="l"/>
                <a:tab pos="2931160" algn="l"/>
              </a:tabLst>
            </a:pPr>
            <a:r>
              <a:rPr lang="bg-BG" sz="2000" dirty="0">
                <a:solidFill>
                  <a:srgbClr val="000000"/>
                </a:solidFill>
                <a:ea typeface="Times New Roman"/>
              </a:rPr>
              <a:t>В периода 2005 - 2014 г. почвите в страната са в добро екологично състояние по отношение на </a:t>
            </a:r>
            <a:r>
              <a:rPr lang="bg-BG" sz="2000" dirty="0" err="1">
                <a:solidFill>
                  <a:srgbClr val="000000"/>
                </a:solidFill>
                <a:ea typeface="Times New Roman"/>
              </a:rPr>
              <a:t>запасеност</a:t>
            </a:r>
            <a:r>
              <a:rPr lang="bg-BG" sz="2000" dirty="0">
                <a:solidFill>
                  <a:srgbClr val="000000"/>
                </a:solidFill>
                <a:ea typeface="Times New Roman"/>
              </a:rPr>
              <a:t> с биогенни елементи/органично вещество.</a:t>
            </a:r>
            <a:endParaRPr sz="2000" dirty="0">
              <a:cs typeface="Calibri"/>
            </a:endParaRPr>
          </a:p>
        </p:txBody>
      </p:sp>
      <p:sp>
        <p:nvSpPr>
          <p:cNvPr id="14" name="object 14"/>
          <p:cNvSpPr txBox="1">
            <a:spLocks noGrp="1"/>
          </p:cNvSpPr>
          <p:nvPr>
            <p:ph type="title"/>
          </p:nvPr>
        </p:nvSpPr>
        <p:spPr>
          <a:xfrm>
            <a:off x="9685019" y="260629"/>
            <a:ext cx="1664970" cy="634365"/>
          </a:xfrm>
          <a:prstGeom prst="rect">
            <a:avLst/>
          </a:prstGeom>
          <a:solidFill>
            <a:srgbClr val="974707"/>
          </a:solidFill>
        </p:spPr>
        <p:txBody>
          <a:bodyPr vert="horz" wrap="square" lIns="0" tIns="114300" rIns="0" bIns="0" rtlCol="0">
            <a:spAutoFit/>
          </a:bodyPr>
          <a:lstStyle/>
          <a:p>
            <a:pPr marL="374650">
              <a:lnSpc>
                <a:spcPct val="100000"/>
              </a:lnSpc>
              <a:spcBef>
                <a:spcPts val="900"/>
              </a:spcBef>
            </a:pPr>
            <a:r>
              <a:rPr spc="-10" dirty="0">
                <a:solidFill>
                  <a:srgbClr val="000000"/>
                </a:solidFill>
              </a:rPr>
              <a:t>ПОЧВИ</a:t>
            </a:r>
          </a:p>
        </p:txBody>
      </p:sp>
      <p:sp>
        <p:nvSpPr>
          <p:cNvPr id="15" name="object 15"/>
          <p:cNvSpPr txBox="1"/>
          <p:nvPr/>
        </p:nvSpPr>
        <p:spPr>
          <a:xfrm>
            <a:off x="978814" y="1397508"/>
            <a:ext cx="9932035" cy="1477328"/>
          </a:xfrm>
          <a:prstGeom prst="rect">
            <a:avLst/>
          </a:prstGeom>
        </p:spPr>
        <p:txBody>
          <a:bodyPr vert="horz" wrap="square" lIns="0" tIns="0" rIns="0" bIns="0" rtlCol="0">
            <a:spAutoFit/>
          </a:bodyPr>
          <a:lstStyle/>
          <a:p>
            <a:pPr marL="12700">
              <a:lnSpc>
                <a:spcPct val="100000"/>
              </a:lnSpc>
              <a:spcBef>
                <a:spcPts val="1010"/>
              </a:spcBef>
              <a:tabLst>
                <a:tab pos="9391015" algn="l"/>
              </a:tabLst>
            </a:pPr>
            <a:r>
              <a:rPr sz="2400" b="1" dirty="0" err="1" smtClean="0">
                <a:latin typeface="Calibri"/>
                <a:cs typeface="Calibri"/>
              </a:rPr>
              <a:t>Какви</a:t>
            </a:r>
            <a:r>
              <a:rPr sz="2400" b="1" dirty="0" smtClean="0">
                <a:latin typeface="Calibri"/>
                <a:cs typeface="Calibri"/>
              </a:rPr>
              <a:t> </a:t>
            </a:r>
            <a:r>
              <a:rPr sz="2400" b="1" dirty="0">
                <a:latin typeface="Calibri"/>
                <a:cs typeface="Calibri"/>
              </a:rPr>
              <a:t>са </a:t>
            </a:r>
            <a:r>
              <a:rPr sz="2400" b="1" spc="-5" dirty="0">
                <a:latin typeface="Calibri"/>
                <a:cs typeface="Calibri"/>
              </a:rPr>
              <a:t>тенденциите </a:t>
            </a:r>
            <a:r>
              <a:rPr sz="2400" b="1" dirty="0">
                <a:latin typeface="Calibri"/>
                <a:cs typeface="Calibri"/>
              </a:rPr>
              <a:t>в промените в </a:t>
            </a:r>
            <a:r>
              <a:rPr sz="2400" b="1" spc="-5" dirty="0">
                <a:latin typeface="Calibri"/>
                <a:cs typeface="Calibri"/>
              </a:rPr>
              <a:t>предназначението   </a:t>
            </a:r>
            <a:r>
              <a:rPr sz="2400" b="1" spc="515" dirty="0">
                <a:latin typeface="Calibri"/>
                <a:cs typeface="Calibri"/>
              </a:rPr>
              <a:t> </a:t>
            </a:r>
            <a:r>
              <a:rPr sz="2400" b="1" dirty="0">
                <a:latin typeface="Calibri"/>
                <a:cs typeface="Calibri"/>
              </a:rPr>
              <a:t>на</a:t>
            </a:r>
            <a:r>
              <a:rPr sz="2400" b="1" spc="305" dirty="0">
                <a:latin typeface="Calibri"/>
                <a:cs typeface="Calibri"/>
              </a:rPr>
              <a:t> </a:t>
            </a:r>
            <a:r>
              <a:rPr sz="2400" b="1" spc="-5" dirty="0">
                <a:latin typeface="Calibri"/>
                <a:cs typeface="Calibri"/>
              </a:rPr>
              <a:t>земите	</a:t>
            </a:r>
            <a:r>
              <a:rPr sz="2400" b="1" dirty="0">
                <a:latin typeface="Calibri"/>
                <a:cs typeface="Calibri"/>
              </a:rPr>
              <a:t>-</a:t>
            </a:r>
            <a:r>
              <a:rPr sz="2400" b="1" spc="195" dirty="0">
                <a:latin typeface="Calibri"/>
                <a:cs typeface="Calibri"/>
              </a:rPr>
              <a:t> </a:t>
            </a:r>
            <a:r>
              <a:rPr sz="2400" b="1" dirty="0">
                <a:latin typeface="Calibri"/>
                <a:cs typeface="Calibri"/>
              </a:rPr>
              <a:t>по</a:t>
            </a:r>
            <a:endParaRPr sz="2400" dirty="0">
              <a:latin typeface="Calibri"/>
              <a:cs typeface="Calibri"/>
            </a:endParaRPr>
          </a:p>
          <a:p>
            <a:pPr marL="12700">
              <a:lnSpc>
                <a:spcPct val="100000"/>
              </a:lnSpc>
            </a:pPr>
            <a:r>
              <a:rPr sz="2400" b="1" dirty="0">
                <a:latin typeface="Calibri"/>
                <a:cs typeface="Calibri"/>
              </a:rPr>
              <a:t>площ и по</a:t>
            </a:r>
            <a:r>
              <a:rPr sz="2400" b="1" spc="-114" dirty="0">
                <a:latin typeface="Calibri"/>
                <a:cs typeface="Calibri"/>
              </a:rPr>
              <a:t> </a:t>
            </a:r>
            <a:r>
              <a:rPr sz="2400" b="1" dirty="0" err="1">
                <a:latin typeface="Calibri"/>
                <a:cs typeface="Calibri"/>
              </a:rPr>
              <a:t>вид</a:t>
            </a:r>
            <a:r>
              <a:rPr sz="2400" b="1" dirty="0" smtClean="0">
                <a:latin typeface="Calibri"/>
                <a:cs typeface="Calibri"/>
              </a:rPr>
              <a:t>?</a:t>
            </a:r>
            <a:endParaRPr lang="bg-BG" sz="2400" b="1" dirty="0" smtClean="0">
              <a:latin typeface="Calibri"/>
              <a:cs typeface="Calibri"/>
            </a:endParaRPr>
          </a:p>
          <a:p>
            <a:r>
              <a:rPr lang="bg-BG" sz="2400" b="1" dirty="0">
                <a:ea typeface="Times New Roman"/>
              </a:rPr>
              <a:t>Осигуряват ли почвите в България плодородие?</a:t>
            </a:r>
            <a:endParaRPr lang="bg-BG" sz="2400" dirty="0">
              <a:ea typeface="Times New Roman"/>
            </a:endParaRPr>
          </a:p>
          <a:p>
            <a:pPr marL="12700">
              <a:lnSpc>
                <a:spcPct val="100000"/>
              </a:lnSpc>
            </a:pPr>
            <a:endParaRPr sz="2400" dirty="0">
              <a:latin typeface="Calibri"/>
              <a:cs typeface="Calibri"/>
            </a:endParaRPr>
          </a:p>
        </p:txBody>
      </p:sp>
      <p:sp>
        <p:nvSpPr>
          <p:cNvPr id="17" name="object 17"/>
          <p:cNvSpPr/>
          <p:nvPr/>
        </p:nvSpPr>
        <p:spPr>
          <a:xfrm>
            <a:off x="452831" y="3125495"/>
            <a:ext cx="303504" cy="303504"/>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69773" y="4725187"/>
            <a:ext cx="303504" cy="303504"/>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7353045" y="3176015"/>
            <a:ext cx="3782695" cy="369332"/>
          </a:xfrm>
          <a:prstGeom prst="rect">
            <a:avLst/>
          </a:prstGeom>
        </p:spPr>
        <p:txBody>
          <a:bodyPr vert="horz" wrap="square" lIns="0" tIns="0" rIns="0" bIns="0" rtlCol="0">
            <a:spAutoFit/>
          </a:bodyPr>
          <a:lstStyle/>
          <a:p>
            <a:pPr marL="12700">
              <a:lnSpc>
                <a:spcPct val="100000"/>
              </a:lnSpc>
            </a:pPr>
            <a:r>
              <a:rPr sz="1200" b="1" dirty="0">
                <a:latin typeface="Calibri"/>
                <a:cs typeface="Calibri"/>
              </a:rPr>
              <a:t>Промяна на </a:t>
            </a:r>
            <a:r>
              <a:rPr sz="1200" b="1" spc="-5" dirty="0">
                <a:latin typeface="Calibri"/>
                <a:cs typeface="Calibri"/>
              </a:rPr>
              <a:t>предназначението </a:t>
            </a:r>
            <a:r>
              <a:rPr sz="1200" b="1" dirty="0">
                <a:latin typeface="Calibri"/>
                <a:cs typeface="Calibri"/>
              </a:rPr>
              <a:t>на </a:t>
            </a:r>
            <a:r>
              <a:rPr sz="1200" b="1" spc="-10" dirty="0">
                <a:latin typeface="Calibri"/>
                <a:cs typeface="Calibri"/>
              </a:rPr>
              <a:t>земеделските </a:t>
            </a:r>
            <a:r>
              <a:rPr sz="1200" b="1" spc="-5" dirty="0" err="1">
                <a:latin typeface="Calibri"/>
                <a:cs typeface="Calibri"/>
              </a:rPr>
              <a:t>земи</a:t>
            </a:r>
            <a:r>
              <a:rPr sz="1200" b="1" spc="-130" dirty="0">
                <a:latin typeface="Calibri"/>
                <a:cs typeface="Calibri"/>
              </a:rPr>
              <a:t> </a:t>
            </a:r>
            <a:r>
              <a:rPr lang="bg-BG" sz="1200" b="1" spc="-130" dirty="0" smtClean="0">
                <a:latin typeface="Calibri"/>
                <a:cs typeface="Calibri"/>
              </a:rPr>
              <a:t> </a:t>
            </a:r>
            <a:r>
              <a:rPr sz="1200" b="1" dirty="0" smtClean="0">
                <a:latin typeface="Calibri"/>
                <a:cs typeface="Calibri"/>
              </a:rPr>
              <a:t>за</a:t>
            </a:r>
            <a:endParaRPr sz="1200" dirty="0">
              <a:latin typeface="Calibri"/>
              <a:cs typeface="Calibri"/>
            </a:endParaRPr>
          </a:p>
          <a:p>
            <a:pPr marL="2348865">
              <a:lnSpc>
                <a:spcPct val="100000"/>
              </a:lnSpc>
            </a:pPr>
            <a:r>
              <a:rPr sz="1200" b="1" spc="-10" dirty="0">
                <a:latin typeface="Calibri"/>
                <a:cs typeface="Calibri"/>
              </a:rPr>
              <a:t>неземеделски</a:t>
            </a:r>
            <a:r>
              <a:rPr sz="1200" b="1" spc="-85" dirty="0">
                <a:latin typeface="Calibri"/>
                <a:cs typeface="Calibri"/>
              </a:rPr>
              <a:t> </a:t>
            </a:r>
            <a:r>
              <a:rPr sz="1200" b="1" spc="-5" dirty="0">
                <a:latin typeface="Calibri"/>
                <a:cs typeface="Calibri"/>
              </a:rPr>
              <a:t>нужди</a:t>
            </a:r>
            <a:endParaRPr sz="1200" dirty="0">
              <a:latin typeface="Calibri"/>
              <a:cs typeface="Calibri"/>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901" y="3662806"/>
            <a:ext cx="4700549" cy="258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409" y="19668"/>
            <a:ext cx="1755775" cy="683832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972096" y="274599"/>
            <a:ext cx="7920990" cy="634365"/>
          </a:xfrm>
          <a:prstGeom prst="rect">
            <a:avLst/>
          </a:prstGeom>
          <a:ln w="9525">
            <a:solidFill>
              <a:srgbClr val="974707"/>
            </a:solidFill>
          </a:ln>
        </p:spPr>
        <p:txBody>
          <a:bodyPr vert="horz" wrap="square" lIns="0" tIns="143510" rIns="0" bIns="0" rtlCol="0">
            <a:spAutoFit/>
          </a:bodyPr>
          <a:lstStyle/>
          <a:p>
            <a:pPr marL="86360">
              <a:lnSpc>
                <a:spcPct val="100000"/>
              </a:lnSpc>
              <a:spcBef>
                <a:spcPts val="1130"/>
              </a:spcBef>
            </a:pPr>
            <a:r>
              <a:rPr sz="2000" dirty="0">
                <a:latin typeface="Calibri"/>
                <a:cs typeface="Calibri"/>
              </a:rPr>
              <a:t>УВРЕЖДАНЕ НА</a:t>
            </a:r>
            <a:r>
              <a:rPr sz="2000" spc="-105" dirty="0">
                <a:latin typeface="Calibri"/>
                <a:cs typeface="Calibri"/>
              </a:rPr>
              <a:t> </a:t>
            </a:r>
            <a:r>
              <a:rPr sz="2000" dirty="0">
                <a:latin typeface="Calibri"/>
                <a:cs typeface="Calibri"/>
              </a:rPr>
              <a:t>ПОЧВИТЕ</a:t>
            </a:r>
            <a:endParaRPr sz="2000">
              <a:latin typeface="Calibri"/>
              <a:cs typeface="Calibri"/>
            </a:endParaRPr>
          </a:p>
        </p:txBody>
      </p:sp>
      <p:sp>
        <p:nvSpPr>
          <p:cNvPr id="13" name="object 13"/>
          <p:cNvSpPr txBox="1"/>
          <p:nvPr/>
        </p:nvSpPr>
        <p:spPr>
          <a:xfrm>
            <a:off x="1051052" y="2090902"/>
            <a:ext cx="5727154" cy="923330"/>
          </a:xfrm>
          <a:prstGeom prst="rect">
            <a:avLst/>
          </a:prstGeom>
        </p:spPr>
        <p:txBody>
          <a:bodyPr vert="horz" wrap="square" lIns="0" tIns="0" rIns="0" bIns="0" rtlCol="0">
            <a:spAutoFit/>
          </a:bodyPr>
          <a:lstStyle/>
          <a:p>
            <a:pPr marL="12700" marR="5080" algn="just">
              <a:lnSpc>
                <a:spcPct val="100000"/>
              </a:lnSpc>
            </a:pPr>
            <a:r>
              <a:rPr lang="ru-RU" sz="2000" spc="-15" dirty="0">
                <a:cs typeface="Calibri"/>
              </a:rPr>
              <a:t>В периода 2010 – 2014 г. </a:t>
            </a:r>
            <a:r>
              <a:rPr lang="ru-RU" sz="2000" spc="-15" dirty="0" err="1">
                <a:cs typeface="Calibri"/>
              </a:rPr>
              <a:t>засегнатите</a:t>
            </a:r>
            <a:r>
              <a:rPr lang="ru-RU" sz="2000" spc="-15" dirty="0">
                <a:cs typeface="Calibri"/>
              </a:rPr>
              <a:t> </a:t>
            </a:r>
            <a:r>
              <a:rPr lang="ru-RU" sz="2000" spc="-15" dirty="0" err="1">
                <a:cs typeface="Calibri"/>
              </a:rPr>
              <a:t>площи</a:t>
            </a:r>
            <a:r>
              <a:rPr lang="ru-RU" sz="2000" spc="-15" dirty="0">
                <a:cs typeface="Calibri"/>
              </a:rPr>
              <a:t> от </a:t>
            </a:r>
            <a:r>
              <a:rPr lang="ru-RU" sz="2000" spc="-15" dirty="0" err="1">
                <a:cs typeface="Calibri"/>
              </a:rPr>
              <a:t>водоплощна</a:t>
            </a:r>
            <a:r>
              <a:rPr lang="ru-RU" sz="2000" spc="-15" dirty="0">
                <a:cs typeface="Calibri"/>
              </a:rPr>
              <a:t> </a:t>
            </a:r>
            <a:r>
              <a:rPr lang="ru-RU" sz="2000" spc="-15" dirty="0" err="1">
                <a:cs typeface="Calibri"/>
              </a:rPr>
              <a:t>ерозия</a:t>
            </a:r>
            <a:r>
              <a:rPr lang="ru-RU" sz="2000" spc="-15" dirty="0">
                <a:cs typeface="Calibri"/>
              </a:rPr>
              <a:t> и </a:t>
            </a:r>
            <a:r>
              <a:rPr lang="ru-RU" sz="2000" spc="-15" dirty="0" err="1">
                <a:cs typeface="Calibri"/>
              </a:rPr>
              <a:t>почвени</a:t>
            </a:r>
            <a:r>
              <a:rPr lang="ru-RU" sz="2000" spc="-15" dirty="0">
                <a:cs typeface="Calibri"/>
              </a:rPr>
              <a:t> загуби - </a:t>
            </a:r>
            <a:r>
              <a:rPr lang="ru-RU" sz="2000" spc="-15" dirty="0" err="1">
                <a:cs typeface="Calibri"/>
              </a:rPr>
              <a:t>остават</a:t>
            </a:r>
            <a:r>
              <a:rPr lang="ru-RU" sz="2000" spc="-15" dirty="0">
                <a:cs typeface="Calibri"/>
              </a:rPr>
              <a:t> </a:t>
            </a:r>
            <a:r>
              <a:rPr lang="ru-RU" sz="2000" spc="-15" dirty="0" err="1">
                <a:cs typeface="Calibri"/>
              </a:rPr>
              <a:t>относително</a:t>
            </a:r>
            <a:r>
              <a:rPr lang="ru-RU" sz="2000" spc="-15" dirty="0">
                <a:cs typeface="Calibri"/>
              </a:rPr>
              <a:t> </a:t>
            </a:r>
            <a:r>
              <a:rPr lang="ru-RU" sz="2000" spc="-15" dirty="0" err="1">
                <a:cs typeface="Calibri"/>
              </a:rPr>
              <a:t>постоянни</a:t>
            </a:r>
            <a:r>
              <a:rPr lang="ru-RU" sz="2000" spc="-15" dirty="0">
                <a:cs typeface="Calibri"/>
              </a:rPr>
              <a:t>. </a:t>
            </a:r>
            <a:endParaRPr sz="2000" dirty="0">
              <a:latin typeface="Calibri"/>
              <a:cs typeface="Calibri"/>
            </a:endParaRPr>
          </a:p>
        </p:txBody>
      </p:sp>
      <p:sp>
        <p:nvSpPr>
          <p:cNvPr id="14" name="object 14"/>
          <p:cNvSpPr txBox="1"/>
          <p:nvPr/>
        </p:nvSpPr>
        <p:spPr>
          <a:xfrm>
            <a:off x="934712" y="3610038"/>
            <a:ext cx="5727154" cy="1538883"/>
          </a:xfrm>
          <a:prstGeom prst="rect">
            <a:avLst/>
          </a:prstGeom>
        </p:spPr>
        <p:txBody>
          <a:bodyPr vert="horz" wrap="square" lIns="0" tIns="0" rIns="0" bIns="0" rtlCol="0">
            <a:spAutoFit/>
          </a:bodyPr>
          <a:lstStyle/>
          <a:p>
            <a:pPr marL="12700" marR="5080" algn="just">
              <a:lnSpc>
                <a:spcPct val="100000"/>
              </a:lnSpc>
            </a:pPr>
            <a:r>
              <a:rPr lang="ru-RU" sz="2000" spc="-10" dirty="0">
                <a:cs typeface="Calibri"/>
              </a:rPr>
              <a:t>В периода 2010 – 2014 г. </a:t>
            </a:r>
            <a:r>
              <a:rPr lang="ru-RU" sz="2000" spc="-10" dirty="0" err="1">
                <a:cs typeface="Calibri"/>
              </a:rPr>
              <a:t>засегнатите</a:t>
            </a:r>
            <a:r>
              <a:rPr lang="ru-RU" sz="2000" spc="-10" dirty="0">
                <a:cs typeface="Calibri"/>
              </a:rPr>
              <a:t> </a:t>
            </a:r>
            <a:r>
              <a:rPr lang="ru-RU" sz="2000" spc="-10" dirty="0" err="1">
                <a:cs typeface="Calibri"/>
              </a:rPr>
              <a:t>площи</a:t>
            </a:r>
            <a:r>
              <a:rPr lang="ru-RU" sz="2000" spc="-10" dirty="0">
                <a:cs typeface="Calibri"/>
              </a:rPr>
              <a:t> от </a:t>
            </a:r>
            <a:r>
              <a:rPr lang="ru-RU" sz="2000" spc="-10" dirty="0" err="1">
                <a:cs typeface="Calibri"/>
              </a:rPr>
              <a:t>ветрова</a:t>
            </a:r>
            <a:r>
              <a:rPr lang="ru-RU" sz="2000" spc="-10" dirty="0">
                <a:cs typeface="Calibri"/>
              </a:rPr>
              <a:t> </a:t>
            </a:r>
            <a:r>
              <a:rPr lang="ru-RU" sz="2000" spc="-10" dirty="0" err="1">
                <a:cs typeface="Calibri"/>
              </a:rPr>
              <a:t>ерозия</a:t>
            </a:r>
            <a:r>
              <a:rPr lang="ru-RU" sz="2000" spc="-10" dirty="0">
                <a:cs typeface="Calibri"/>
              </a:rPr>
              <a:t> и </a:t>
            </a:r>
            <a:r>
              <a:rPr lang="ru-RU" sz="2000" spc="-10" dirty="0" err="1">
                <a:cs typeface="Calibri"/>
              </a:rPr>
              <a:t>почвени</a:t>
            </a:r>
            <a:r>
              <a:rPr lang="ru-RU" sz="2000" spc="-10" dirty="0">
                <a:cs typeface="Calibri"/>
              </a:rPr>
              <a:t> загуби - </a:t>
            </a:r>
            <a:r>
              <a:rPr lang="ru-RU" sz="2000" spc="-10" dirty="0" err="1">
                <a:cs typeface="Calibri"/>
              </a:rPr>
              <a:t>остават</a:t>
            </a:r>
            <a:r>
              <a:rPr lang="ru-RU" sz="2000" spc="-10" dirty="0">
                <a:cs typeface="Calibri"/>
              </a:rPr>
              <a:t> </a:t>
            </a:r>
            <a:r>
              <a:rPr lang="ru-RU" sz="2000" spc="-10" dirty="0" err="1">
                <a:cs typeface="Calibri"/>
              </a:rPr>
              <a:t>относително</a:t>
            </a:r>
            <a:r>
              <a:rPr lang="ru-RU" sz="2000" spc="-10" dirty="0">
                <a:cs typeface="Calibri"/>
              </a:rPr>
              <a:t> </a:t>
            </a:r>
            <a:r>
              <a:rPr lang="ru-RU" sz="2000" spc="-10" dirty="0" err="1">
                <a:cs typeface="Calibri"/>
              </a:rPr>
              <a:t>постоянни</a:t>
            </a:r>
            <a:r>
              <a:rPr lang="ru-RU" sz="2000" spc="-10" dirty="0">
                <a:cs typeface="Calibri"/>
              </a:rPr>
              <a:t>. В сравнение с </a:t>
            </a:r>
            <a:r>
              <a:rPr lang="ru-RU" sz="2000" spc="-10" dirty="0" err="1">
                <a:cs typeface="Calibri"/>
              </a:rPr>
              <a:t>предходната</a:t>
            </a:r>
            <a:r>
              <a:rPr lang="ru-RU" sz="2000" spc="-10" dirty="0">
                <a:cs typeface="Calibri"/>
              </a:rPr>
              <a:t> година </a:t>
            </a:r>
            <a:r>
              <a:rPr lang="ru-RU" sz="2000" spc="-10" dirty="0" err="1">
                <a:cs typeface="Calibri"/>
              </a:rPr>
              <a:t>през</a:t>
            </a:r>
            <a:r>
              <a:rPr lang="ru-RU" sz="2000" spc="-10" dirty="0">
                <a:cs typeface="Calibri"/>
              </a:rPr>
              <a:t> 2014 г. се </a:t>
            </a:r>
            <a:r>
              <a:rPr lang="ru-RU" sz="2000" spc="-10" dirty="0" err="1">
                <a:cs typeface="Calibri"/>
              </a:rPr>
              <a:t>наблюдава</a:t>
            </a:r>
            <a:r>
              <a:rPr lang="ru-RU" sz="2000" spc="-10" dirty="0">
                <a:cs typeface="Calibri"/>
              </a:rPr>
              <a:t> </a:t>
            </a:r>
            <a:r>
              <a:rPr lang="ru-RU" sz="2000" spc="-10" dirty="0" err="1">
                <a:cs typeface="Calibri"/>
              </a:rPr>
              <a:t>леко</a:t>
            </a:r>
            <a:r>
              <a:rPr lang="ru-RU" sz="2000" spc="-10" dirty="0">
                <a:cs typeface="Calibri"/>
              </a:rPr>
              <a:t> </a:t>
            </a:r>
            <a:r>
              <a:rPr lang="ru-RU" sz="2000" spc="-10" dirty="0" err="1">
                <a:cs typeface="Calibri"/>
              </a:rPr>
              <a:t>увеличавене</a:t>
            </a:r>
            <a:r>
              <a:rPr lang="ru-RU" sz="2000" spc="-10" dirty="0">
                <a:cs typeface="Calibri"/>
              </a:rPr>
              <a:t> на </a:t>
            </a:r>
            <a:r>
              <a:rPr lang="ru-RU" sz="2000" spc="-10" dirty="0" err="1">
                <a:cs typeface="Calibri"/>
              </a:rPr>
              <a:t>площите</a:t>
            </a:r>
            <a:r>
              <a:rPr lang="ru-RU" sz="2000" spc="-10" dirty="0">
                <a:cs typeface="Calibri"/>
              </a:rPr>
              <a:t> с риск от </a:t>
            </a:r>
            <a:r>
              <a:rPr lang="ru-RU" sz="2000" spc="-10" dirty="0" err="1">
                <a:cs typeface="Calibri"/>
              </a:rPr>
              <a:t>ветрова</a:t>
            </a:r>
            <a:r>
              <a:rPr lang="ru-RU" sz="2000" spc="-10" dirty="0">
                <a:cs typeface="Calibri"/>
              </a:rPr>
              <a:t> </a:t>
            </a:r>
            <a:r>
              <a:rPr lang="ru-RU" sz="2000" spc="-10" dirty="0" err="1">
                <a:cs typeface="Calibri"/>
              </a:rPr>
              <a:t>ерозия</a:t>
            </a:r>
            <a:r>
              <a:rPr lang="ru-RU" sz="2000" spc="-10" dirty="0">
                <a:cs typeface="Calibri"/>
              </a:rPr>
              <a:t>.</a:t>
            </a:r>
            <a:endParaRPr sz="2000" dirty="0">
              <a:latin typeface="Calibri"/>
              <a:cs typeface="Calibri"/>
            </a:endParaRPr>
          </a:p>
        </p:txBody>
      </p:sp>
      <p:sp>
        <p:nvSpPr>
          <p:cNvPr id="15" name="object 15"/>
          <p:cNvSpPr txBox="1">
            <a:spLocks noGrp="1"/>
          </p:cNvSpPr>
          <p:nvPr>
            <p:ph type="title"/>
          </p:nvPr>
        </p:nvSpPr>
        <p:spPr>
          <a:xfrm>
            <a:off x="9685019" y="260629"/>
            <a:ext cx="1664970" cy="634365"/>
          </a:xfrm>
          <a:prstGeom prst="rect">
            <a:avLst/>
          </a:prstGeom>
          <a:solidFill>
            <a:srgbClr val="974707"/>
          </a:solidFill>
        </p:spPr>
        <p:txBody>
          <a:bodyPr vert="horz" wrap="square" lIns="0" tIns="114300" rIns="0" bIns="0" rtlCol="0">
            <a:spAutoFit/>
          </a:bodyPr>
          <a:lstStyle/>
          <a:p>
            <a:pPr marL="374650">
              <a:lnSpc>
                <a:spcPct val="100000"/>
              </a:lnSpc>
              <a:spcBef>
                <a:spcPts val="900"/>
              </a:spcBef>
            </a:pPr>
            <a:r>
              <a:rPr spc="-10" dirty="0">
                <a:solidFill>
                  <a:srgbClr val="000000"/>
                </a:solidFill>
              </a:rPr>
              <a:t>ПОЧВИ</a:t>
            </a:r>
          </a:p>
        </p:txBody>
      </p:sp>
      <p:sp>
        <p:nvSpPr>
          <p:cNvPr id="16" name="object 16"/>
          <p:cNvSpPr txBox="1"/>
          <p:nvPr/>
        </p:nvSpPr>
        <p:spPr>
          <a:xfrm>
            <a:off x="1051052" y="1214628"/>
            <a:ext cx="10143998" cy="738664"/>
          </a:xfrm>
          <a:prstGeom prst="rect">
            <a:avLst/>
          </a:prstGeom>
        </p:spPr>
        <p:txBody>
          <a:bodyPr vert="horz" wrap="square" lIns="0" tIns="0" rIns="0" bIns="0" rtlCol="0">
            <a:spAutoFit/>
          </a:bodyPr>
          <a:lstStyle/>
          <a:p>
            <a:pPr marL="12700">
              <a:lnSpc>
                <a:spcPct val="100000"/>
              </a:lnSpc>
            </a:pPr>
            <a:r>
              <a:rPr sz="2400" b="1" dirty="0">
                <a:latin typeface="Calibri"/>
                <a:cs typeface="Calibri"/>
              </a:rPr>
              <a:t>Какви </a:t>
            </a:r>
            <a:r>
              <a:rPr sz="2400" b="1" spc="-5" dirty="0">
                <a:latin typeface="Calibri"/>
                <a:cs typeface="Calibri"/>
              </a:rPr>
              <a:t>са необратимите </a:t>
            </a:r>
            <a:r>
              <a:rPr sz="2400" b="1" dirty="0">
                <a:latin typeface="Calibri"/>
                <a:cs typeface="Calibri"/>
              </a:rPr>
              <a:t>загуби на почва </a:t>
            </a:r>
            <a:r>
              <a:rPr sz="2400" b="1" spc="-10" dirty="0">
                <a:latin typeface="Calibri"/>
                <a:cs typeface="Calibri"/>
              </a:rPr>
              <a:t>вследствие </a:t>
            </a:r>
            <a:r>
              <a:rPr sz="2400" b="1" dirty="0">
                <a:latin typeface="Calibri"/>
                <a:cs typeface="Calibri"/>
              </a:rPr>
              <a:t>на </a:t>
            </a:r>
            <a:r>
              <a:rPr sz="2400" b="1" spc="400" dirty="0">
                <a:latin typeface="Calibri"/>
                <a:cs typeface="Calibri"/>
              </a:rPr>
              <a:t> </a:t>
            </a:r>
            <a:r>
              <a:rPr sz="2400" b="1" spc="-5" dirty="0" err="1" smtClean="0">
                <a:latin typeface="Calibri"/>
                <a:cs typeface="Calibri"/>
              </a:rPr>
              <a:t>деградационните</a:t>
            </a:r>
            <a:r>
              <a:rPr lang="bg-BG" sz="2400" b="1" spc="-5" dirty="0" smtClean="0">
                <a:latin typeface="Calibri"/>
                <a:cs typeface="Calibri"/>
              </a:rPr>
              <a:t> процеси</a:t>
            </a:r>
            <a:endParaRPr sz="2400" dirty="0">
              <a:latin typeface="Calibri"/>
              <a:cs typeface="Calibri"/>
            </a:endParaRPr>
          </a:p>
        </p:txBody>
      </p:sp>
      <p:sp>
        <p:nvSpPr>
          <p:cNvPr id="20" name="object 20"/>
          <p:cNvSpPr/>
          <p:nvPr/>
        </p:nvSpPr>
        <p:spPr>
          <a:xfrm>
            <a:off x="527074" y="3631921"/>
            <a:ext cx="303504" cy="303504"/>
          </a:xfrm>
          <a:prstGeom prst="rect">
            <a:avLst/>
          </a:prstGeom>
          <a:blipFill>
            <a:blip r:embed="rId4" cstate="print"/>
            <a:stretch>
              <a:fillRect/>
            </a:stretch>
          </a:blipFill>
        </p:spPr>
        <p:txBody>
          <a:bodyPr wrap="square" lIns="0" tIns="0" rIns="0" bIns="0" rtlCol="0"/>
          <a:lstStyle/>
          <a:p>
            <a:endParaRPr/>
          </a:p>
        </p:txBody>
      </p:sp>
      <p:sp>
        <p:nvSpPr>
          <p:cNvPr id="21" name="object 21"/>
          <p:cNvSpPr txBox="1"/>
          <p:nvPr/>
        </p:nvSpPr>
        <p:spPr>
          <a:xfrm>
            <a:off x="7408291" y="1804670"/>
            <a:ext cx="3863975" cy="568960"/>
          </a:xfrm>
          <a:prstGeom prst="rect">
            <a:avLst/>
          </a:prstGeom>
        </p:spPr>
        <p:txBody>
          <a:bodyPr vert="horz" wrap="square" lIns="0" tIns="0" rIns="0" bIns="0" rtlCol="0">
            <a:spAutoFit/>
          </a:bodyPr>
          <a:lstStyle/>
          <a:p>
            <a:pPr marL="586740" marR="5080" indent="-574675">
              <a:lnSpc>
                <a:spcPct val="100000"/>
              </a:lnSpc>
            </a:pPr>
            <a:r>
              <a:rPr sz="1200" b="1" spc="-10" dirty="0">
                <a:latin typeface="Calibri"/>
                <a:cs typeface="Calibri"/>
              </a:rPr>
              <a:t>Разпределение </a:t>
            </a:r>
            <a:r>
              <a:rPr sz="1200" b="1" dirty="0">
                <a:latin typeface="Calibri"/>
                <a:cs typeface="Calibri"/>
              </a:rPr>
              <a:t>на </a:t>
            </a:r>
            <a:r>
              <a:rPr sz="1200" b="1" spc="-5" dirty="0">
                <a:latin typeface="Calibri"/>
                <a:cs typeface="Calibri"/>
              </a:rPr>
              <a:t>площите </a:t>
            </a:r>
            <a:r>
              <a:rPr sz="1200" b="1" dirty="0">
                <a:latin typeface="Calibri"/>
                <a:cs typeface="Calibri"/>
              </a:rPr>
              <a:t>(hа) </a:t>
            </a:r>
            <a:r>
              <a:rPr sz="1200" b="1" spc="-5" dirty="0">
                <a:latin typeface="Calibri"/>
                <a:cs typeface="Calibri"/>
              </a:rPr>
              <a:t>засегнати </a:t>
            </a:r>
            <a:r>
              <a:rPr sz="1200" b="1" dirty="0">
                <a:latin typeface="Calibri"/>
                <a:cs typeface="Calibri"/>
              </a:rPr>
              <a:t>от </a:t>
            </a:r>
            <a:r>
              <a:rPr sz="1200" b="1" spc="-5" dirty="0">
                <a:latin typeface="Calibri"/>
                <a:cs typeface="Calibri"/>
              </a:rPr>
              <a:t>водоплощна  ерозия по степен </a:t>
            </a:r>
            <a:r>
              <a:rPr sz="1200" b="1" dirty="0">
                <a:latin typeface="Calibri"/>
                <a:cs typeface="Calibri"/>
              </a:rPr>
              <a:t>на </a:t>
            </a:r>
            <a:r>
              <a:rPr sz="1200" b="1" spc="-5" dirty="0">
                <a:latin typeface="Calibri"/>
                <a:cs typeface="Calibri"/>
              </a:rPr>
              <a:t>ерозионен </a:t>
            </a:r>
            <a:r>
              <a:rPr sz="1200" b="1" dirty="0">
                <a:latin typeface="Calibri"/>
                <a:cs typeface="Calibri"/>
              </a:rPr>
              <a:t>риск (10</a:t>
            </a:r>
            <a:r>
              <a:rPr sz="1200" b="1" baseline="24305" dirty="0">
                <a:latin typeface="Calibri"/>
                <a:cs typeface="Calibri"/>
              </a:rPr>
              <a:t>-3 </a:t>
            </a:r>
            <a:r>
              <a:rPr sz="1200" b="1" spc="-5" dirty="0">
                <a:latin typeface="Calibri"/>
                <a:cs typeface="Calibri"/>
              </a:rPr>
              <a:t>ha)</a:t>
            </a:r>
            <a:r>
              <a:rPr sz="1200" b="1" spc="80" dirty="0">
                <a:latin typeface="Calibri"/>
                <a:cs typeface="Calibri"/>
              </a:rPr>
              <a:t> </a:t>
            </a:r>
            <a:r>
              <a:rPr sz="1200" b="1" spc="-5" dirty="0">
                <a:latin typeface="Calibri"/>
                <a:cs typeface="Calibri"/>
              </a:rPr>
              <a:t>при</a:t>
            </a:r>
            <a:endParaRPr sz="1200" dirty="0">
              <a:latin typeface="Calibri"/>
              <a:cs typeface="Calibri"/>
            </a:endParaRPr>
          </a:p>
          <a:p>
            <a:pPr marL="2388235">
              <a:lnSpc>
                <a:spcPct val="100000"/>
              </a:lnSpc>
            </a:pPr>
            <a:r>
              <a:rPr sz="1200" b="1" spc="-5" dirty="0">
                <a:latin typeface="Calibri"/>
                <a:cs typeface="Calibri"/>
              </a:rPr>
              <a:t>обработваемите</a:t>
            </a:r>
            <a:r>
              <a:rPr sz="1200" b="1" spc="-95" dirty="0">
                <a:latin typeface="Calibri"/>
                <a:cs typeface="Calibri"/>
              </a:rPr>
              <a:t> </a:t>
            </a:r>
            <a:r>
              <a:rPr sz="1200" b="1" spc="-5" dirty="0">
                <a:latin typeface="Calibri"/>
                <a:cs typeface="Calibri"/>
              </a:rPr>
              <a:t>земи</a:t>
            </a:r>
            <a:endParaRPr sz="1200" dirty="0">
              <a:latin typeface="Calibri"/>
              <a:cs typeface="Calibri"/>
            </a:endParaRPr>
          </a:p>
        </p:txBody>
      </p:sp>
      <p:sp>
        <p:nvSpPr>
          <p:cNvPr id="22" name="object 22"/>
          <p:cNvSpPr txBox="1"/>
          <p:nvPr/>
        </p:nvSpPr>
        <p:spPr>
          <a:xfrm>
            <a:off x="7595743" y="4126469"/>
            <a:ext cx="3676650" cy="738664"/>
          </a:xfrm>
          <a:prstGeom prst="rect">
            <a:avLst/>
          </a:prstGeom>
        </p:spPr>
        <p:txBody>
          <a:bodyPr vert="horz" wrap="square" lIns="0" tIns="0" rIns="0" bIns="0" rtlCol="0">
            <a:spAutoFit/>
          </a:bodyPr>
          <a:lstStyle/>
          <a:p>
            <a:pPr marL="684530" marR="5080" indent="-672465">
              <a:lnSpc>
                <a:spcPct val="100000"/>
              </a:lnSpc>
            </a:pPr>
            <a:endParaRPr lang="bg-BG" sz="1200" b="1" spc="-10" dirty="0" smtClean="0">
              <a:latin typeface="Calibri"/>
              <a:cs typeface="Calibri"/>
            </a:endParaRPr>
          </a:p>
          <a:p>
            <a:pPr marL="684530" marR="5080" indent="-672465">
              <a:lnSpc>
                <a:spcPct val="100000"/>
              </a:lnSpc>
            </a:pPr>
            <a:endParaRPr lang="bg-BG" sz="1200" b="1" spc="-10" dirty="0">
              <a:latin typeface="Calibri"/>
              <a:cs typeface="Calibri"/>
            </a:endParaRPr>
          </a:p>
          <a:p>
            <a:pPr marL="684530" marR="5080" indent="-672465">
              <a:lnSpc>
                <a:spcPct val="100000"/>
              </a:lnSpc>
            </a:pPr>
            <a:r>
              <a:rPr sz="1200" b="1" spc="-10" dirty="0" err="1" smtClean="0">
                <a:latin typeface="Calibri"/>
                <a:cs typeface="Calibri"/>
              </a:rPr>
              <a:t>Разпределение</a:t>
            </a:r>
            <a:r>
              <a:rPr sz="1200" b="1" spc="-10" dirty="0" smtClean="0">
                <a:latin typeface="Calibri"/>
                <a:cs typeface="Calibri"/>
              </a:rPr>
              <a:t> </a:t>
            </a:r>
            <a:r>
              <a:rPr sz="1200" b="1" dirty="0">
                <a:latin typeface="Calibri"/>
                <a:cs typeface="Calibri"/>
              </a:rPr>
              <a:t>на </a:t>
            </a:r>
            <a:r>
              <a:rPr sz="1200" b="1" spc="-5" dirty="0">
                <a:latin typeface="Calibri"/>
                <a:cs typeface="Calibri"/>
              </a:rPr>
              <a:t>площите </a:t>
            </a:r>
            <a:r>
              <a:rPr sz="1200" b="1" dirty="0">
                <a:latin typeface="Calibri"/>
                <a:cs typeface="Calibri"/>
              </a:rPr>
              <a:t>(hа) </a:t>
            </a:r>
            <a:r>
              <a:rPr sz="1200" b="1" spc="-5" dirty="0">
                <a:latin typeface="Calibri"/>
                <a:cs typeface="Calibri"/>
              </a:rPr>
              <a:t>засегнати </a:t>
            </a:r>
            <a:r>
              <a:rPr sz="1200" b="1" dirty="0">
                <a:latin typeface="Calibri"/>
                <a:cs typeface="Calibri"/>
              </a:rPr>
              <a:t>от </a:t>
            </a:r>
            <a:r>
              <a:rPr sz="1200" b="1" spc="-5" dirty="0">
                <a:latin typeface="Calibri"/>
                <a:cs typeface="Calibri"/>
              </a:rPr>
              <a:t>ветровата  ерозия по степен </a:t>
            </a:r>
            <a:r>
              <a:rPr sz="1200" b="1" dirty="0">
                <a:latin typeface="Calibri"/>
                <a:cs typeface="Calibri"/>
              </a:rPr>
              <a:t>на </a:t>
            </a:r>
            <a:r>
              <a:rPr sz="1200" b="1" spc="-5" dirty="0">
                <a:latin typeface="Calibri"/>
                <a:cs typeface="Calibri"/>
              </a:rPr>
              <a:t>ерозионен </a:t>
            </a:r>
            <a:r>
              <a:rPr sz="1200" b="1" dirty="0">
                <a:latin typeface="Calibri"/>
                <a:cs typeface="Calibri"/>
              </a:rPr>
              <a:t>риск (10</a:t>
            </a:r>
            <a:r>
              <a:rPr sz="1200" b="1" baseline="24305" dirty="0">
                <a:latin typeface="Calibri"/>
                <a:cs typeface="Calibri"/>
              </a:rPr>
              <a:t>-3</a:t>
            </a:r>
            <a:r>
              <a:rPr sz="1200" b="1" spc="82" baseline="24305" dirty="0">
                <a:latin typeface="Calibri"/>
                <a:cs typeface="Calibri"/>
              </a:rPr>
              <a:t> </a:t>
            </a:r>
            <a:r>
              <a:rPr sz="1200" b="1" spc="-5" dirty="0">
                <a:latin typeface="Calibri"/>
                <a:cs typeface="Calibri"/>
              </a:rPr>
              <a:t>ha)</a:t>
            </a:r>
            <a:endParaRPr sz="1200" dirty="0">
              <a:latin typeface="Calibri"/>
              <a:cs typeface="Calibri"/>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74" y="2089150"/>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1993" y="2238375"/>
            <a:ext cx="2724150" cy="225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1993" y="4878516"/>
            <a:ext cx="2724150" cy="193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38631" y="274599"/>
            <a:ext cx="6874509" cy="634365"/>
          </a:xfrm>
          <a:prstGeom prst="rect">
            <a:avLst/>
          </a:prstGeom>
          <a:ln w="9525">
            <a:solidFill>
              <a:srgbClr val="CC9900"/>
            </a:solidFill>
          </a:ln>
        </p:spPr>
        <p:txBody>
          <a:bodyPr vert="horz" wrap="square" lIns="0" tIns="143510" rIns="0" bIns="0" rtlCol="0">
            <a:spAutoFit/>
          </a:bodyPr>
          <a:lstStyle/>
          <a:p>
            <a:pPr marL="86360">
              <a:lnSpc>
                <a:spcPct val="100000"/>
              </a:lnSpc>
              <a:spcBef>
                <a:spcPts val="1130"/>
              </a:spcBef>
            </a:pPr>
            <a:r>
              <a:rPr sz="2000" spc="-5" dirty="0">
                <a:latin typeface="Calibri"/>
                <a:cs typeface="Calibri"/>
              </a:rPr>
              <a:t>БИОЛОГИЧНО</a:t>
            </a:r>
            <a:r>
              <a:rPr sz="2000" spc="-40" dirty="0">
                <a:latin typeface="Calibri"/>
                <a:cs typeface="Calibri"/>
              </a:rPr>
              <a:t> </a:t>
            </a:r>
            <a:r>
              <a:rPr sz="2000" spc="-20" dirty="0">
                <a:latin typeface="Calibri"/>
                <a:cs typeface="Calibri"/>
              </a:rPr>
              <a:t>РАЗНООБРАЗИЕ</a:t>
            </a:r>
            <a:endParaRPr sz="2000">
              <a:latin typeface="Calibri"/>
              <a:cs typeface="Calibri"/>
            </a:endParaRPr>
          </a:p>
        </p:txBody>
      </p:sp>
      <p:sp>
        <p:nvSpPr>
          <p:cNvPr id="5" name="object 5"/>
          <p:cNvSpPr txBox="1"/>
          <p:nvPr/>
        </p:nvSpPr>
        <p:spPr>
          <a:xfrm>
            <a:off x="1017524" y="2313685"/>
            <a:ext cx="4918710" cy="3693319"/>
          </a:xfrm>
          <a:prstGeom prst="rect">
            <a:avLst/>
          </a:prstGeom>
        </p:spPr>
        <p:txBody>
          <a:bodyPr vert="horz" wrap="square" lIns="0" tIns="0" rIns="0" bIns="0" rtlCol="0">
            <a:spAutoFit/>
          </a:bodyPr>
          <a:lstStyle/>
          <a:p>
            <a:pPr marL="12700" marR="5080" algn="just">
              <a:lnSpc>
                <a:spcPct val="150000"/>
              </a:lnSpc>
            </a:pPr>
            <a:r>
              <a:rPr sz="2000" dirty="0">
                <a:latin typeface="Calibri"/>
                <a:cs typeface="Calibri"/>
              </a:rPr>
              <a:t>Общата </a:t>
            </a:r>
            <a:r>
              <a:rPr sz="2000" spc="-5" dirty="0">
                <a:latin typeface="Calibri"/>
                <a:cs typeface="Calibri"/>
              </a:rPr>
              <a:t>тенденция </a:t>
            </a:r>
            <a:r>
              <a:rPr sz="2000" dirty="0">
                <a:latin typeface="Calibri"/>
                <a:cs typeface="Calibri"/>
              </a:rPr>
              <a:t>за </a:t>
            </a:r>
            <a:r>
              <a:rPr sz="2000" spc="-10" dirty="0" err="1">
                <a:latin typeface="Calibri"/>
                <a:cs typeface="Calibri"/>
              </a:rPr>
              <a:t>периода</a:t>
            </a:r>
            <a:r>
              <a:rPr sz="2000" spc="-10" dirty="0">
                <a:latin typeface="Calibri"/>
                <a:cs typeface="Calibri"/>
              </a:rPr>
              <a:t> </a:t>
            </a:r>
            <a:r>
              <a:rPr sz="2000" spc="-15" dirty="0" smtClean="0">
                <a:latin typeface="Calibri"/>
                <a:cs typeface="Calibri"/>
              </a:rPr>
              <a:t>2005-201</a:t>
            </a:r>
            <a:r>
              <a:rPr lang="bg-BG" sz="2000" spc="-15" dirty="0" smtClean="0">
                <a:latin typeface="Calibri"/>
                <a:cs typeface="Calibri"/>
              </a:rPr>
              <a:t>4</a:t>
            </a:r>
            <a:r>
              <a:rPr sz="2000" spc="-15" dirty="0" smtClean="0">
                <a:latin typeface="Calibri"/>
                <a:cs typeface="Calibri"/>
              </a:rPr>
              <a:t>г</a:t>
            </a:r>
            <a:r>
              <a:rPr sz="2000" spc="-15" dirty="0">
                <a:latin typeface="Calibri"/>
                <a:cs typeface="Calibri"/>
              </a:rPr>
              <a:t>.  </a:t>
            </a:r>
            <a:r>
              <a:rPr sz="2000" dirty="0">
                <a:latin typeface="Calibri"/>
                <a:cs typeface="Calibri"/>
              </a:rPr>
              <a:t>за всички 38 </a:t>
            </a:r>
            <a:r>
              <a:rPr sz="2000" spc="-5" dirty="0">
                <a:latin typeface="Calibri"/>
                <a:cs typeface="Calibri"/>
              </a:rPr>
              <a:t>оценени </a:t>
            </a:r>
            <a:r>
              <a:rPr sz="2000" dirty="0">
                <a:latin typeface="Calibri"/>
                <a:cs typeface="Calibri"/>
              </a:rPr>
              <a:t>вида е за намаление  </a:t>
            </a:r>
            <a:r>
              <a:rPr sz="2000" spc="-5" dirty="0">
                <a:latin typeface="Calibri"/>
                <a:cs typeface="Calibri"/>
              </a:rPr>
              <a:t>на </a:t>
            </a:r>
            <a:r>
              <a:rPr sz="2000" dirty="0">
                <a:latin typeface="Calibri"/>
                <a:cs typeface="Calibri"/>
              </a:rPr>
              <a:t>числеността с </a:t>
            </a:r>
            <a:r>
              <a:rPr lang="bg-BG" sz="2000" spc="-5" dirty="0" smtClean="0">
                <a:latin typeface="Calibri"/>
                <a:cs typeface="Calibri"/>
              </a:rPr>
              <a:t>13</a:t>
            </a:r>
            <a:r>
              <a:rPr sz="2000" spc="-5" dirty="0" smtClean="0">
                <a:latin typeface="Calibri"/>
                <a:cs typeface="Calibri"/>
              </a:rPr>
              <a:t>%</a:t>
            </a:r>
            <a:r>
              <a:rPr lang="bg-BG" sz="2000" spc="-5" dirty="0" smtClean="0">
                <a:latin typeface="Calibri"/>
                <a:cs typeface="Calibri"/>
              </a:rPr>
              <a:t>.</a:t>
            </a:r>
            <a:r>
              <a:rPr sz="2000" spc="-5" dirty="0" smtClean="0">
                <a:latin typeface="Calibri"/>
                <a:cs typeface="Calibri"/>
              </a:rPr>
              <a:t> </a:t>
            </a:r>
            <a:r>
              <a:rPr lang="ru-RU" sz="2000" spc="-15" dirty="0">
                <a:cs typeface="Calibri"/>
              </a:rPr>
              <a:t>От </a:t>
            </a:r>
            <a:r>
              <a:rPr lang="ru-RU" sz="2000" spc="-15" dirty="0" err="1">
                <a:cs typeface="Calibri"/>
              </a:rPr>
              <a:t>всички</a:t>
            </a:r>
            <a:r>
              <a:rPr lang="ru-RU" sz="2000" spc="-15" dirty="0">
                <a:cs typeface="Calibri"/>
              </a:rPr>
              <a:t> 63 вида </a:t>
            </a:r>
            <a:r>
              <a:rPr lang="ru-RU" sz="2000" spc="-15" dirty="0" err="1">
                <a:cs typeface="Calibri"/>
              </a:rPr>
              <a:t>птици</a:t>
            </a:r>
            <a:r>
              <a:rPr lang="ru-RU" sz="2000" spc="-15" dirty="0">
                <a:cs typeface="Calibri"/>
              </a:rPr>
              <a:t>, </a:t>
            </a:r>
            <a:r>
              <a:rPr lang="ru-RU" sz="2000" spc="-15" dirty="0" err="1">
                <a:cs typeface="Calibri"/>
              </a:rPr>
              <a:t>чието</a:t>
            </a:r>
            <a:r>
              <a:rPr lang="ru-RU" sz="2000" spc="-15" dirty="0">
                <a:cs typeface="Calibri"/>
              </a:rPr>
              <a:t> </a:t>
            </a:r>
            <a:r>
              <a:rPr lang="ru-RU" sz="2000" spc="-15" dirty="0" err="1">
                <a:cs typeface="Calibri"/>
              </a:rPr>
              <a:t>състояние</a:t>
            </a:r>
            <a:r>
              <a:rPr lang="ru-RU" sz="2000" spc="-15" dirty="0">
                <a:cs typeface="Calibri"/>
              </a:rPr>
              <a:t> е оценено, </a:t>
            </a:r>
            <a:r>
              <a:rPr lang="ru-RU" sz="2000" spc="-15" dirty="0" err="1">
                <a:cs typeface="Calibri"/>
              </a:rPr>
              <a:t>намаляващите</a:t>
            </a:r>
            <a:r>
              <a:rPr lang="ru-RU" sz="2000" spc="-15" dirty="0">
                <a:cs typeface="Calibri"/>
              </a:rPr>
              <a:t> </a:t>
            </a:r>
            <a:r>
              <a:rPr lang="ru-RU" sz="2000" spc="-15" dirty="0" err="1">
                <a:cs typeface="Calibri"/>
              </a:rPr>
              <a:t>са</a:t>
            </a:r>
            <a:r>
              <a:rPr lang="ru-RU" sz="2000" spc="-15" dirty="0">
                <a:cs typeface="Calibri"/>
              </a:rPr>
              <a:t> 27%, </a:t>
            </a:r>
            <a:r>
              <a:rPr lang="ru-RU" sz="2000" spc="-15" dirty="0" err="1">
                <a:cs typeface="Calibri"/>
              </a:rPr>
              <a:t>увеличаващите</a:t>
            </a:r>
            <a:r>
              <a:rPr lang="ru-RU" sz="2000" spc="-15" dirty="0">
                <a:cs typeface="Calibri"/>
              </a:rPr>
              <a:t> </a:t>
            </a:r>
            <a:r>
              <a:rPr lang="ru-RU" sz="2000" spc="-15" dirty="0" err="1">
                <a:cs typeface="Calibri"/>
              </a:rPr>
              <a:t>са</a:t>
            </a:r>
            <a:r>
              <a:rPr lang="ru-RU" sz="2000" spc="-15" dirty="0">
                <a:cs typeface="Calibri"/>
              </a:rPr>
              <a:t> 13%, </a:t>
            </a:r>
            <a:r>
              <a:rPr lang="ru-RU" sz="2000" spc="-15" dirty="0" err="1">
                <a:cs typeface="Calibri"/>
              </a:rPr>
              <a:t>стабилните</a:t>
            </a:r>
            <a:r>
              <a:rPr lang="ru-RU" sz="2000" spc="-15" dirty="0">
                <a:cs typeface="Calibri"/>
              </a:rPr>
              <a:t> </a:t>
            </a:r>
            <a:r>
              <a:rPr lang="ru-RU" sz="2000" spc="-15" dirty="0" err="1">
                <a:cs typeface="Calibri"/>
              </a:rPr>
              <a:t>са</a:t>
            </a:r>
            <a:r>
              <a:rPr lang="ru-RU" sz="2000" spc="-15" dirty="0">
                <a:cs typeface="Calibri"/>
              </a:rPr>
              <a:t> 14%, а </a:t>
            </a:r>
            <a:r>
              <a:rPr lang="ru-RU" sz="2000" spc="-15" dirty="0" err="1">
                <a:cs typeface="Calibri"/>
              </a:rPr>
              <a:t>тези</a:t>
            </a:r>
            <a:r>
              <a:rPr lang="ru-RU" sz="2000" spc="-15" dirty="0">
                <a:cs typeface="Calibri"/>
              </a:rPr>
              <a:t> с </a:t>
            </a:r>
            <a:r>
              <a:rPr lang="ru-RU" sz="2000" spc="-15" dirty="0" err="1">
                <a:cs typeface="Calibri"/>
              </a:rPr>
              <a:t>неопределена</a:t>
            </a:r>
            <a:r>
              <a:rPr lang="ru-RU" sz="2000" spc="-15" dirty="0">
                <a:cs typeface="Calibri"/>
              </a:rPr>
              <a:t> категория на </a:t>
            </a:r>
            <a:r>
              <a:rPr lang="ru-RU" sz="2000" spc="-15" dirty="0" err="1">
                <a:cs typeface="Calibri"/>
              </a:rPr>
              <a:t>тенденцията</a:t>
            </a:r>
            <a:r>
              <a:rPr lang="ru-RU" sz="2000" spc="-15" dirty="0">
                <a:cs typeface="Calibri"/>
              </a:rPr>
              <a:t> </a:t>
            </a:r>
            <a:r>
              <a:rPr lang="ru-RU" sz="2000" spc="-15" dirty="0" err="1">
                <a:cs typeface="Calibri"/>
              </a:rPr>
              <a:t>са</a:t>
            </a:r>
            <a:r>
              <a:rPr lang="ru-RU" sz="2000" spc="-15" dirty="0">
                <a:cs typeface="Calibri"/>
              </a:rPr>
              <a:t> 46%</a:t>
            </a:r>
            <a:endParaRPr sz="2000" dirty="0">
              <a:latin typeface="Calibri"/>
              <a:cs typeface="Calibri"/>
            </a:endParaRPr>
          </a:p>
        </p:txBody>
      </p:sp>
      <p:sp>
        <p:nvSpPr>
          <p:cNvPr id="6" name="object 6"/>
          <p:cNvSpPr txBox="1">
            <a:spLocks noGrp="1"/>
          </p:cNvSpPr>
          <p:nvPr>
            <p:ph type="title"/>
          </p:nvPr>
        </p:nvSpPr>
        <p:spPr>
          <a:xfrm>
            <a:off x="8532876" y="260629"/>
            <a:ext cx="2816860" cy="634365"/>
          </a:xfrm>
          <a:prstGeom prst="rect">
            <a:avLst/>
          </a:prstGeom>
          <a:solidFill>
            <a:srgbClr val="CC9900"/>
          </a:solidFill>
        </p:spPr>
        <p:txBody>
          <a:bodyPr vert="horz" wrap="square" lIns="0" tIns="114300" rIns="0" bIns="0" rtlCol="0">
            <a:spAutoFit/>
          </a:bodyPr>
          <a:lstStyle/>
          <a:p>
            <a:pPr marL="115570">
              <a:lnSpc>
                <a:spcPct val="100000"/>
              </a:lnSpc>
              <a:spcBef>
                <a:spcPts val="900"/>
              </a:spcBef>
            </a:pPr>
            <a:r>
              <a:rPr spc="-20" dirty="0">
                <a:solidFill>
                  <a:srgbClr val="FFFFFF"/>
                </a:solidFill>
              </a:rPr>
              <a:t>БИОРАЗНООБРАЗИЕ</a:t>
            </a:r>
          </a:p>
        </p:txBody>
      </p:sp>
      <p:sp>
        <p:nvSpPr>
          <p:cNvPr id="7" name="object 7"/>
          <p:cNvSpPr txBox="1"/>
          <p:nvPr/>
        </p:nvSpPr>
        <p:spPr>
          <a:xfrm>
            <a:off x="1017524" y="1178686"/>
            <a:ext cx="10158095" cy="394335"/>
          </a:xfrm>
          <a:prstGeom prst="rect">
            <a:avLst/>
          </a:prstGeom>
        </p:spPr>
        <p:txBody>
          <a:bodyPr vert="horz" wrap="square" lIns="0" tIns="0" rIns="0" bIns="0" rtlCol="0">
            <a:spAutoFit/>
          </a:bodyPr>
          <a:lstStyle/>
          <a:p>
            <a:pPr marL="12700">
              <a:lnSpc>
                <a:spcPct val="100000"/>
              </a:lnSpc>
            </a:pPr>
            <a:r>
              <a:rPr sz="2400" b="1" spc="-10" dirty="0">
                <a:latin typeface="Calibri"/>
                <a:cs typeface="Calibri"/>
              </a:rPr>
              <a:t>Кои видове </a:t>
            </a:r>
            <a:r>
              <a:rPr sz="2400" b="1" spc="-5" dirty="0">
                <a:latin typeface="Calibri"/>
                <a:cs typeface="Calibri"/>
              </a:rPr>
              <a:t>птици </a:t>
            </a:r>
            <a:r>
              <a:rPr sz="2400" b="1" dirty="0">
                <a:latin typeface="Calibri"/>
                <a:cs typeface="Calibri"/>
              </a:rPr>
              <a:t>намаляват </a:t>
            </a:r>
            <a:r>
              <a:rPr sz="2400" b="1" spc="-5" dirty="0">
                <a:latin typeface="Calibri"/>
                <a:cs typeface="Calibri"/>
              </a:rPr>
              <a:t>обилието </a:t>
            </a:r>
            <a:r>
              <a:rPr sz="2400" b="1" dirty="0">
                <a:latin typeface="Calibri"/>
                <a:cs typeface="Calibri"/>
              </a:rPr>
              <a:t>и </a:t>
            </a:r>
            <a:r>
              <a:rPr sz="2400" b="1" spc="-5" dirty="0">
                <a:latin typeface="Calibri"/>
                <a:cs typeface="Calibri"/>
              </a:rPr>
              <a:t>разпространението </a:t>
            </a:r>
            <a:r>
              <a:rPr sz="2400" b="1" dirty="0">
                <a:latin typeface="Calibri"/>
                <a:cs typeface="Calibri"/>
              </a:rPr>
              <a:t>си в</a:t>
            </a:r>
            <a:r>
              <a:rPr sz="2400" b="1" spc="60" dirty="0">
                <a:latin typeface="Calibri"/>
                <a:cs typeface="Calibri"/>
              </a:rPr>
              <a:t> </a:t>
            </a:r>
            <a:r>
              <a:rPr sz="2400" b="1" spc="-10" dirty="0">
                <a:latin typeface="Calibri"/>
                <a:cs typeface="Calibri"/>
              </a:rPr>
              <a:t>България?</a:t>
            </a:r>
            <a:endParaRPr sz="2400">
              <a:latin typeface="Calibri"/>
              <a:cs typeface="Calibri"/>
            </a:endParaRPr>
          </a:p>
        </p:txBody>
      </p:sp>
      <p:sp>
        <p:nvSpPr>
          <p:cNvPr id="9" name="object 9"/>
          <p:cNvSpPr/>
          <p:nvPr/>
        </p:nvSpPr>
        <p:spPr>
          <a:xfrm>
            <a:off x="541439" y="2564917"/>
            <a:ext cx="290804" cy="290804"/>
          </a:xfrm>
          <a:prstGeom prst="rect">
            <a:avLst/>
          </a:prstGeom>
          <a:blipFill>
            <a:blip r:embed="rId3" cstate="print"/>
            <a:stretch>
              <a:fillRect/>
            </a:stretch>
          </a:blipFill>
        </p:spPr>
        <p:txBody>
          <a:bodyPr wrap="square" lIns="0" tIns="0" rIns="0" bIns="0" rtlCol="0"/>
          <a:lstStyle/>
          <a:p>
            <a:endParaRPr/>
          </a:p>
        </p:txBody>
      </p:sp>
      <p:sp>
        <p:nvSpPr>
          <p:cNvPr id="101" name="object 101"/>
          <p:cNvSpPr/>
          <p:nvPr/>
        </p:nvSpPr>
        <p:spPr>
          <a:xfrm>
            <a:off x="8242934" y="5424296"/>
            <a:ext cx="63500" cy="63500"/>
          </a:xfrm>
          <a:custGeom>
            <a:avLst/>
            <a:gdLst/>
            <a:ahLst/>
            <a:cxnLst/>
            <a:rect l="l" t="t" r="r" b="b"/>
            <a:pathLst>
              <a:path w="63500" h="63500">
                <a:moveTo>
                  <a:pt x="31750" y="0"/>
                </a:moveTo>
                <a:lnTo>
                  <a:pt x="63500" y="63499"/>
                </a:lnTo>
                <a:lnTo>
                  <a:pt x="0" y="63499"/>
                </a:lnTo>
                <a:lnTo>
                  <a:pt x="31750" y="0"/>
                </a:lnTo>
              </a:path>
            </a:pathLst>
          </a:custGeom>
          <a:ln w="9144">
            <a:solidFill>
              <a:srgbClr val="993300"/>
            </a:solidFill>
          </a:ln>
        </p:spPr>
        <p:txBody>
          <a:bodyPr wrap="square" lIns="0" tIns="0" rIns="0" bIns="0" rtlCol="0"/>
          <a:lstStyle/>
          <a:p>
            <a:endParaRPr/>
          </a:p>
        </p:txBody>
      </p:sp>
      <p:sp>
        <p:nvSpPr>
          <p:cNvPr id="103" name="object 103"/>
          <p:cNvSpPr txBox="1"/>
          <p:nvPr/>
        </p:nvSpPr>
        <p:spPr>
          <a:xfrm>
            <a:off x="7450581" y="1891919"/>
            <a:ext cx="3792854" cy="386080"/>
          </a:xfrm>
          <a:prstGeom prst="rect">
            <a:avLst/>
          </a:prstGeom>
        </p:spPr>
        <p:txBody>
          <a:bodyPr vert="horz" wrap="square" lIns="0" tIns="0" rIns="0" bIns="0" rtlCol="0">
            <a:spAutoFit/>
          </a:bodyPr>
          <a:lstStyle/>
          <a:p>
            <a:pPr marL="12700">
              <a:lnSpc>
                <a:spcPct val="100000"/>
              </a:lnSpc>
            </a:pPr>
            <a:r>
              <a:rPr sz="1200" b="1" spc="-15" dirty="0">
                <a:latin typeface="Calibri"/>
                <a:cs typeface="Calibri"/>
              </a:rPr>
              <a:t>Тенденция </a:t>
            </a:r>
            <a:r>
              <a:rPr sz="1200" b="1" dirty="0">
                <a:latin typeface="Calibri"/>
                <a:cs typeface="Calibri"/>
              </a:rPr>
              <a:t>на </a:t>
            </a:r>
            <a:r>
              <a:rPr sz="1200" b="1" spc="-5" dirty="0">
                <a:latin typeface="Calibri"/>
                <a:cs typeface="Calibri"/>
              </a:rPr>
              <a:t>индекса </a:t>
            </a:r>
            <a:r>
              <a:rPr sz="1200" b="1" dirty="0">
                <a:latin typeface="Calibri"/>
                <a:cs typeface="Calibri"/>
              </a:rPr>
              <a:t>на </a:t>
            </a:r>
            <a:r>
              <a:rPr sz="1200" b="1" spc="-5" dirty="0">
                <a:latin typeface="Calibri"/>
                <a:cs typeface="Calibri"/>
              </a:rPr>
              <a:t>обикновените видове птици</a:t>
            </a:r>
            <a:r>
              <a:rPr sz="1200" b="1" spc="-125" dirty="0">
                <a:latin typeface="Calibri"/>
                <a:cs typeface="Calibri"/>
              </a:rPr>
              <a:t> </a:t>
            </a:r>
            <a:r>
              <a:rPr sz="1200" b="1" dirty="0">
                <a:latin typeface="Calibri"/>
                <a:cs typeface="Calibri"/>
              </a:rPr>
              <a:t>за</a:t>
            </a:r>
            <a:endParaRPr sz="1200">
              <a:latin typeface="Calibri"/>
              <a:cs typeface="Calibri"/>
            </a:endParaRPr>
          </a:p>
          <a:p>
            <a:pPr marL="1317625">
              <a:lnSpc>
                <a:spcPct val="100000"/>
              </a:lnSpc>
            </a:pPr>
            <a:r>
              <a:rPr sz="1200" b="1" spc="-5" dirty="0">
                <a:latin typeface="Calibri"/>
                <a:cs typeface="Calibri"/>
              </a:rPr>
              <a:t>България (базова </a:t>
            </a:r>
            <a:r>
              <a:rPr sz="1200" b="1" spc="-10" dirty="0">
                <a:latin typeface="Calibri"/>
                <a:cs typeface="Calibri"/>
              </a:rPr>
              <a:t>година</a:t>
            </a:r>
            <a:r>
              <a:rPr sz="1200" b="1" spc="-65" dirty="0">
                <a:latin typeface="Calibri"/>
                <a:cs typeface="Calibri"/>
              </a:rPr>
              <a:t> </a:t>
            </a:r>
            <a:r>
              <a:rPr sz="1200" b="1" dirty="0">
                <a:latin typeface="Calibri"/>
                <a:cs typeface="Calibri"/>
              </a:rPr>
              <a:t>2005=100%)</a:t>
            </a:r>
            <a:endParaRPr sz="1200">
              <a:latin typeface="Calibri"/>
              <a:cs typeface="Calibri"/>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594" y="2710319"/>
            <a:ext cx="4334256" cy="353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409" y="19668"/>
            <a:ext cx="1755775" cy="683832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122984" y="2772613"/>
            <a:ext cx="4813300" cy="2769989"/>
          </a:xfrm>
          <a:prstGeom prst="rect">
            <a:avLst/>
          </a:prstGeom>
        </p:spPr>
        <p:txBody>
          <a:bodyPr vert="horz" wrap="square" lIns="0" tIns="0" rIns="0" bIns="0" rtlCol="0">
            <a:spAutoFit/>
          </a:bodyPr>
          <a:lstStyle/>
          <a:p>
            <a:pPr marL="12700" marR="5080" algn="just">
              <a:lnSpc>
                <a:spcPct val="150100"/>
              </a:lnSpc>
            </a:pPr>
            <a:r>
              <a:rPr lang="ru-RU" sz="2000" spc="-15" dirty="0">
                <a:cs typeface="Calibri"/>
              </a:rPr>
              <a:t>За периода 2004-2014 г. </a:t>
            </a:r>
            <a:r>
              <a:rPr lang="ru-RU" sz="2000" spc="-15" dirty="0" err="1">
                <a:cs typeface="Calibri"/>
              </a:rPr>
              <a:t>броят</a:t>
            </a:r>
            <a:r>
              <a:rPr lang="ru-RU" sz="2000" spc="-15" dirty="0">
                <a:cs typeface="Calibri"/>
              </a:rPr>
              <a:t> и </a:t>
            </a:r>
            <a:r>
              <a:rPr lang="ru-RU" sz="2000" spc="-15" dirty="0" err="1">
                <a:cs typeface="Calibri"/>
              </a:rPr>
              <a:t>площта</a:t>
            </a:r>
            <a:r>
              <a:rPr lang="ru-RU" sz="2000" spc="-15" dirty="0">
                <a:cs typeface="Calibri"/>
              </a:rPr>
              <a:t> на </a:t>
            </a:r>
            <a:r>
              <a:rPr lang="ru-RU" sz="2000" spc="-15" dirty="0" err="1">
                <a:cs typeface="Calibri"/>
              </a:rPr>
              <a:t>защитените</a:t>
            </a:r>
            <a:r>
              <a:rPr lang="ru-RU" sz="2000" spc="-15" dirty="0">
                <a:cs typeface="Calibri"/>
              </a:rPr>
              <a:t> </a:t>
            </a:r>
            <a:r>
              <a:rPr lang="ru-RU" sz="2000" spc="-15" dirty="0" err="1">
                <a:cs typeface="Calibri"/>
              </a:rPr>
              <a:t>територии</a:t>
            </a:r>
            <a:r>
              <a:rPr lang="ru-RU" sz="2000" spc="-15" dirty="0">
                <a:cs typeface="Calibri"/>
              </a:rPr>
              <a:t> </a:t>
            </a:r>
            <a:r>
              <a:rPr lang="ru-RU" sz="2000" spc="-15" dirty="0" err="1">
                <a:cs typeface="Calibri"/>
              </a:rPr>
              <a:t>са</a:t>
            </a:r>
            <a:r>
              <a:rPr lang="ru-RU" sz="2000" spc="-15" dirty="0">
                <a:cs typeface="Calibri"/>
              </a:rPr>
              <a:t> се увеличили. В края на 2014 г. </a:t>
            </a:r>
            <a:r>
              <a:rPr lang="ru-RU" sz="2000" spc="-15" dirty="0" err="1">
                <a:cs typeface="Calibri"/>
              </a:rPr>
              <a:t>броят</a:t>
            </a:r>
            <a:r>
              <a:rPr lang="ru-RU" sz="2000" spc="-15" dirty="0">
                <a:cs typeface="Calibri"/>
              </a:rPr>
              <a:t> на </a:t>
            </a:r>
            <a:r>
              <a:rPr lang="ru-RU" sz="2000" spc="-15" dirty="0" err="1">
                <a:cs typeface="Calibri"/>
              </a:rPr>
              <a:t>защитените</a:t>
            </a:r>
            <a:r>
              <a:rPr lang="ru-RU" sz="2000" spc="-15" dirty="0">
                <a:cs typeface="Calibri"/>
              </a:rPr>
              <a:t> </a:t>
            </a:r>
            <a:r>
              <a:rPr lang="ru-RU" sz="2000" spc="-15" dirty="0" err="1">
                <a:cs typeface="Calibri"/>
              </a:rPr>
              <a:t>територии</a:t>
            </a:r>
            <a:r>
              <a:rPr lang="ru-RU" sz="2000" spc="-15" dirty="0">
                <a:cs typeface="Calibri"/>
              </a:rPr>
              <a:t> в </a:t>
            </a:r>
            <a:r>
              <a:rPr lang="ru-RU" sz="2000" spc="-15" dirty="0" err="1">
                <a:cs typeface="Calibri"/>
              </a:rPr>
              <a:t>България</a:t>
            </a:r>
            <a:r>
              <a:rPr lang="ru-RU" sz="2000" spc="-15" dirty="0">
                <a:cs typeface="Calibri"/>
              </a:rPr>
              <a:t> е 1012 с обща </a:t>
            </a:r>
            <a:r>
              <a:rPr lang="ru-RU" sz="2000" spc="-15" dirty="0" err="1">
                <a:cs typeface="Calibri"/>
              </a:rPr>
              <a:t>площ</a:t>
            </a:r>
            <a:r>
              <a:rPr lang="ru-RU" sz="2000" spc="-15" dirty="0">
                <a:cs typeface="Calibri"/>
              </a:rPr>
              <a:t> 584498,5 ha или 5,27 % от </a:t>
            </a:r>
            <a:r>
              <a:rPr lang="ru-RU" sz="2000" spc="-15" dirty="0" err="1">
                <a:cs typeface="Calibri"/>
              </a:rPr>
              <a:t>територията</a:t>
            </a:r>
            <a:r>
              <a:rPr lang="ru-RU" sz="2000" spc="-15" dirty="0">
                <a:cs typeface="Calibri"/>
              </a:rPr>
              <a:t> на </a:t>
            </a:r>
            <a:r>
              <a:rPr lang="ru-RU" sz="2000" spc="-15" dirty="0" err="1">
                <a:cs typeface="Calibri"/>
              </a:rPr>
              <a:t>страната</a:t>
            </a:r>
            <a:r>
              <a:rPr lang="ru-RU" sz="2000" spc="-15" dirty="0">
                <a:cs typeface="Calibri"/>
              </a:rPr>
              <a:t>.</a:t>
            </a:r>
            <a:endParaRPr sz="2000" dirty="0">
              <a:latin typeface="Calibri"/>
              <a:cs typeface="Calibri"/>
            </a:endParaRPr>
          </a:p>
        </p:txBody>
      </p:sp>
      <p:sp>
        <p:nvSpPr>
          <p:cNvPr id="5" name="object 5"/>
          <p:cNvSpPr txBox="1"/>
          <p:nvPr/>
        </p:nvSpPr>
        <p:spPr>
          <a:xfrm>
            <a:off x="965098" y="1214628"/>
            <a:ext cx="10306050" cy="1125220"/>
          </a:xfrm>
          <a:prstGeom prst="rect">
            <a:avLst/>
          </a:prstGeom>
        </p:spPr>
        <p:txBody>
          <a:bodyPr vert="horz" wrap="square" lIns="0" tIns="0" rIns="0" bIns="0" rtlCol="0">
            <a:spAutoFit/>
          </a:bodyPr>
          <a:lstStyle/>
          <a:p>
            <a:pPr marL="12700" marR="5080" algn="just">
              <a:lnSpc>
                <a:spcPct val="100000"/>
              </a:lnSpc>
            </a:pPr>
            <a:r>
              <a:rPr sz="2400" b="1" spc="-25" dirty="0">
                <a:latin typeface="Calibri"/>
                <a:cs typeface="Calibri"/>
              </a:rPr>
              <a:t>Колко </a:t>
            </a:r>
            <a:r>
              <a:rPr sz="2400" b="1" spc="-5" dirty="0">
                <a:latin typeface="Calibri"/>
                <a:cs typeface="Calibri"/>
              </a:rPr>
              <a:t>ефективно е обявяването </a:t>
            </a:r>
            <a:r>
              <a:rPr sz="2400" b="1" dirty="0">
                <a:latin typeface="Calibri"/>
                <a:cs typeface="Calibri"/>
              </a:rPr>
              <a:t>на </a:t>
            </a:r>
            <a:r>
              <a:rPr sz="2400" b="1" spc="-5" dirty="0">
                <a:latin typeface="Calibri"/>
                <a:cs typeface="Calibri"/>
              </a:rPr>
              <a:t>защитени територии, </a:t>
            </a:r>
            <a:r>
              <a:rPr sz="2400" b="1" spc="-20" dirty="0">
                <a:latin typeface="Calibri"/>
                <a:cs typeface="Calibri"/>
              </a:rPr>
              <a:t>като </a:t>
            </a:r>
            <a:r>
              <a:rPr sz="2400" b="1" spc="-5" dirty="0">
                <a:latin typeface="Calibri"/>
                <a:cs typeface="Calibri"/>
              </a:rPr>
              <a:t>инструмент за  </a:t>
            </a:r>
            <a:r>
              <a:rPr sz="2400" b="1" dirty="0">
                <a:latin typeface="Calibri"/>
                <a:cs typeface="Calibri"/>
              </a:rPr>
              <a:t>опазване на </a:t>
            </a:r>
            <a:r>
              <a:rPr sz="2400" b="1" spc="-10" dirty="0">
                <a:latin typeface="Calibri"/>
                <a:cs typeface="Calibri"/>
              </a:rPr>
              <a:t>биологичното </a:t>
            </a:r>
            <a:r>
              <a:rPr sz="2400" b="1" spc="-5" dirty="0">
                <a:latin typeface="Calibri"/>
                <a:cs typeface="Calibri"/>
              </a:rPr>
              <a:t>разнообразие </a:t>
            </a:r>
            <a:r>
              <a:rPr sz="2400" b="1" dirty="0">
                <a:latin typeface="Calibri"/>
                <a:cs typeface="Calibri"/>
              </a:rPr>
              <a:t>и </a:t>
            </a:r>
            <a:r>
              <a:rPr sz="2400" b="1" spc="-20" dirty="0">
                <a:latin typeface="Calibri"/>
                <a:cs typeface="Calibri"/>
              </a:rPr>
              <a:t>като </a:t>
            </a:r>
            <a:r>
              <a:rPr sz="2400" b="1" spc="-5" dirty="0">
                <a:latin typeface="Calibri"/>
                <a:cs typeface="Calibri"/>
              </a:rPr>
              <a:t>отговор </a:t>
            </a:r>
            <a:r>
              <a:rPr sz="2400" b="1" dirty="0">
                <a:latin typeface="Calibri"/>
                <a:cs typeface="Calibri"/>
              </a:rPr>
              <a:t>на </a:t>
            </a:r>
            <a:r>
              <a:rPr sz="2400" b="1" spc="-5" dirty="0">
                <a:latin typeface="Calibri"/>
                <a:cs typeface="Calibri"/>
              </a:rPr>
              <a:t>загубата </a:t>
            </a:r>
            <a:r>
              <a:rPr sz="2400" b="1" dirty="0">
                <a:latin typeface="Calibri"/>
                <a:cs typeface="Calibri"/>
              </a:rPr>
              <a:t>на  </a:t>
            </a:r>
            <a:r>
              <a:rPr sz="2400" b="1" spc="-5" dirty="0">
                <a:latin typeface="Calibri"/>
                <a:cs typeface="Calibri"/>
              </a:rPr>
              <a:t>биоразнообразие?</a:t>
            </a:r>
            <a:endParaRPr sz="2400">
              <a:latin typeface="Calibri"/>
              <a:cs typeface="Calibri"/>
            </a:endParaRPr>
          </a:p>
        </p:txBody>
      </p:sp>
      <p:sp>
        <p:nvSpPr>
          <p:cNvPr id="6" name="object 6"/>
          <p:cNvSpPr txBox="1"/>
          <p:nvPr/>
        </p:nvSpPr>
        <p:spPr>
          <a:xfrm>
            <a:off x="886294" y="260629"/>
            <a:ext cx="6926580" cy="634365"/>
          </a:xfrm>
          <a:prstGeom prst="rect">
            <a:avLst/>
          </a:prstGeom>
          <a:ln w="9525">
            <a:solidFill>
              <a:srgbClr val="CC9900"/>
            </a:solidFill>
          </a:ln>
        </p:spPr>
        <p:txBody>
          <a:bodyPr vert="horz" wrap="square" lIns="0" tIns="143510" rIns="0" bIns="0" rtlCol="0">
            <a:spAutoFit/>
          </a:bodyPr>
          <a:lstStyle/>
          <a:p>
            <a:pPr marL="86360">
              <a:lnSpc>
                <a:spcPct val="100000"/>
              </a:lnSpc>
              <a:spcBef>
                <a:spcPts val="1130"/>
              </a:spcBef>
            </a:pPr>
            <a:r>
              <a:rPr sz="2000" dirty="0">
                <a:latin typeface="Calibri"/>
                <a:cs typeface="Calibri"/>
              </a:rPr>
              <a:t>ЗАЩИТЕНИ</a:t>
            </a:r>
            <a:r>
              <a:rPr sz="2000" spc="-110" dirty="0">
                <a:latin typeface="Calibri"/>
                <a:cs typeface="Calibri"/>
              </a:rPr>
              <a:t> </a:t>
            </a:r>
            <a:r>
              <a:rPr sz="2000" spc="-5" dirty="0">
                <a:latin typeface="Calibri"/>
                <a:cs typeface="Calibri"/>
              </a:rPr>
              <a:t>ТЕРИТОРИИ</a:t>
            </a:r>
            <a:endParaRPr sz="2000">
              <a:latin typeface="Calibri"/>
              <a:cs typeface="Calibri"/>
            </a:endParaRPr>
          </a:p>
        </p:txBody>
      </p:sp>
      <p:sp>
        <p:nvSpPr>
          <p:cNvPr id="8" name="object 8"/>
          <p:cNvSpPr/>
          <p:nvPr/>
        </p:nvSpPr>
        <p:spPr>
          <a:xfrm>
            <a:off x="612559" y="2979318"/>
            <a:ext cx="303504" cy="303504"/>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8532876" y="260629"/>
            <a:ext cx="2816860" cy="634365"/>
          </a:xfrm>
          <a:prstGeom prst="rect">
            <a:avLst/>
          </a:prstGeom>
          <a:solidFill>
            <a:srgbClr val="CC9900"/>
          </a:solidFill>
        </p:spPr>
        <p:txBody>
          <a:bodyPr vert="horz" wrap="square" lIns="0" tIns="114300" rIns="0" bIns="0" rtlCol="0">
            <a:spAutoFit/>
          </a:bodyPr>
          <a:lstStyle/>
          <a:p>
            <a:pPr marL="115570">
              <a:lnSpc>
                <a:spcPct val="100000"/>
              </a:lnSpc>
              <a:spcBef>
                <a:spcPts val="900"/>
              </a:spcBef>
            </a:pPr>
            <a:r>
              <a:rPr spc="-20" dirty="0">
                <a:solidFill>
                  <a:srgbClr val="FFFFFF"/>
                </a:solidFill>
              </a:rPr>
              <a:t>БИОРАЗНООБРАЗИЕ</a:t>
            </a:r>
          </a:p>
        </p:txBody>
      </p:sp>
      <p:sp>
        <p:nvSpPr>
          <p:cNvPr id="147" name="object 147"/>
          <p:cNvSpPr txBox="1"/>
          <p:nvPr/>
        </p:nvSpPr>
        <p:spPr>
          <a:xfrm>
            <a:off x="7743570" y="2706623"/>
            <a:ext cx="3527425" cy="369332"/>
          </a:xfrm>
          <a:prstGeom prst="rect">
            <a:avLst/>
          </a:prstGeom>
        </p:spPr>
        <p:txBody>
          <a:bodyPr vert="horz" wrap="square" lIns="0" tIns="0" rIns="0" bIns="0" rtlCol="0">
            <a:spAutoFit/>
          </a:bodyPr>
          <a:lstStyle/>
          <a:p>
            <a:pPr marL="12700">
              <a:lnSpc>
                <a:spcPct val="100000"/>
              </a:lnSpc>
            </a:pPr>
            <a:r>
              <a:rPr sz="1200" b="1" dirty="0">
                <a:latin typeface="Calibri"/>
                <a:cs typeface="Calibri"/>
              </a:rPr>
              <a:t>Промяна в броя и </a:t>
            </a:r>
            <a:r>
              <a:rPr sz="1200" b="1" spc="-5" dirty="0">
                <a:latin typeface="Calibri"/>
                <a:cs typeface="Calibri"/>
              </a:rPr>
              <a:t>площа </a:t>
            </a:r>
            <a:r>
              <a:rPr sz="1200" b="1" dirty="0">
                <a:latin typeface="Calibri"/>
                <a:cs typeface="Calibri"/>
              </a:rPr>
              <a:t>на </a:t>
            </a:r>
            <a:r>
              <a:rPr sz="1200" b="1" spc="-5" dirty="0">
                <a:latin typeface="Calibri"/>
                <a:cs typeface="Calibri"/>
              </a:rPr>
              <a:t>защитените територии</a:t>
            </a:r>
            <a:r>
              <a:rPr sz="1200" b="1" spc="-135" dirty="0">
                <a:latin typeface="Calibri"/>
                <a:cs typeface="Calibri"/>
              </a:rPr>
              <a:t> </a:t>
            </a:r>
            <a:r>
              <a:rPr sz="1200" b="1" dirty="0">
                <a:latin typeface="Calibri"/>
                <a:cs typeface="Calibri"/>
              </a:rPr>
              <a:t>в</a:t>
            </a:r>
            <a:endParaRPr sz="1200" dirty="0">
              <a:latin typeface="Calibri"/>
              <a:cs typeface="Calibri"/>
            </a:endParaRPr>
          </a:p>
          <a:p>
            <a:pPr marL="1259205">
              <a:lnSpc>
                <a:spcPct val="100000"/>
              </a:lnSpc>
            </a:pPr>
            <a:r>
              <a:rPr sz="1200" b="1" spc="-5" dirty="0">
                <a:latin typeface="Calibri"/>
                <a:cs typeface="Calibri"/>
              </a:rPr>
              <a:t>България </a:t>
            </a:r>
            <a:r>
              <a:rPr sz="1200" b="1" dirty="0">
                <a:latin typeface="Calibri"/>
                <a:cs typeface="Calibri"/>
              </a:rPr>
              <a:t>за </a:t>
            </a:r>
            <a:r>
              <a:rPr sz="1200" b="1" spc="-5" dirty="0">
                <a:latin typeface="Calibri"/>
                <a:cs typeface="Calibri"/>
              </a:rPr>
              <a:t>периода </a:t>
            </a:r>
            <a:r>
              <a:rPr sz="1200" b="1" dirty="0">
                <a:latin typeface="Calibri"/>
                <a:cs typeface="Calibri"/>
              </a:rPr>
              <a:t>2004 -</a:t>
            </a:r>
            <a:r>
              <a:rPr sz="1200" b="1" dirty="0" smtClean="0">
                <a:latin typeface="Calibri"/>
                <a:cs typeface="Calibri"/>
              </a:rPr>
              <a:t>201</a:t>
            </a:r>
            <a:r>
              <a:rPr lang="bg-BG" sz="1200" b="1" dirty="0" smtClean="0">
                <a:latin typeface="Calibri"/>
                <a:cs typeface="Calibri"/>
              </a:rPr>
              <a:t>4</a:t>
            </a:r>
            <a:r>
              <a:rPr sz="1200" b="1" spc="-70" dirty="0" smtClean="0">
                <a:latin typeface="Calibri"/>
                <a:cs typeface="Calibri"/>
              </a:rPr>
              <a:t> </a:t>
            </a:r>
            <a:r>
              <a:rPr sz="1200" b="1" spc="-30" dirty="0">
                <a:latin typeface="Calibri"/>
                <a:cs typeface="Calibri"/>
              </a:rPr>
              <a:t>г.</a:t>
            </a:r>
            <a:endParaRPr sz="1200" dirty="0">
              <a:latin typeface="Calibri"/>
              <a:cs typeface="Calibri"/>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7969" y="3438833"/>
            <a:ext cx="4238625" cy="273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21354" y="1847145"/>
            <a:ext cx="6058896" cy="830997"/>
          </a:xfrm>
          <a:prstGeom prst="rect">
            <a:avLst/>
          </a:prstGeom>
        </p:spPr>
        <p:txBody>
          <a:bodyPr vert="horz" wrap="square" lIns="0" tIns="0" rIns="0" bIns="0" rtlCol="0">
            <a:spAutoFit/>
          </a:bodyPr>
          <a:lstStyle/>
          <a:p>
            <a:pPr marL="12700" algn="just">
              <a:lnSpc>
                <a:spcPct val="100000"/>
              </a:lnSpc>
              <a:tabLst>
                <a:tab pos="1452880" algn="l"/>
                <a:tab pos="2053589" algn="l"/>
              </a:tabLst>
            </a:pPr>
            <a:r>
              <a:rPr lang="ru-RU" dirty="0" err="1">
                <a:cs typeface="Calibri"/>
              </a:rPr>
              <a:t>През</a:t>
            </a:r>
            <a:r>
              <a:rPr lang="ru-RU" dirty="0">
                <a:cs typeface="Calibri"/>
              </a:rPr>
              <a:t> периода 2005 – 2014 г. не се </a:t>
            </a:r>
            <a:r>
              <a:rPr lang="ru-RU" dirty="0" err="1">
                <a:cs typeface="Calibri"/>
              </a:rPr>
              <a:t>наблюдават</a:t>
            </a:r>
            <a:r>
              <a:rPr lang="ru-RU" dirty="0">
                <a:cs typeface="Calibri"/>
              </a:rPr>
              <a:t> </a:t>
            </a:r>
            <a:r>
              <a:rPr lang="ru-RU" dirty="0" err="1">
                <a:cs typeface="Calibri"/>
              </a:rPr>
              <a:t>превишения</a:t>
            </a:r>
            <a:r>
              <a:rPr lang="ru-RU" dirty="0">
                <a:cs typeface="Calibri"/>
              </a:rPr>
              <a:t> на </a:t>
            </a:r>
            <a:r>
              <a:rPr lang="ru-RU" dirty="0" err="1">
                <a:cs typeface="Calibri"/>
              </a:rPr>
              <a:t>максимално</a:t>
            </a:r>
            <a:r>
              <a:rPr lang="ru-RU" dirty="0">
                <a:cs typeface="Calibri"/>
              </a:rPr>
              <a:t> </a:t>
            </a:r>
            <a:r>
              <a:rPr lang="ru-RU" dirty="0" err="1">
                <a:cs typeface="Calibri"/>
              </a:rPr>
              <a:t>допустимите</a:t>
            </a:r>
            <a:r>
              <a:rPr lang="ru-RU" dirty="0">
                <a:cs typeface="Calibri"/>
              </a:rPr>
              <a:t> </a:t>
            </a:r>
            <a:r>
              <a:rPr lang="ru-RU" dirty="0" err="1">
                <a:cs typeface="Calibri"/>
              </a:rPr>
              <a:t>натоварвания</a:t>
            </a:r>
            <a:r>
              <a:rPr lang="ru-RU" dirty="0">
                <a:cs typeface="Calibri"/>
              </a:rPr>
              <a:t> за обща </a:t>
            </a:r>
            <a:r>
              <a:rPr lang="ru-RU" dirty="0" err="1">
                <a:cs typeface="Calibri"/>
              </a:rPr>
              <a:t>киселинност</a:t>
            </a:r>
            <a:r>
              <a:rPr lang="ru-RU" dirty="0">
                <a:cs typeface="Calibri"/>
              </a:rPr>
              <a:t> и в трите </a:t>
            </a:r>
            <a:r>
              <a:rPr lang="ru-RU" dirty="0" err="1" smtClean="0">
                <a:cs typeface="Calibri"/>
              </a:rPr>
              <a:t>пробни</a:t>
            </a:r>
            <a:r>
              <a:rPr lang="ru-RU" dirty="0" smtClean="0">
                <a:cs typeface="Calibri"/>
              </a:rPr>
              <a:t> </a:t>
            </a:r>
            <a:r>
              <a:rPr lang="ru-RU" dirty="0" err="1" smtClean="0">
                <a:cs typeface="Calibri"/>
              </a:rPr>
              <a:t>горски</a:t>
            </a:r>
            <a:r>
              <a:rPr lang="ru-RU" dirty="0" smtClean="0">
                <a:cs typeface="Calibri"/>
              </a:rPr>
              <a:t> </a:t>
            </a:r>
            <a:r>
              <a:rPr lang="ru-RU" dirty="0" err="1">
                <a:cs typeface="Calibri"/>
              </a:rPr>
              <a:t>площи</a:t>
            </a:r>
            <a:r>
              <a:rPr lang="ru-RU" dirty="0">
                <a:cs typeface="Calibri"/>
              </a:rPr>
              <a:t> </a:t>
            </a:r>
            <a:r>
              <a:rPr lang="ru-RU" dirty="0" smtClean="0">
                <a:cs typeface="Calibri"/>
              </a:rPr>
              <a:t>. </a:t>
            </a:r>
            <a:endParaRPr sz="1800" dirty="0">
              <a:latin typeface="Calibri"/>
              <a:cs typeface="Calibri"/>
            </a:endParaRPr>
          </a:p>
        </p:txBody>
      </p:sp>
      <p:sp>
        <p:nvSpPr>
          <p:cNvPr id="16" name="object 16"/>
          <p:cNvSpPr txBox="1"/>
          <p:nvPr/>
        </p:nvSpPr>
        <p:spPr>
          <a:xfrm>
            <a:off x="1028190" y="2768387"/>
            <a:ext cx="5977255" cy="1122045"/>
          </a:xfrm>
          <a:prstGeom prst="rect">
            <a:avLst/>
          </a:prstGeom>
        </p:spPr>
        <p:txBody>
          <a:bodyPr vert="horz" wrap="square" lIns="0" tIns="0" rIns="0" bIns="0" rtlCol="0">
            <a:spAutoFit/>
          </a:bodyPr>
          <a:lstStyle/>
          <a:p>
            <a:pPr marL="12700" marR="5080" algn="just">
              <a:lnSpc>
                <a:spcPct val="100000"/>
              </a:lnSpc>
            </a:pPr>
            <a:r>
              <a:rPr sz="1800" b="1" spc="-5" dirty="0">
                <a:latin typeface="Calibri"/>
                <a:cs typeface="Calibri"/>
              </a:rPr>
              <a:t>Обезлистване. </a:t>
            </a:r>
            <a:r>
              <a:rPr sz="1800" dirty="0" err="1">
                <a:latin typeface="Calibri"/>
                <a:cs typeface="Calibri"/>
              </a:rPr>
              <a:t>През</a:t>
            </a:r>
            <a:r>
              <a:rPr sz="1800" dirty="0">
                <a:latin typeface="Calibri"/>
                <a:cs typeface="Calibri"/>
              </a:rPr>
              <a:t> </a:t>
            </a:r>
            <a:r>
              <a:rPr sz="1800" spc="-15" dirty="0" smtClean="0">
                <a:latin typeface="Calibri"/>
                <a:cs typeface="Calibri"/>
              </a:rPr>
              <a:t>201</a:t>
            </a:r>
            <a:r>
              <a:rPr lang="bg-BG" sz="1800" spc="-15" dirty="0" smtClean="0">
                <a:latin typeface="Calibri"/>
                <a:cs typeface="Calibri"/>
              </a:rPr>
              <a:t>4</a:t>
            </a:r>
            <a:r>
              <a:rPr sz="1800" spc="-15" dirty="0" smtClean="0">
                <a:latin typeface="Calibri"/>
                <a:cs typeface="Calibri"/>
              </a:rPr>
              <a:t>г</a:t>
            </a:r>
            <a:r>
              <a:rPr sz="1800" spc="-15" dirty="0">
                <a:latin typeface="Calibri"/>
                <a:cs typeface="Calibri"/>
              </a:rPr>
              <a:t>., </a:t>
            </a:r>
            <a:r>
              <a:rPr sz="1800" dirty="0">
                <a:latin typeface="Calibri"/>
                <a:cs typeface="Calibri"/>
              </a:rPr>
              <a:t>в </a:t>
            </a:r>
            <a:r>
              <a:rPr sz="1800" spc="-10" dirty="0">
                <a:latin typeface="Calibri"/>
                <a:cs typeface="Calibri"/>
              </a:rPr>
              <a:t>резултат от </a:t>
            </a:r>
            <a:r>
              <a:rPr sz="1800" spc="-5" dirty="0">
                <a:latin typeface="Calibri"/>
                <a:cs typeface="Calibri"/>
              </a:rPr>
              <a:t>мониторинга </a:t>
            </a:r>
            <a:r>
              <a:rPr sz="1800" dirty="0">
                <a:latin typeface="Calibri"/>
                <a:cs typeface="Calibri"/>
              </a:rPr>
              <a:t>е  </a:t>
            </a:r>
            <a:r>
              <a:rPr sz="1800" spc="-5" dirty="0">
                <a:latin typeface="Calibri"/>
                <a:cs typeface="Calibri"/>
              </a:rPr>
              <a:t>показано, че </a:t>
            </a:r>
            <a:r>
              <a:rPr sz="1800" spc="-5" dirty="0" err="1">
                <a:latin typeface="Calibri"/>
                <a:cs typeface="Calibri"/>
              </a:rPr>
              <a:t>преобладават</a:t>
            </a:r>
            <a:r>
              <a:rPr sz="1800" spc="-5" dirty="0">
                <a:latin typeface="Calibri"/>
                <a:cs typeface="Calibri"/>
              </a:rPr>
              <a:t> </a:t>
            </a:r>
            <a:r>
              <a:rPr sz="1800" spc="-5" dirty="0" smtClean="0">
                <a:latin typeface="Calibri"/>
                <a:cs typeface="Calibri"/>
              </a:rPr>
              <a:t>(</a:t>
            </a:r>
            <a:r>
              <a:rPr lang="bg-BG" sz="1800" spc="-5" dirty="0" smtClean="0">
                <a:latin typeface="Calibri"/>
                <a:cs typeface="Calibri"/>
              </a:rPr>
              <a:t>73.7</a:t>
            </a:r>
            <a:r>
              <a:rPr sz="1800" spc="-5" dirty="0" smtClean="0">
                <a:latin typeface="Calibri"/>
                <a:cs typeface="Calibri"/>
              </a:rPr>
              <a:t>,5%)</a:t>
            </a:r>
            <a:r>
              <a:rPr lang="bg-BG" sz="1800" spc="-5" dirty="0" smtClean="0">
                <a:latin typeface="Calibri"/>
                <a:cs typeface="Calibri"/>
              </a:rPr>
              <a:t> на</a:t>
            </a:r>
            <a:r>
              <a:rPr sz="1800" spc="-5" dirty="0" smtClean="0">
                <a:latin typeface="Calibri"/>
                <a:cs typeface="Calibri"/>
              </a:rPr>
              <a:t> </a:t>
            </a:r>
            <a:r>
              <a:rPr sz="1800" spc="-5" dirty="0">
                <a:latin typeface="Calibri"/>
                <a:cs typeface="Calibri"/>
              </a:rPr>
              <a:t>оценените </a:t>
            </a:r>
            <a:r>
              <a:rPr sz="1800" spc="-15" dirty="0">
                <a:latin typeface="Calibri"/>
                <a:cs typeface="Calibri"/>
              </a:rPr>
              <a:t>като </a:t>
            </a:r>
            <a:r>
              <a:rPr sz="1800" spc="-5" dirty="0">
                <a:latin typeface="Calibri"/>
                <a:cs typeface="Calibri"/>
              </a:rPr>
              <a:t>здрави </a:t>
            </a:r>
            <a:r>
              <a:rPr sz="1800" dirty="0">
                <a:latin typeface="Calibri"/>
                <a:cs typeface="Calibri"/>
              </a:rPr>
              <a:t>и  </a:t>
            </a:r>
            <a:r>
              <a:rPr sz="1800" spc="-5" dirty="0">
                <a:latin typeface="Calibri"/>
                <a:cs typeface="Calibri"/>
              </a:rPr>
              <a:t>слабо увредени дървета, съответно </a:t>
            </a:r>
            <a:r>
              <a:rPr sz="1800" dirty="0">
                <a:latin typeface="Calibri"/>
                <a:cs typeface="Calibri"/>
              </a:rPr>
              <a:t>в класове </a:t>
            </a:r>
            <a:r>
              <a:rPr sz="1800" spc="-5" dirty="0">
                <a:latin typeface="Calibri"/>
                <a:cs typeface="Calibri"/>
              </a:rPr>
              <a:t>„0“ </a:t>
            </a:r>
            <a:r>
              <a:rPr sz="1800" dirty="0">
                <a:latin typeface="Calibri"/>
                <a:cs typeface="Calibri"/>
              </a:rPr>
              <a:t>и „1“ </a:t>
            </a:r>
            <a:r>
              <a:rPr sz="1800" spc="-5" dirty="0">
                <a:latin typeface="Calibri"/>
                <a:cs typeface="Calibri"/>
              </a:rPr>
              <a:t>на  обезлистване.</a:t>
            </a:r>
            <a:endParaRPr sz="1800" dirty="0">
              <a:latin typeface="Calibri"/>
              <a:cs typeface="Calibri"/>
            </a:endParaRPr>
          </a:p>
        </p:txBody>
      </p:sp>
      <p:sp>
        <p:nvSpPr>
          <p:cNvPr id="17" name="object 17"/>
          <p:cNvSpPr txBox="1"/>
          <p:nvPr/>
        </p:nvSpPr>
        <p:spPr>
          <a:xfrm>
            <a:off x="1005166" y="4188317"/>
            <a:ext cx="5978525" cy="1384995"/>
          </a:xfrm>
          <a:prstGeom prst="rect">
            <a:avLst/>
          </a:prstGeom>
        </p:spPr>
        <p:txBody>
          <a:bodyPr vert="horz" wrap="square" lIns="0" tIns="0" rIns="0" bIns="0" rtlCol="0">
            <a:spAutoFit/>
          </a:bodyPr>
          <a:lstStyle/>
          <a:p>
            <a:pPr marL="12700" algn="just">
              <a:lnSpc>
                <a:spcPct val="100000"/>
              </a:lnSpc>
            </a:pPr>
            <a:r>
              <a:rPr lang="bg-BG" b="1" dirty="0">
                <a:latin typeface="Times New Roman"/>
                <a:ea typeface="MS Mincho"/>
              </a:rPr>
              <a:t> Горски пожари </a:t>
            </a:r>
            <a:r>
              <a:rPr lang="bg-BG" dirty="0">
                <a:latin typeface="Times New Roman"/>
                <a:ea typeface="MS Mincho"/>
              </a:rPr>
              <a:t>- за пръв път от повече от две десетилетия през 2014 г. са </a:t>
            </a:r>
            <a:r>
              <a:rPr lang="bg-BG" dirty="0" smtClean="0">
                <a:latin typeface="Times New Roman"/>
                <a:ea typeface="MS Mincho"/>
              </a:rPr>
              <a:t>засегнали </a:t>
            </a:r>
            <a:r>
              <a:rPr lang="bg-BG" dirty="0">
                <a:latin typeface="Times New Roman"/>
                <a:ea typeface="MS Mincho"/>
              </a:rPr>
              <a:t>по-малко от 1000 ха горски територии от горски пожари.  </a:t>
            </a:r>
            <a:r>
              <a:rPr lang="bg-BG" dirty="0" smtClean="0">
                <a:latin typeface="Times New Roman"/>
                <a:ea typeface="MS Mincho"/>
              </a:rPr>
              <a:t>През </a:t>
            </a:r>
            <a:r>
              <a:rPr lang="bg-BG" dirty="0">
                <a:latin typeface="Times New Roman"/>
                <a:ea typeface="MS Mincho"/>
              </a:rPr>
              <a:t>годината са регистрирани едва 151 горски пожари, при което са засегнати 916 </a:t>
            </a:r>
            <a:r>
              <a:rPr lang="en-US" dirty="0">
                <a:latin typeface="Times New Roman"/>
                <a:ea typeface="MS Mincho"/>
              </a:rPr>
              <a:t>ha</a:t>
            </a:r>
            <a:endParaRPr sz="1800" dirty="0">
              <a:latin typeface="Calibri"/>
              <a:cs typeface="Calibri"/>
            </a:endParaRPr>
          </a:p>
        </p:txBody>
      </p:sp>
      <p:sp>
        <p:nvSpPr>
          <p:cNvPr id="18" name="object 18"/>
          <p:cNvSpPr txBox="1">
            <a:spLocks noGrp="1"/>
          </p:cNvSpPr>
          <p:nvPr>
            <p:ph type="title"/>
          </p:nvPr>
        </p:nvSpPr>
        <p:spPr>
          <a:xfrm>
            <a:off x="9697211" y="260629"/>
            <a:ext cx="1664970" cy="634365"/>
          </a:xfrm>
          <a:prstGeom prst="rect">
            <a:avLst/>
          </a:prstGeom>
          <a:solidFill>
            <a:srgbClr val="00AF50"/>
          </a:solidFill>
        </p:spPr>
        <p:txBody>
          <a:bodyPr vert="horz" wrap="square" lIns="0" tIns="114300" rIns="0" bIns="0" rtlCol="0">
            <a:spAutoFit/>
          </a:bodyPr>
          <a:lstStyle/>
          <a:p>
            <a:pPr marL="495300">
              <a:lnSpc>
                <a:spcPct val="100000"/>
              </a:lnSpc>
              <a:spcBef>
                <a:spcPts val="900"/>
              </a:spcBef>
            </a:pPr>
            <a:r>
              <a:rPr spc="-20" dirty="0">
                <a:solidFill>
                  <a:srgbClr val="FFFFFF"/>
                </a:solidFill>
              </a:rPr>
              <a:t>ГОРИ</a:t>
            </a:r>
          </a:p>
        </p:txBody>
      </p:sp>
      <p:sp>
        <p:nvSpPr>
          <p:cNvPr id="19" name="object 19"/>
          <p:cNvSpPr txBox="1"/>
          <p:nvPr/>
        </p:nvSpPr>
        <p:spPr>
          <a:xfrm>
            <a:off x="978814" y="1181353"/>
            <a:ext cx="8193405" cy="393700"/>
          </a:xfrm>
          <a:prstGeom prst="rect">
            <a:avLst/>
          </a:prstGeom>
        </p:spPr>
        <p:txBody>
          <a:bodyPr vert="horz" wrap="square" lIns="0" tIns="0" rIns="0" bIns="0" rtlCol="0">
            <a:spAutoFit/>
          </a:bodyPr>
          <a:lstStyle/>
          <a:p>
            <a:pPr marL="12700">
              <a:lnSpc>
                <a:spcPct val="100000"/>
              </a:lnSpc>
            </a:pPr>
            <a:r>
              <a:rPr sz="2400" b="1" dirty="0">
                <a:latin typeface="Calibri"/>
                <a:cs typeface="Calibri"/>
              </a:rPr>
              <a:t>Каква </a:t>
            </a:r>
            <a:r>
              <a:rPr sz="2400" b="1" spc="-5" dirty="0">
                <a:latin typeface="Calibri"/>
                <a:cs typeface="Calibri"/>
              </a:rPr>
              <a:t>е динамиката </a:t>
            </a:r>
            <a:r>
              <a:rPr sz="2400" b="1" dirty="0">
                <a:latin typeface="Calibri"/>
                <a:cs typeface="Calibri"/>
              </a:rPr>
              <a:t>на </a:t>
            </a:r>
            <a:r>
              <a:rPr sz="2400" b="1" spc="-5" dirty="0">
                <a:latin typeface="Calibri"/>
                <a:cs typeface="Calibri"/>
              </a:rPr>
              <a:t>здравословното състояние </a:t>
            </a:r>
            <a:r>
              <a:rPr sz="2400" b="1" dirty="0">
                <a:latin typeface="Calibri"/>
                <a:cs typeface="Calibri"/>
              </a:rPr>
              <a:t>на</a:t>
            </a:r>
            <a:r>
              <a:rPr sz="2400" b="1" spc="-25" dirty="0">
                <a:latin typeface="Calibri"/>
                <a:cs typeface="Calibri"/>
              </a:rPr>
              <a:t> </a:t>
            </a:r>
            <a:r>
              <a:rPr sz="2400" b="1" spc="-10" dirty="0">
                <a:latin typeface="Calibri"/>
                <a:cs typeface="Calibri"/>
              </a:rPr>
              <a:t>горите?</a:t>
            </a:r>
            <a:endParaRPr sz="2400" dirty="0">
              <a:latin typeface="Calibri"/>
              <a:cs typeface="Calibri"/>
            </a:endParaRPr>
          </a:p>
        </p:txBody>
      </p:sp>
      <p:sp>
        <p:nvSpPr>
          <p:cNvPr id="20" name="object 20"/>
          <p:cNvSpPr txBox="1"/>
          <p:nvPr/>
        </p:nvSpPr>
        <p:spPr>
          <a:xfrm>
            <a:off x="1005166" y="260629"/>
            <a:ext cx="7887970" cy="634365"/>
          </a:xfrm>
          <a:prstGeom prst="rect">
            <a:avLst/>
          </a:prstGeom>
          <a:ln w="9525">
            <a:solidFill>
              <a:srgbClr val="00AF50"/>
            </a:solidFill>
          </a:ln>
        </p:spPr>
        <p:txBody>
          <a:bodyPr vert="horz" wrap="square" lIns="0" tIns="143510" rIns="0" bIns="0" rtlCol="0">
            <a:spAutoFit/>
          </a:bodyPr>
          <a:lstStyle/>
          <a:p>
            <a:pPr marL="86360">
              <a:lnSpc>
                <a:spcPct val="100000"/>
              </a:lnSpc>
              <a:spcBef>
                <a:spcPts val="1130"/>
              </a:spcBef>
            </a:pPr>
            <a:r>
              <a:rPr sz="2000" spc="-10" dirty="0">
                <a:latin typeface="Calibri"/>
                <a:cs typeface="Calibri"/>
              </a:rPr>
              <a:t>ЗДРАВОСЛОВНО </a:t>
            </a:r>
            <a:r>
              <a:rPr sz="2000" spc="-5" dirty="0">
                <a:latin typeface="Calibri"/>
                <a:cs typeface="Calibri"/>
              </a:rPr>
              <a:t>СЪСТОЯНИЕ </a:t>
            </a:r>
            <a:r>
              <a:rPr sz="2000" dirty="0">
                <a:latin typeface="Calibri"/>
                <a:cs typeface="Calibri"/>
              </a:rPr>
              <a:t>НА </a:t>
            </a:r>
            <a:r>
              <a:rPr sz="2000" spc="-10" dirty="0">
                <a:latin typeface="Calibri"/>
                <a:cs typeface="Calibri"/>
              </a:rPr>
              <a:t>ГОРИТЕ </a:t>
            </a:r>
            <a:r>
              <a:rPr sz="2000" dirty="0">
                <a:latin typeface="Calibri"/>
                <a:cs typeface="Calibri"/>
              </a:rPr>
              <a:t>В</a:t>
            </a:r>
            <a:r>
              <a:rPr sz="2000" spc="-90" dirty="0">
                <a:latin typeface="Calibri"/>
                <a:cs typeface="Calibri"/>
              </a:rPr>
              <a:t> </a:t>
            </a:r>
            <a:r>
              <a:rPr sz="2000" spc="-25" dirty="0">
                <a:latin typeface="Calibri"/>
                <a:cs typeface="Calibri"/>
              </a:rPr>
              <a:t>БЪЛГАРИЯ</a:t>
            </a:r>
            <a:endParaRPr sz="2000">
              <a:latin typeface="Calibri"/>
              <a:cs typeface="Calibri"/>
            </a:endParaRPr>
          </a:p>
        </p:txBody>
      </p:sp>
      <p:sp>
        <p:nvSpPr>
          <p:cNvPr id="22" name="object 22"/>
          <p:cNvSpPr/>
          <p:nvPr/>
        </p:nvSpPr>
        <p:spPr>
          <a:xfrm>
            <a:off x="460921" y="1772818"/>
            <a:ext cx="303504" cy="303504"/>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526516" y="4221633"/>
            <a:ext cx="303504" cy="303504"/>
          </a:xfrm>
          <a:prstGeom prst="rect">
            <a:avLst/>
          </a:prstGeom>
          <a:blipFill>
            <a:blip r:embed="rId3" cstate="print"/>
            <a:stretch>
              <a:fillRect/>
            </a:stretch>
          </a:blipFill>
        </p:spPr>
        <p:txBody>
          <a:bodyPr wrap="square" lIns="0" tIns="0" rIns="0" bIns="0" rtlCol="0"/>
          <a:lstStyle/>
          <a:p>
            <a:endParaRPr/>
          </a:p>
        </p:txBody>
      </p:sp>
      <p:sp>
        <p:nvSpPr>
          <p:cNvPr id="25" name="object 25"/>
          <p:cNvSpPr txBox="1"/>
          <p:nvPr/>
        </p:nvSpPr>
        <p:spPr>
          <a:xfrm>
            <a:off x="8216010" y="1782445"/>
            <a:ext cx="3053080" cy="203200"/>
          </a:xfrm>
          <a:prstGeom prst="rect">
            <a:avLst/>
          </a:prstGeom>
        </p:spPr>
        <p:txBody>
          <a:bodyPr vert="horz" wrap="square" lIns="0" tIns="0" rIns="0" bIns="0" rtlCol="0">
            <a:spAutoFit/>
          </a:bodyPr>
          <a:lstStyle/>
          <a:p>
            <a:pPr marL="12700">
              <a:lnSpc>
                <a:spcPct val="100000"/>
              </a:lnSpc>
            </a:pPr>
            <a:r>
              <a:rPr sz="1200" b="1" dirty="0">
                <a:latin typeface="Calibri"/>
                <a:cs typeface="Calibri"/>
              </a:rPr>
              <a:t>Критични </a:t>
            </a:r>
            <a:r>
              <a:rPr sz="1200" b="1" spc="-5" dirty="0">
                <a:latin typeface="Calibri"/>
                <a:cs typeface="Calibri"/>
              </a:rPr>
              <a:t>натоварвания </a:t>
            </a:r>
            <a:r>
              <a:rPr sz="1200" b="1" dirty="0">
                <a:latin typeface="Calibri"/>
                <a:cs typeface="Calibri"/>
              </a:rPr>
              <a:t>за обща</a:t>
            </a:r>
            <a:r>
              <a:rPr sz="1200" b="1" spc="-85" dirty="0">
                <a:latin typeface="Calibri"/>
                <a:cs typeface="Calibri"/>
              </a:rPr>
              <a:t> </a:t>
            </a:r>
            <a:r>
              <a:rPr sz="1200" b="1" spc="-10" dirty="0">
                <a:latin typeface="Calibri"/>
                <a:cs typeface="Calibri"/>
              </a:rPr>
              <a:t>киселинност</a:t>
            </a:r>
            <a:endParaRPr sz="1200">
              <a:latin typeface="Calibri"/>
              <a:cs typeface="Calibri"/>
            </a:endParaRPr>
          </a:p>
        </p:txBody>
      </p:sp>
      <p:sp>
        <p:nvSpPr>
          <p:cNvPr id="26" name="object 26"/>
          <p:cNvSpPr txBox="1"/>
          <p:nvPr/>
        </p:nvSpPr>
        <p:spPr>
          <a:xfrm>
            <a:off x="8530208" y="4301363"/>
            <a:ext cx="2900045" cy="2032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Обезлистване при всички дървесни</a:t>
            </a:r>
            <a:r>
              <a:rPr sz="1200" b="1" spc="-105" dirty="0">
                <a:latin typeface="Calibri"/>
                <a:cs typeface="Calibri"/>
              </a:rPr>
              <a:t> </a:t>
            </a:r>
            <a:r>
              <a:rPr sz="1200" b="1" spc="-5" dirty="0">
                <a:latin typeface="Calibri"/>
                <a:cs typeface="Calibri"/>
              </a:rPr>
              <a:t>видове</a:t>
            </a:r>
            <a:endParaRPr sz="1200">
              <a:latin typeface="Calibri"/>
              <a:cs typeface="Calibri"/>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03" y="277107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8927" y="2230672"/>
            <a:ext cx="4048125" cy="195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050" y="4525137"/>
            <a:ext cx="4191000" cy="227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14450" y="2673350"/>
            <a:ext cx="4822190" cy="923330"/>
          </a:xfrm>
          <a:prstGeom prst="rect">
            <a:avLst/>
          </a:prstGeom>
        </p:spPr>
        <p:txBody>
          <a:bodyPr vert="horz" wrap="square" lIns="0" tIns="0" rIns="0" bIns="0" rtlCol="0">
            <a:spAutoFit/>
          </a:bodyPr>
          <a:lstStyle/>
          <a:p>
            <a:pPr marL="12700">
              <a:lnSpc>
                <a:spcPct val="100000"/>
              </a:lnSpc>
            </a:pPr>
            <a:r>
              <a:rPr lang="ru-RU" sz="2000" spc="-5" dirty="0">
                <a:cs typeface="Calibri"/>
              </a:rPr>
              <a:t>30% от </a:t>
            </a:r>
            <a:r>
              <a:rPr lang="ru-RU" sz="2000" spc="-5" dirty="0" err="1">
                <a:cs typeface="Calibri"/>
              </a:rPr>
              <a:t>предадените</a:t>
            </a:r>
            <a:r>
              <a:rPr lang="ru-RU" sz="2000" spc="-5" dirty="0">
                <a:cs typeface="Calibri"/>
              </a:rPr>
              <a:t> за </a:t>
            </a:r>
            <a:r>
              <a:rPr lang="ru-RU" sz="2000" spc="-5" dirty="0" err="1">
                <a:cs typeface="Calibri"/>
              </a:rPr>
              <a:t>третиране</a:t>
            </a:r>
            <a:r>
              <a:rPr lang="ru-RU" sz="2000" spc="-5" dirty="0">
                <a:cs typeface="Calibri"/>
              </a:rPr>
              <a:t> </a:t>
            </a:r>
            <a:r>
              <a:rPr lang="ru-RU" sz="2000" spc="-5" dirty="0" err="1">
                <a:cs typeface="Calibri"/>
              </a:rPr>
              <a:t>отпадъци</a:t>
            </a:r>
            <a:r>
              <a:rPr lang="ru-RU" sz="2000" spc="-5" dirty="0">
                <a:cs typeface="Calibri"/>
              </a:rPr>
              <a:t> </a:t>
            </a:r>
            <a:r>
              <a:rPr lang="ru-RU" sz="2000" spc="-5" dirty="0" err="1">
                <a:cs typeface="Calibri"/>
              </a:rPr>
              <a:t>са</a:t>
            </a:r>
            <a:r>
              <a:rPr lang="ru-RU" sz="2000" spc="-5" dirty="0">
                <a:cs typeface="Calibri"/>
              </a:rPr>
              <a:t> </a:t>
            </a:r>
            <a:r>
              <a:rPr lang="ru-RU" sz="2000" spc="-5" dirty="0" err="1">
                <a:cs typeface="Calibri"/>
              </a:rPr>
              <a:t>оползотворени</a:t>
            </a:r>
            <a:r>
              <a:rPr lang="ru-RU" sz="2000" spc="-5" dirty="0">
                <a:cs typeface="Calibri"/>
              </a:rPr>
              <a:t>.</a:t>
            </a:r>
          </a:p>
          <a:p>
            <a:pPr marL="12700">
              <a:lnSpc>
                <a:spcPct val="100000"/>
              </a:lnSpc>
            </a:pPr>
            <a:r>
              <a:rPr lang="ru-RU" sz="2000" spc="-5" dirty="0">
                <a:cs typeface="Calibri"/>
              </a:rPr>
              <a:t> </a:t>
            </a:r>
            <a:endParaRPr sz="2000" dirty="0">
              <a:latin typeface="Calibri"/>
              <a:cs typeface="Calibri"/>
            </a:endParaRPr>
          </a:p>
        </p:txBody>
      </p:sp>
      <p:sp>
        <p:nvSpPr>
          <p:cNvPr id="4" name="object 4"/>
          <p:cNvSpPr txBox="1"/>
          <p:nvPr/>
        </p:nvSpPr>
        <p:spPr>
          <a:xfrm>
            <a:off x="1114450" y="3709670"/>
            <a:ext cx="4822825" cy="615553"/>
          </a:xfrm>
          <a:prstGeom prst="rect">
            <a:avLst/>
          </a:prstGeom>
        </p:spPr>
        <p:txBody>
          <a:bodyPr vert="horz" wrap="square" lIns="0" tIns="0" rIns="0" bIns="0" rtlCol="0">
            <a:spAutoFit/>
          </a:bodyPr>
          <a:lstStyle/>
          <a:p>
            <a:pPr marL="12700" marR="5080" algn="just">
              <a:lnSpc>
                <a:spcPct val="100000"/>
              </a:lnSpc>
            </a:pPr>
            <a:r>
              <a:rPr lang="ru-RU" sz="2000" spc="-5" dirty="0">
                <a:cs typeface="Calibri"/>
              </a:rPr>
              <a:t>70% от </a:t>
            </a:r>
            <a:r>
              <a:rPr lang="ru-RU" sz="2000" spc="-5" dirty="0" err="1">
                <a:cs typeface="Calibri"/>
              </a:rPr>
              <a:t>предадените</a:t>
            </a:r>
            <a:r>
              <a:rPr lang="ru-RU" sz="2000" spc="-5" dirty="0">
                <a:cs typeface="Calibri"/>
              </a:rPr>
              <a:t> за </a:t>
            </a:r>
            <a:r>
              <a:rPr lang="ru-RU" sz="2000" spc="-5" dirty="0" err="1">
                <a:cs typeface="Calibri"/>
              </a:rPr>
              <a:t>третиране</a:t>
            </a:r>
            <a:r>
              <a:rPr lang="ru-RU" sz="2000" spc="-5" dirty="0">
                <a:cs typeface="Calibri"/>
              </a:rPr>
              <a:t> </a:t>
            </a:r>
            <a:r>
              <a:rPr lang="ru-RU" sz="2000" spc="-5" dirty="0" err="1">
                <a:cs typeface="Calibri"/>
              </a:rPr>
              <a:t>отпадъци</a:t>
            </a:r>
            <a:r>
              <a:rPr lang="ru-RU" sz="2000" spc="-5" dirty="0">
                <a:cs typeface="Calibri"/>
              </a:rPr>
              <a:t> </a:t>
            </a:r>
            <a:r>
              <a:rPr lang="ru-RU" sz="2000" spc="-5" dirty="0" err="1">
                <a:cs typeface="Calibri"/>
              </a:rPr>
              <a:t>са</a:t>
            </a:r>
            <a:r>
              <a:rPr lang="ru-RU" sz="2000" spc="-5" dirty="0">
                <a:cs typeface="Calibri"/>
              </a:rPr>
              <a:t> </a:t>
            </a:r>
            <a:r>
              <a:rPr lang="ru-RU" sz="2000" spc="-5" dirty="0" err="1">
                <a:cs typeface="Calibri"/>
              </a:rPr>
              <a:t>обезвредени</a:t>
            </a:r>
            <a:r>
              <a:rPr lang="ru-RU" sz="2000" spc="-5" dirty="0">
                <a:cs typeface="Calibri"/>
              </a:rPr>
              <a:t> (в </a:t>
            </a:r>
            <a:r>
              <a:rPr lang="ru-RU" sz="2000" spc="-5" dirty="0" err="1">
                <a:cs typeface="Calibri"/>
              </a:rPr>
              <a:t>т.ч</a:t>
            </a:r>
            <a:r>
              <a:rPr lang="ru-RU" sz="2000" spc="-5" dirty="0">
                <a:cs typeface="Calibri"/>
              </a:rPr>
              <a:t>. </a:t>
            </a:r>
            <a:r>
              <a:rPr lang="ru-RU" sz="2000" spc="-5" dirty="0" err="1">
                <a:cs typeface="Calibri"/>
              </a:rPr>
              <a:t>депонирани</a:t>
            </a:r>
            <a:r>
              <a:rPr lang="ru-RU" sz="2000" spc="-5" dirty="0">
                <a:cs typeface="Calibri"/>
              </a:rPr>
              <a:t>).</a:t>
            </a:r>
            <a:endParaRPr sz="2000" dirty="0">
              <a:latin typeface="Calibri"/>
              <a:cs typeface="Calibri"/>
            </a:endParaRPr>
          </a:p>
        </p:txBody>
      </p:sp>
      <p:sp>
        <p:nvSpPr>
          <p:cNvPr id="5" name="object 5"/>
          <p:cNvSpPr txBox="1">
            <a:spLocks noGrp="1"/>
          </p:cNvSpPr>
          <p:nvPr>
            <p:ph type="title"/>
          </p:nvPr>
        </p:nvSpPr>
        <p:spPr>
          <a:xfrm>
            <a:off x="9685019" y="260629"/>
            <a:ext cx="1664970" cy="634365"/>
          </a:xfrm>
          <a:prstGeom prst="rect">
            <a:avLst/>
          </a:prstGeom>
          <a:solidFill>
            <a:srgbClr val="660033"/>
          </a:solidFill>
        </p:spPr>
        <p:txBody>
          <a:bodyPr vert="horz" wrap="square" lIns="0" tIns="114300" rIns="0" bIns="0" rtlCol="0">
            <a:spAutoFit/>
          </a:bodyPr>
          <a:lstStyle/>
          <a:p>
            <a:pPr marL="95885">
              <a:lnSpc>
                <a:spcPct val="100000"/>
              </a:lnSpc>
              <a:spcBef>
                <a:spcPts val="900"/>
              </a:spcBef>
            </a:pPr>
            <a:r>
              <a:rPr spc="-15" dirty="0">
                <a:solidFill>
                  <a:srgbClr val="FFFFFF"/>
                </a:solidFill>
              </a:rPr>
              <a:t>ОТПАДЪЦИ</a:t>
            </a:r>
          </a:p>
        </p:txBody>
      </p:sp>
      <p:sp>
        <p:nvSpPr>
          <p:cNvPr id="6" name="object 6"/>
          <p:cNvSpPr txBox="1"/>
          <p:nvPr/>
        </p:nvSpPr>
        <p:spPr>
          <a:xfrm>
            <a:off x="1031239" y="1239265"/>
            <a:ext cx="7454265" cy="738664"/>
          </a:xfrm>
          <a:prstGeom prst="rect">
            <a:avLst/>
          </a:prstGeom>
        </p:spPr>
        <p:txBody>
          <a:bodyPr vert="horz" wrap="square" lIns="0" tIns="0" rIns="0" bIns="0" rtlCol="0">
            <a:spAutoFit/>
          </a:bodyPr>
          <a:lstStyle/>
          <a:p>
            <a:pPr marL="12700">
              <a:lnSpc>
                <a:spcPct val="100000"/>
              </a:lnSpc>
            </a:pPr>
            <a:r>
              <a:rPr lang="ru-RU" sz="2400" b="1" dirty="0" err="1">
                <a:cs typeface="Calibri"/>
              </a:rPr>
              <a:t>Увеличени</a:t>
            </a:r>
            <a:r>
              <a:rPr lang="ru-RU" sz="2400" b="1" dirty="0">
                <a:cs typeface="Calibri"/>
              </a:rPr>
              <a:t> ли </a:t>
            </a:r>
            <a:r>
              <a:rPr lang="ru-RU" sz="2400" b="1" dirty="0" err="1">
                <a:cs typeface="Calibri"/>
              </a:rPr>
              <a:t>са</a:t>
            </a:r>
            <a:r>
              <a:rPr lang="ru-RU" sz="2400" b="1" dirty="0">
                <a:cs typeface="Calibri"/>
              </a:rPr>
              <a:t> </a:t>
            </a:r>
            <a:r>
              <a:rPr lang="ru-RU" sz="2400" b="1" dirty="0" err="1">
                <a:cs typeface="Calibri"/>
              </a:rPr>
              <a:t>количествата</a:t>
            </a:r>
            <a:r>
              <a:rPr lang="ru-RU" sz="2400" b="1" dirty="0">
                <a:cs typeface="Calibri"/>
              </a:rPr>
              <a:t> на </a:t>
            </a:r>
            <a:r>
              <a:rPr lang="ru-RU" sz="2400" b="1" dirty="0" err="1">
                <a:cs typeface="Calibri"/>
              </a:rPr>
              <a:t>оползотворените</a:t>
            </a:r>
            <a:r>
              <a:rPr lang="ru-RU" sz="2400" b="1" dirty="0">
                <a:cs typeface="Calibri"/>
              </a:rPr>
              <a:t> </a:t>
            </a:r>
            <a:r>
              <a:rPr lang="ru-RU" sz="2400" b="1" dirty="0" err="1">
                <a:cs typeface="Calibri"/>
              </a:rPr>
              <a:t>отпадъци</a:t>
            </a:r>
            <a:r>
              <a:rPr lang="ru-RU" sz="2400" b="1" dirty="0">
                <a:cs typeface="Calibri"/>
              </a:rPr>
              <a:t>?</a:t>
            </a:r>
            <a:endParaRPr sz="2400" dirty="0">
              <a:latin typeface="Calibri"/>
              <a:cs typeface="Calibri"/>
            </a:endParaRPr>
          </a:p>
        </p:txBody>
      </p:sp>
      <p:sp>
        <p:nvSpPr>
          <p:cNvPr id="7" name="object 7"/>
          <p:cNvSpPr txBox="1"/>
          <p:nvPr/>
        </p:nvSpPr>
        <p:spPr>
          <a:xfrm>
            <a:off x="1035519" y="260629"/>
            <a:ext cx="7929880" cy="634365"/>
          </a:xfrm>
          <a:prstGeom prst="rect">
            <a:avLst/>
          </a:prstGeom>
          <a:ln w="9525">
            <a:solidFill>
              <a:srgbClr val="660033"/>
            </a:solidFill>
          </a:ln>
        </p:spPr>
        <p:txBody>
          <a:bodyPr vert="horz" wrap="square" lIns="0" tIns="143510" rIns="0" bIns="0" rtlCol="0">
            <a:spAutoFit/>
          </a:bodyPr>
          <a:lstStyle/>
          <a:p>
            <a:pPr marL="86360">
              <a:lnSpc>
                <a:spcPct val="100000"/>
              </a:lnSpc>
              <a:spcBef>
                <a:spcPts val="1130"/>
              </a:spcBef>
            </a:pPr>
            <a:r>
              <a:rPr sz="2000" spc="-15" dirty="0">
                <a:latin typeface="Calibri"/>
                <a:cs typeface="Calibri"/>
              </a:rPr>
              <a:t>КОЛИЧЕСТВО </a:t>
            </a:r>
            <a:r>
              <a:rPr sz="2000" dirty="0">
                <a:latin typeface="Calibri"/>
                <a:cs typeface="Calibri"/>
              </a:rPr>
              <a:t>НА </a:t>
            </a:r>
            <a:r>
              <a:rPr sz="2000" spc="-10" dirty="0">
                <a:latin typeface="Calibri"/>
                <a:cs typeface="Calibri"/>
              </a:rPr>
              <a:t>ОБРАЗУВАНИТЕ</a:t>
            </a:r>
            <a:r>
              <a:rPr sz="2000" spc="-65" dirty="0">
                <a:latin typeface="Calibri"/>
                <a:cs typeface="Calibri"/>
              </a:rPr>
              <a:t> </a:t>
            </a:r>
            <a:r>
              <a:rPr sz="2000" spc="-10" dirty="0">
                <a:latin typeface="Calibri"/>
                <a:cs typeface="Calibri"/>
              </a:rPr>
              <a:t>ОТПАДЪЦИ</a:t>
            </a:r>
            <a:endParaRPr sz="2000">
              <a:latin typeface="Calibri"/>
              <a:cs typeface="Calibri"/>
            </a:endParaRPr>
          </a:p>
        </p:txBody>
      </p:sp>
      <p:sp>
        <p:nvSpPr>
          <p:cNvPr id="9" name="object 9"/>
          <p:cNvSpPr/>
          <p:nvPr/>
        </p:nvSpPr>
        <p:spPr>
          <a:xfrm>
            <a:off x="540042" y="2708935"/>
            <a:ext cx="303504" cy="303504"/>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8568943" y="2436240"/>
            <a:ext cx="2406015" cy="369332"/>
          </a:xfrm>
          <a:prstGeom prst="rect">
            <a:avLst/>
          </a:prstGeom>
        </p:spPr>
        <p:txBody>
          <a:bodyPr vert="horz" wrap="square" lIns="0" tIns="0" rIns="0" bIns="0" rtlCol="0">
            <a:spAutoFit/>
          </a:bodyPr>
          <a:lstStyle/>
          <a:p>
            <a:pPr marL="12700">
              <a:lnSpc>
                <a:spcPct val="100000"/>
              </a:lnSpc>
            </a:pPr>
            <a:r>
              <a:rPr lang="bg-BG" sz="1200" b="1" spc="-5" dirty="0" smtClean="0">
                <a:latin typeface="Calibri"/>
                <a:cs typeface="Calibri"/>
              </a:rPr>
              <a:t>Дейности по третиране на отпадъци</a:t>
            </a:r>
            <a:r>
              <a:rPr sz="1200" b="1" spc="-5" dirty="0" smtClean="0">
                <a:latin typeface="Calibri"/>
                <a:cs typeface="Calibri"/>
              </a:rPr>
              <a:t>,</a:t>
            </a:r>
            <a:r>
              <a:rPr sz="1200" b="1" spc="-50" dirty="0" smtClean="0">
                <a:latin typeface="Calibri"/>
                <a:cs typeface="Calibri"/>
              </a:rPr>
              <a:t> </a:t>
            </a:r>
            <a:r>
              <a:rPr sz="1200" b="1" dirty="0">
                <a:latin typeface="Calibri"/>
                <a:cs typeface="Calibri"/>
              </a:rPr>
              <a:t>kt</a:t>
            </a:r>
            <a:endParaRPr sz="1200" dirty="0">
              <a:latin typeface="Calibri"/>
              <a:cs typeface="Calibri"/>
            </a:endParaRPr>
          </a:p>
        </p:txBody>
      </p:sp>
      <p:sp>
        <p:nvSpPr>
          <p:cNvPr id="16" name="object 16"/>
          <p:cNvSpPr txBox="1"/>
          <p:nvPr/>
        </p:nvSpPr>
        <p:spPr>
          <a:xfrm>
            <a:off x="7163561" y="3592957"/>
            <a:ext cx="340995" cy="138499"/>
          </a:xfrm>
          <a:prstGeom prst="rect">
            <a:avLst/>
          </a:prstGeom>
        </p:spPr>
        <p:txBody>
          <a:bodyPr vert="horz" wrap="square" lIns="0" tIns="0" rIns="0" bIns="0" rtlCol="0">
            <a:spAutoFit/>
          </a:bodyPr>
          <a:lstStyle/>
          <a:p>
            <a:pPr marL="12700">
              <a:lnSpc>
                <a:spcPct val="100000"/>
              </a:lnSpc>
            </a:pPr>
            <a:r>
              <a:rPr sz="900" spc="-105" dirty="0" smtClean="0">
                <a:latin typeface="Calibri"/>
                <a:cs typeface="Calibri"/>
              </a:rPr>
              <a:t> </a:t>
            </a:r>
            <a:endParaRPr sz="900" dirty="0">
              <a:latin typeface="Calibri"/>
              <a:cs typeface="Calibri"/>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70" y="3670744"/>
            <a:ext cx="321976" cy="32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798" y="3012440"/>
            <a:ext cx="4365051" cy="323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56399" y="260629"/>
            <a:ext cx="6336665" cy="634365"/>
          </a:xfrm>
          <a:prstGeom prst="rect">
            <a:avLst/>
          </a:prstGeom>
          <a:ln w="9525">
            <a:solidFill>
              <a:srgbClr val="00B0F0"/>
            </a:solidFill>
          </a:ln>
        </p:spPr>
        <p:txBody>
          <a:bodyPr vert="horz" wrap="square" lIns="0" tIns="143510" rIns="0" bIns="0" rtlCol="0">
            <a:spAutoFit/>
          </a:bodyPr>
          <a:lstStyle/>
          <a:p>
            <a:pPr marL="86360">
              <a:lnSpc>
                <a:spcPct val="100000"/>
              </a:lnSpc>
              <a:spcBef>
                <a:spcPts val="1130"/>
              </a:spcBef>
            </a:pPr>
            <a:r>
              <a:rPr sz="2000" spc="-5" dirty="0">
                <a:solidFill>
                  <a:srgbClr val="000000"/>
                </a:solidFill>
              </a:rPr>
              <a:t>ВЪВЕДЕНИЕ</a:t>
            </a:r>
            <a:endParaRPr sz="2000" dirty="0"/>
          </a:p>
        </p:txBody>
      </p:sp>
      <p:graphicFrame>
        <p:nvGraphicFramePr>
          <p:cNvPr id="4" name="object 4"/>
          <p:cNvGraphicFramePr>
            <a:graphicFrameLocks noGrp="1"/>
          </p:cNvGraphicFramePr>
          <p:nvPr>
            <p:extLst>
              <p:ext uri="{D42A27DB-BD31-4B8C-83A1-F6EECF244321}">
                <p14:modId xmlns:p14="http://schemas.microsoft.com/office/powerpoint/2010/main" val="1302199785"/>
              </p:ext>
            </p:extLst>
          </p:nvPr>
        </p:nvGraphicFramePr>
        <p:xfrm>
          <a:off x="850798" y="1217549"/>
          <a:ext cx="10673226" cy="3988687"/>
        </p:xfrm>
        <a:graphic>
          <a:graphicData uri="http://schemas.openxmlformats.org/drawingml/2006/table">
            <a:tbl>
              <a:tblPr firstRow="1" bandRow="1">
                <a:tableStyleId>{2D5ABB26-0587-4C30-8999-92F81FD0307C}</a:tableStyleId>
              </a:tblPr>
              <a:tblGrid>
                <a:gridCol w="3210163"/>
                <a:gridCol w="7463063"/>
              </a:tblGrid>
              <a:tr h="358330">
                <a:tc>
                  <a:txBody>
                    <a:bodyPr/>
                    <a:lstStyle/>
                    <a:p>
                      <a:pPr marL="127000">
                        <a:lnSpc>
                          <a:spcPts val="1905"/>
                        </a:lnSpc>
                      </a:pPr>
                      <a:r>
                        <a:rPr sz="2000" b="1" spc="-5" dirty="0">
                          <a:latin typeface="Calibri"/>
                          <a:cs typeface="Calibri"/>
                        </a:rPr>
                        <a:t>законово</a:t>
                      </a:r>
                      <a:r>
                        <a:rPr sz="2000" b="1" spc="-100" dirty="0">
                          <a:latin typeface="Calibri"/>
                          <a:cs typeface="Calibri"/>
                        </a:rPr>
                        <a:t> </a:t>
                      </a:r>
                      <a:r>
                        <a:rPr sz="2000" b="1" dirty="0">
                          <a:latin typeface="Calibri"/>
                          <a:cs typeface="Calibri"/>
                        </a:rPr>
                        <a:t>основание</a:t>
                      </a:r>
                      <a:endParaRPr sz="2000" dirty="0">
                        <a:latin typeface="Calibri"/>
                        <a:cs typeface="Calibri"/>
                      </a:endParaRPr>
                    </a:p>
                  </a:txBody>
                  <a:tcPr marL="0" marR="0" marT="0" marB="0"/>
                </a:tc>
                <a:tc>
                  <a:txBody>
                    <a:bodyPr/>
                    <a:lstStyle/>
                    <a:p>
                      <a:pPr marL="171450">
                        <a:lnSpc>
                          <a:spcPts val="1905"/>
                        </a:lnSpc>
                      </a:pPr>
                      <a:r>
                        <a:rPr sz="2000" dirty="0">
                          <a:latin typeface="Calibri"/>
                          <a:cs typeface="Calibri"/>
                        </a:rPr>
                        <a:t>чл.22, </a:t>
                      </a:r>
                      <a:r>
                        <a:rPr sz="2000" spc="-5" dirty="0">
                          <a:latin typeface="Calibri"/>
                          <a:cs typeface="Calibri"/>
                        </a:rPr>
                        <a:t>ал.1 </a:t>
                      </a:r>
                      <a:r>
                        <a:rPr sz="2000" spc="-10" dirty="0">
                          <a:latin typeface="Calibri"/>
                          <a:cs typeface="Calibri"/>
                        </a:rPr>
                        <a:t>от </a:t>
                      </a:r>
                      <a:r>
                        <a:rPr sz="2000" spc="-5" dirty="0">
                          <a:latin typeface="Calibri"/>
                          <a:cs typeface="Calibri"/>
                        </a:rPr>
                        <a:t>Закона </a:t>
                      </a:r>
                      <a:r>
                        <a:rPr sz="2000" dirty="0">
                          <a:latin typeface="Calibri"/>
                          <a:cs typeface="Calibri"/>
                        </a:rPr>
                        <a:t>за опазване </a:t>
                      </a:r>
                      <a:r>
                        <a:rPr sz="2000" spc="-5" dirty="0">
                          <a:latin typeface="Calibri"/>
                          <a:cs typeface="Calibri"/>
                        </a:rPr>
                        <a:t>на </a:t>
                      </a:r>
                      <a:r>
                        <a:rPr sz="2000" spc="-10" dirty="0">
                          <a:latin typeface="Calibri"/>
                          <a:cs typeface="Calibri"/>
                        </a:rPr>
                        <a:t>околната</a:t>
                      </a:r>
                      <a:r>
                        <a:rPr sz="2000" spc="-30" dirty="0">
                          <a:latin typeface="Calibri"/>
                          <a:cs typeface="Calibri"/>
                        </a:rPr>
                        <a:t> </a:t>
                      </a:r>
                      <a:r>
                        <a:rPr sz="2000" spc="-5" dirty="0">
                          <a:latin typeface="Calibri"/>
                          <a:cs typeface="Calibri"/>
                        </a:rPr>
                        <a:t>среда</a:t>
                      </a:r>
                      <a:endParaRPr sz="2000">
                        <a:latin typeface="Calibri"/>
                        <a:cs typeface="Calibri"/>
                      </a:endParaRPr>
                    </a:p>
                  </a:txBody>
                  <a:tcPr marL="0" marR="0" marT="0" marB="0"/>
                </a:tc>
              </a:tr>
              <a:tr h="1353947">
                <a:tc>
                  <a:txBody>
                    <a:bodyPr/>
                    <a:lstStyle/>
                    <a:p>
                      <a:pPr marL="127000">
                        <a:lnSpc>
                          <a:spcPct val="100000"/>
                        </a:lnSpc>
                        <a:spcBef>
                          <a:spcPts val="320"/>
                        </a:spcBef>
                      </a:pPr>
                      <a:r>
                        <a:rPr sz="2000" b="1" spc="-15" dirty="0">
                          <a:latin typeface="Calibri"/>
                          <a:cs typeface="Calibri"/>
                        </a:rPr>
                        <a:t>цел</a:t>
                      </a:r>
                      <a:endParaRPr sz="2000" dirty="0">
                        <a:latin typeface="Calibri"/>
                        <a:cs typeface="Calibri"/>
                      </a:endParaRPr>
                    </a:p>
                    <a:p>
                      <a:pPr>
                        <a:lnSpc>
                          <a:spcPct val="100000"/>
                        </a:lnSpc>
                      </a:pPr>
                      <a:endParaRPr sz="2200" dirty="0">
                        <a:latin typeface="Times New Roman"/>
                        <a:cs typeface="Times New Roman"/>
                      </a:endParaRPr>
                    </a:p>
                    <a:p>
                      <a:pPr marL="897255" algn="ctr">
                        <a:lnSpc>
                          <a:spcPct val="100000"/>
                        </a:lnSpc>
                        <a:spcBef>
                          <a:spcPts val="5"/>
                        </a:spcBef>
                      </a:pPr>
                      <a:endParaRPr sz="2000" dirty="0">
                        <a:latin typeface="Calibri"/>
                        <a:cs typeface="Calibri"/>
                      </a:endParaRPr>
                    </a:p>
                  </a:txBody>
                  <a:tcPr marL="0" marR="0" marT="0" marB="0"/>
                </a:tc>
                <a:tc>
                  <a:txBody>
                    <a:bodyPr/>
                    <a:lstStyle/>
                    <a:p>
                      <a:pPr marL="171450" marR="119380" algn="just">
                        <a:lnSpc>
                          <a:spcPct val="100000"/>
                        </a:lnSpc>
                        <a:spcBef>
                          <a:spcPts val="320"/>
                        </a:spcBef>
                      </a:pPr>
                      <a:r>
                        <a:rPr sz="2000" dirty="0">
                          <a:latin typeface="Calibri"/>
                          <a:cs typeface="Calibri"/>
                        </a:rPr>
                        <a:t>информиране </a:t>
                      </a:r>
                      <a:r>
                        <a:rPr sz="2000" spc="-5" dirty="0">
                          <a:latin typeface="Calibri"/>
                          <a:cs typeface="Calibri"/>
                        </a:rPr>
                        <a:t>на </a:t>
                      </a:r>
                      <a:r>
                        <a:rPr sz="2000" spc="-10" dirty="0">
                          <a:latin typeface="Calibri"/>
                          <a:cs typeface="Calibri"/>
                        </a:rPr>
                        <a:t>представителите на </a:t>
                      </a:r>
                      <a:r>
                        <a:rPr sz="2000" spc="-5" dirty="0">
                          <a:latin typeface="Calibri"/>
                          <a:cs typeface="Calibri"/>
                        </a:rPr>
                        <a:t>изпълнителната </a:t>
                      </a:r>
                      <a:r>
                        <a:rPr sz="2000" dirty="0">
                          <a:latin typeface="Calibri"/>
                          <a:cs typeface="Calibri"/>
                        </a:rPr>
                        <a:t>и  </a:t>
                      </a:r>
                      <a:r>
                        <a:rPr sz="2000" spc="-15" dirty="0">
                          <a:latin typeface="Calibri"/>
                          <a:cs typeface="Calibri"/>
                        </a:rPr>
                        <a:t>законодателна власт, </a:t>
                      </a:r>
                      <a:r>
                        <a:rPr sz="2000" spc="-5" dirty="0">
                          <a:latin typeface="Calibri"/>
                          <a:cs typeface="Calibri"/>
                        </a:rPr>
                        <a:t>на научните </a:t>
                      </a:r>
                      <a:r>
                        <a:rPr sz="2000" dirty="0">
                          <a:latin typeface="Calibri"/>
                          <a:cs typeface="Calibri"/>
                        </a:rPr>
                        <a:t>и учебни </a:t>
                      </a:r>
                      <a:r>
                        <a:rPr sz="2000" spc="-5" dirty="0">
                          <a:latin typeface="Calibri"/>
                          <a:cs typeface="Calibri"/>
                        </a:rPr>
                        <a:t>организации, </a:t>
                      </a:r>
                      <a:r>
                        <a:rPr sz="2000" dirty="0">
                          <a:latin typeface="Calibri"/>
                          <a:cs typeface="Calibri"/>
                        </a:rPr>
                        <a:t>бизнеса  и </a:t>
                      </a:r>
                      <a:r>
                        <a:rPr sz="2000" spc="-5" dirty="0">
                          <a:latin typeface="Calibri"/>
                          <a:cs typeface="Calibri"/>
                        </a:rPr>
                        <a:t>обществените организации </a:t>
                      </a:r>
                      <a:r>
                        <a:rPr sz="2000" dirty="0">
                          <a:latin typeface="Calibri"/>
                          <a:cs typeface="Calibri"/>
                        </a:rPr>
                        <a:t>за </a:t>
                      </a:r>
                      <a:r>
                        <a:rPr sz="2000" spc="-5" dirty="0">
                          <a:latin typeface="Calibri"/>
                          <a:cs typeface="Calibri"/>
                        </a:rPr>
                        <a:t>състоянието </a:t>
                      </a:r>
                      <a:r>
                        <a:rPr sz="2000" dirty="0">
                          <a:latin typeface="Calibri"/>
                          <a:cs typeface="Calibri"/>
                        </a:rPr>
                        <a:t>и </a:t>
                      </a:r>
                      <a:r>
                        <a:rPr sz="2000" spc="-5" dirty="0">
                          <a:latin typeface="Calibri"/>
                          <a:cs typeface="Calibri"/>
                        </a:rPr>
                        <a:t>рисковете </a:t>
                      </a:r>
                      <a:r>
                        <a:rPr sz="2000" dirty="0">
                          <a:latin typeface="Calibri"/>
                          <a:cs typeface="Calibri"/>
                        </a:rPr>
                        <a:t>за  </a:t>
                      </a:r>
                      <a:r>
                        <a:rPr sz="2000" spc="-10" dirty="0">
                          <a:latin typeface="Calibri"/>
                          <a:cs typeface="Calibri"/>
                        </a:rPr>
                        <a:t>околната</a:t>
                      </a:r>
                      <a:r>
                        <a:rPr sz="2000" spc="-85" dirty="0">
                          <a:latin typeface="Calibri"/>
                          <a:cs typeface="Calibri"/>
                        </a:rPr>
                        <a:t> </a:t>
                      </a:r>
                      <a:r>
                        <a:rPr sz="2000" spc="-5" dirty="0">
                          <a:latin typeface="Calibri"/>
                          <a:cs typeface="Calibri"/>
                        </a:rPr>
                        <a:t>среда</a:t>
                      </a:r>
                      <a:endParaRPr sz="2000" dirty="0">
                        <a:latin typeface="Calibri"/>
                        <a:cs typeface="Calibri"/>
                      </a:endParaRPr>
                    </a:p>
                  </a:txBody>
                  <a:tcPr marL="0" marR="0" marT="0" marB="0"/>
                </a:tc>
              </a:tr>
              <a:tr h="1178813">
                <a:tc>
                  <a:txBody>
                    <a:bodyPr/>
                    <a:lstStyle/>
                    <a:p>
                      <a:pPr marL="127000">
                        <a:lnSpc>
                          <a:spcPct val="100000"/>
                        </a:lnSpc>
                        <a:spcBef>
                          <a:spcPts val="140"/>
                        </a:spcBef>
                      </a:pPr>
                      <a:r>
                        <a:rPr sz="2000" b="1" spc="-10" dirty="0">
                          <a:latin typeface="Calibri"/>
                          <a:cs typeface="Calibri"/>
                        </a:rPr>
                        <a:t>методология </a:t>
                      </a:r>
                      <a:r>
                        <a:rPr sz="2000" b="1" dirty="0">
                          <a:latin typeface="Calibri"/>
                          <a:cs typeface="Calibri"/>
                        </a:rPr>
                        <a:t>на</a:t>
                      </a:r>
                      <a:r>
                        <a:rPr sz="2000" b="1" spc="-95" dirty="0">
                          <a:latin typeface="Calibri"/>
                          <a:cs typeface="Calibri"/>
                        </a:rPr>
                        <a:t> </a:t>
                      </a:r>
                      <a:r>
                        <a:rPr sz="2000" b="1" spc="-5" dirty="0">
                          <a:latin typeface="Calibri"/>
                          <a:cs typeface="Calibri"/>
                        </a:rPr>
                        <a:t>изготвяне</a:t>
                      </a:r>
                      <a:endParaRPr sz="2000" dirty="0">
                        <a:latin typeface="Calibri"/>
                        <a:cs typeface="Calibri"/>
                      </a:endParaRPr>
                    </a:p>
                  </a:txBody>
                  <a:tcPr marL="0" marR="0" marT="0" marB="0"/>
                </a:tc>
                <a:tc>
                  <a:txBody>
                    <a:bodyPr/>
                    <a:lstStyle/>
                    <a:p>
                      <a:pPr marL="171450" marR="120650" algn="just">
                        <a:lnSpc>
                          <a:spcPct val="100000"/>
                        </a:lnSpc>
                        <a:spcBef>
                          <a:spcPts val="140"/>
                        </a:spcBef>
                      </a:pPr>
                      <a:r>
                        <a:rPr sz="2000" spc="-5" dirty="0">
                          <a:latin typeface="Calibri"/>
                          <a:cs typeface="Calibri"/>
                        </a:rPr>
                        <a:t>препоръки на Икономическата </a:t>
                      </a:r>
                      <a:r>
                        <a:rPr sz="2000" spc="-10" dirty="0">
                          <a:latin typeface="Calibri"/>
                          <a:cs typeface="Calibri"/>
                        </a:rPr>
                        <a:t>Комисия </a:t>
                      </a:r>
                      <a:r>
                        <a:rPr sz="2000" spc="-5" dirty="0">
                          <a:latin typeface="Calibri"/>
                          <a:cs typeface="Calibri"/>
                        </a:rPr>
                        <a:t>на </a:t>
                      </a:r>
                      <a:r>
                        <a:rPr sz="2000" spc="5" dirty="0">
                          <a:latin typeface="Calibri"/>
                          <a:cs typeface="Calibri"/>
                        </a:rPr>
                        <a:t>ООН </a:t>
                      </a:r>
                      <a:r>
                        <a:rPr sz="2000" dirty="0">
                          <a:latin typeface="Calibri"/>
                          <a:cs typeface="Calibri"/>
                        </a:rPr>
                        <a:t>за </a:t>
                      </a:r>
                      <a:r>
                        <a:rPr sz="2000" spc="-5" dirty="0">
                          <a:latin typeface="Calibri"/>
                          <a:cs typeface="Calibri"/>
                        </a:rPr>
                        <a:t>Европа </a:t>
                      </a:r>
                      <a:r>
                        <a:rPr sz="2000" spc="-10" dirty="0">
                          <a:latin typeface="Calibri"/>
                          <a:cs typeface="Calibri"/>
                        </a:rPr>
                        <a:t>за  съдържание </a:t>
                      </a:r>
                      <a:r>
                        <a:rPr sz="2000" spc="-5" dirty="0">
                          <a:latin typeface="Calibri"/>
                          <a:cs typeface="Calibri"/>
                        </a:rPr>
                        <a:t>на </a:t>
                      </a:r>
                      <a:r>
                        <a:rPr sz="2000" dirty="0">
                          <a:latin typeface="Calibri"/>
                          <a:cs typeface="Calibri"/>
                        </a:rPr>
                        <a:t>Националните </a:t>
                      </a:r>
                      <a:r>
                        <a:rPr sz="2000" spc="-10" dirty="0">
                          <a:latin typeface="Calibri"/>
                          <a:cs typeface="Calibri"/>
                        </a:rPr>
                        <a:t>доклади </a:t>
                      </a:r>
                      <a:r>
                        <a:rPr sz="2000" dirty="0">
                          <a:latin typeface="Calibri"/>
                          <a:cs typeface="Calibri"/>
                        </a:rPr>
                        <a:t>и </a:t>
                      </a:r>
                      <a:r>
                        <a:rPr sz="2000" spc="-20" dirty="0">
                          <a:latin typeface="Calibri"/>
                          <a:cs typeface="Calibri"/>
                        </a:rPr>
                        <a:t>модела </a:t>
                      </a:r>
                      <a:r>
                        <a:rPr sz="2000" dirty="0">
                          <a:latin typeface="Calibri"/>
                          <a:cs typeface="Calibri"/>
                        </a:rPr>
                        <a:t>за </a:t>
                      </a:r>
                      <a:r>
                        <a:rPr sz="2000" spc="-10" dirty="0">
                          <a:latin typeface="Calibri"/>
                          <a:cs typeface="Calibri"/>
                        </a:rPr>
                        <a:t>оценка,  </a:t>
                      </a:r>
                      <a:r>
                        <a:rPr sz="2000" spc="-5" dirty="0">
                          <a:latin typeface="Calibri"/>
                          <a:cs typeface="Calibri"/>
                        </a:rPr>
                        <a:t>използван </a:t>
                      </a:r>
                      <a:r>
                        <a:rPr sz="2000" dirty="0">
                          <a:latin typeface="Calibri"/>
                          <a:cs typeface="Calibri"/>
                        </a:rPr>
                        <a:t>в </a:t>
                      </a:r>
                      <a:r>
                        <a:rPr sz="2000" spc="-5" dirty="0">
                          <a:latin typeface="Calibri"/>
                          <a:cs typeface="Calibri"/>
                        </a:rPr>
                        <a:t>Европейската aгенция </a:t>
                      </a:r>
                      <a:r>
                        <a:rPr sz="2000" dirty="0">
                          <a:latin typeface="Calibri"/>
                          <a:cs typeface="Calibri"/>
                        </a:rPr>
                        <a:t>по </a:t>
                      </a:r>
                      <a:r>
                        <a:rPr sz="2000" spc="-15" dirty="0">
                          <a:latin typeface="Calibri"/>
                          <a:cs typeface="Calibri"/>
                        </a:rPr>
                        <a:t>околна</a:t>
                      </a:r>
                      <a:r>
                        <a:rPr sz="2000" spc="-40" dirty="0">
                          <a:latin typeface="Calibri"/>
                          <a:cs typeface="Calibri"/>
                        </a:rPr>
                        <a:t> </a:t>
                      </a:r>
                      <a:r>
                        <a:rPr sz="2000" spc="-5" dirty="0">
                          <a:latin typeface="Calibri"/>
                          <a:cs typeface="Calibri"/>
                        </a:rPr>
                        <a:t>среда</a:t>
                      </a:r>
                      <a:endParaRPr sz="2000" dirty="0">
                        <a:latin typeface="Calibri"/>
                        <a:cs typeface="Calibri"/>
                      </a:endParaRPr>
                    </a:p>
                  </a:txBody>
                  <a:tcPr marL="0" marR="0" marT="0" marB="0"/>
                </a:tc>
              </a:tr>
              <a:tr h="1097597">
                <a:tc>
                  <a:txBody>
                    <a:bodyPr/>
                    <a:lstStyle/>
                    <a:p>
                      <a:pPr marL="127000">
                        <a:lnSpc>
                          <a:spcPct val="100000"/>
                        </a:lnSpc>
                        <a:spcBef>
                          <a:spcPts val="1340"/>
                        </a:spcBef>
                      </a:pPr>
                      <a:r>
                        <a:rPr sz="2000" b="1" dirty="0">
                          <a:latin typeface="Calibri"/>
                          <a:cs typeface="Calibri"/>
                        </a:rPr>
                        <a:t>структура</a:t>
                      </a:r>
                      <a:endParaRPr sz="2000" dirty="0">
                        <a:latin typeface="Calibri"/>
                        <a:cs typeface="Calibri"/>
                      </a:endParaRPr>
                    </a:p>
                  </a:txBody>
                  <a:tcPr marL="0" marR="0" marT="0" marB="0"/>
                </a:tc>
                <a:tc>
                  <a:txBody>
                    <a:bodyPr/>
                    <a:lstStyle/>
                    <a:p>
                      <a:pPr marL="170815">
                        <a:lnSpc>
                          <a:spcPct val="100000"/>
                        </a:lnSpc>
                        <a:spcBef>
                          <a:spcPts val="1340"/>
                        </a:spcBef>
                        <a:tabLst>
                          <a:tab pos="1259840" algn="l"/>
                          <a:tab pos="2366010" algn="l"/>
                          <a:tab pos="3352800" algn="l"/>
                          <a:tab pos="3727450" algn="l"/>
                          <a:tab pos="5591810" algn="l"/>
                          <a:tab pos="5993765" algn="l"/>
                        </a:tabLst>
                      </a:pPr>
                      <a:r>
                        <a:rPr sz="2000" u="heavy" spc="-500" dirty="0">
                          <a:latin typeface="Times New Roman"/>
                          <a:cs typeface="Times New Roman"/>
                        </a:rPr>
                        <a:t> </a:t>
                      </a:r>
                      <a:r>
                        <a:rPr sz="2000" u="heavy" dirty="0">
                          <a:latin typeface="Calibri"/>
                          <a:cs typeface="Calibri"/>
                        </a:rPr>
                        <a:t>ключови	</a:t>
                      </a:r>
                      <a:r>
                        <a:rPr sz="2000" u="heavy" spc="-10" dirty="0">
                          <a:latin typeface="Calibri"/>
                          <a:cs typeface="Calibri"/>
                        </a:rPr>
                        <a:t>въпроси</a:t>
                      </a:r>
                      <a:r>
                        <a:rPr sz="2000" spc="-10" dirty="0">
                          <a:latin typeface="Calibri"/>
                          <a:cs typeface="Calibri"/>
                        </a:rPr>
                        <a:t>,	</a:t>
                      </a:r>
                      <a:r>
                        <a:rPr sz="2000" spc="-15" dirty="0">
                          <a:latin typeface="Calibri"/>
                          <a:cs typeface="Calibri"/>
                        </a:rPr>
                        <a:t>водещи	</a:t>
                      </a:r>
                      <a:r>
                        <a:rPr sz="2000" dirty="0">
                          <a:latin typeface="Calibri"/>
                          <a:cs typeface="Calibri"/>
                        </a:rPr>
                        <a:t>за	</a:t>
                      </a:r>
                      <a:r>
                        <a:rPr sz="2000" spc="-5" dirty="0">
                          <a:latin typeface="Calibri"/>
                          <a:cs typeface="Calibri"/>
                        </a:rPr>
                        <a:t>разработването	на	</a:t>
                      </a:r>
                      <a:r>
                        <a:rPr sz="2000" spc="-10" dirty="0">
                          <a:latin typeface="Calibri"/>
                          <a:cs typeface="Calibri"/>
                        </a:rPr>
                        <a:t>индикатора;</a:t>
                      </a:r>
                      <a:endParaRPr sz="2000">
                        <a:latin typeface="Calibri"/>
                        <a:cs typeface="Calibri"/>
                      </a:endParaRPr>
                    </a:p>
                    <a:p>
                      <a:pPr marL="171450" marR="119380" indent="-635">
                        <a:lnSpc>
                          <a:spcPct val="100000"/>
                        </a:lnSpc>
                      </a:pPr>
                      <a:r>
                        <a:rPr sz="2000" u="heavy" spc="-500" dirty="0">
                          <a:latin typeface="Times New Roman"/>
                          <a:cs typeface="Times New Roman"/>
                        </a:rPr>
                        <a:t> </a:t>
                      </a:r>
                      <a:r>
                        <a:rPr sz="2000" u="heavy" dirty="0">
                          <a:latin typeface="Calibri"/>
                          <a:cs typeface="Calibri"/>
                        </a:rPr>
                        <a:t>ключови </a:t>
                      </a:r>
                      <a:r>
                        <a:rPr sz="2000" u="heavy" spc="-5" dirty="0">
                          <a:latin typeface="Calibri"/>
                          <a:cs typeface="Calibri"/>
                        </a:rPr>
                        <a:t>послания</a:t>
                      </a:r>
                      <a:r>
                        <a:rPr sz="2000" spc="-5" dirty="0">
                          <a:latin typeface="Calibri"/>
                          <a:cs typeface="Calibri"/>
                        </a:rPr>
                        <a:t>, </a:t>
                      </a:r>
                      <a:r>
                        <a:rPr sz="2000" spc="-15" dirty="0">
                          <a:latin typeface="Calibri"/>
                          <a:cs typeface="Calibri"/>
                        </a:rPr>
                        <a:t>които </a:t>
                      </a:r>
                      <a:r>
                        <a:rPr sz="2000" spc="-5" dirty="0">
                          <a:latin typeface="Calibri"/>
                          <a:cs typeface="Calibri"/>
                        </a:rPr>
                        <a:t>дават синтезиран отговор на ключовия  въпрос </a:t>
                      </a:r>
                      <a:r>
                        <a:rPr sz="2000" dirty="0">
                          <a:latin typeface="Calibri"/>
                          <a:cs typeface="Calibri"/>
                        </a:rPr>
                        <a:t>и </a:t>
                      </a:r>
                      <a:r>
                        <a:rPr sz="2000" u="heavy" spc="-10" dirty="0">
                          <a:latin typeface="Calibri"/>
                          <a:cs typeface="Calibri"/>
                        </a:rPr>
                        <a:t>оценка </a:t>
                      </a:r>
                      <a:r>
                        <a:rPr sz="2000" u="heavy" spc="-5" dirty="0">
                          <a:latin typeface="Calibri"/>
                          <a:cs typeface="Calibri"/>
                        </a:rPr>
                        <a:t>на</a:t>
                      </a:r>
                      <a:r>
                        <a:rPr sz="2000" u="heavy" spc="-15" dirty="0">
                          <a:latin typeface="Calibri"/>
                          <a:cs typeface="Calibri"/>
                        </a:rPr>
                        <a:t> </a:t>
                      </a:r>
                      <a:r>
                        <a:rPr sz="2000" u="heavy" spc="-10" dirty="0">
                          <a:latin typeface="Calibri"/>
                          <a:cs typeface="Calibri"/>
                        </a:rPr>
                        <a:t>индикатора</a:t>
                      </a:r>
                      <a:endParaRPr sz="2000">
                        <a:latin typeface="Calibri"/>
                        <a:cs typeface="Calibri"/>
                      </a:endParaRPr>
                    </a:p>
                  </a:txBody>
                  <a:tcPr marL="0" marR="0" marT="0" marB="0"/>
                </a:tc>
              </a:tr>
            </a:tbl>
          </a:graphicData>
        </a:graphic>
      </p:graphicFrame>
      <p:sp>
        <p:nvSpPr>
          <p:cNvPr id="5" name="object 5"/>
          <p:cNvSpPr txBox="1"/>
          <p:nvPr/>
        </p:nvSpPr>
        <p:spPr>
          <a:xfrm>
            <a:off x="906881" y="5363464"/>
            <a:ext cx="10280650" cy="1123315"/>
          </a:xfrm>
          <a:prstGeom prst="rect">
            <a:avLst/>
          </a:prstGeom>
        </p:spPr>
        <p:txBody>
          <a:bodyPr vert="horz" wrap="square" lIns="0" tIns="0" rIns="0" bIns="0" rtlCol="0">
            <a:spAutoFit/>
          </a:bodyPr>
          <a:lstStyle/>
          <a:p>
            <a:pPr marL="12700" marR="5080" algn="just">
              <a:lnSpc>
                <a:spcPct val="120000"/>
              </a:lnSpc>
            </a:pPr>
            <a:r>
              <a:rPr sz="2000" b="1" dirty="0">
                <a:solidFill>
                  <a:srgbClr val="3B3D3E"/>
                </a:solidFill>
                <a:latin typeface="Calibri"/>
                <a:cs typeface="Calibri"/>
              </a:rPr>
              <a:t>Ключовите послания са </a:t>
            </a:r>
            <a:r>
              <a:rPr sz="2000" b="1" spc="-10" dirty="0">
                <a:solidFill>
                  <a:srgbClr val="3B3D3E"/>
                </a:solidFill>
                <a:latin typeface="Calibri"/>
                <a:cs typeface="Calibri"/>
              </a:rPr>
              <a:t>подсилени </a:t>
            </a:r>
            <a:r>
              <a:rPr sz="2000" b="1" dirty="0">
                <a:solidFill>
                  <a:srgbClr val="3B3D3E"/>
                </a:solidFill>
                <a:latin typeface="Calibri"/>
                <a:cs typeface="Calibri"/>
              </a:rPr>
              <a:t>със </a:t>
            </a:r>
            <a:r>
              <a:rPr sz="2000" b="1" spc="-5" dirty="0">
                <a:solidFill>
                  <a:srgbClr val="3B3D3E"/>
                </a:solidFill>
                <a:latin typeface="Calibri"/>
                <a:cs typeface="Calibri"/>
              </a:rPr>
              <a:t>символика, </a:t>
            </a:r>
            <a:r>
              <a:rPr sz="2000" b="1" dirty="0">
                <a:solidFill>
                  <a:srgbClr val="3B3D3E"/>
                </a:solidFill>
                <a:latin typeface="Calibri"/>
                <a:cs typeface="Calibri"/>
              </a:rPr>
              <a:t>отразяваща </a:t>
            </a:r>
            <a:r>
              <a:rPr sz="2000" b="1" spc="-5" dirty="0">
                <a:solidFill>
                  <a:srgbClr val="3B3D3E"/>
                </a:solidFill>
                <a:latin typeface="Calibri"/>
                <a:cs typeface="Calibri"/>
              </a:rPr>
              <a:t>тенденциите </a:t>
            </a:r>
            <a:r>
              <a:rPr sz="2000" b="1" dirty="0">
                <a:solidFill>
                  <a:srgbClr val="3B3D3E"/>
                </a:solidFill>
                <a:latin typeface="Calibri"/>
                <a:cs typeface="Calibri"/>
              </a:rPr>
              <a:t>в </a:t>
            </a:r>
            <a:r>
              <a:rPr sz="2000" b="1" spc="-5" dirty="0">
                <a:solidFill>
                  <a:srgbClr val="3B3D3E"/>
                </a:solidFill>
                <a:latin typeface="Calibri"/>
                <a:cs typeface="Calibri"/>
              </a:rPr>
              <a:t>екологичните  </a:t>
            </a:r>
            <a:r>
              <a:rPr sz="2000" b="1" dirty="0">
                <a:solidFill>
                  <a:srgbClr val="3B3D3E"/>
                </a:solidFill>
                <a:latin typeface="Calibri"/>
                <a:cs typeface="Calibri"/>
              </a:rPr>
              <a:t>процеси: </a:t>
            </a:r>
            <a:r>
              <a:rPr sz="2000" b="1" spc="-10" dirty="0">
                <a:solidFill>
                  <a:srgbClr val="3B3D3E"/>
                </a:solidFill>
                <a:latin typeface="Calibri"/>
                <a:cs typeface="Calibri"/>
              </a:rPr>
              <a:t>положителни </a:t>
            </a:r>
            <a:r>
              <a:rPr sz="2000" b="1" dirty="0">
                <a:solidFill>
                  <a:srgbClr val="3B3D3E"/>
                </a:solidFill>
                <a:latin typeface="Calibri"/>
                <a:cs typeface="Calibri"/>
              </a:rPr>
              <a:t>( </a:t>
            </a:r>
            <a:r>
              <a:rPr lang="en-US" sz="2000" b="1" dirty="0" smtClean="0">
                <a:solidFill>
                  <a:srgbClr val="3B3D3E"/>
                </a:solidFill>
                <a:latin typeface="Calibri"/>
                <a:cs typeface="Calibri"/>
              </a:rPr>
              <a:t>   </a:t>
            </a:r>
            <a:r>
              <a:rPr sz="2000" b="1" dirty="0" smtClean="0">
                <a:solidFill>
                  <a:srgbClr val="3B3D3E"/>
                </a:solidFill>
                <a:latin typeface="Calibri"/>
                <a:cs typeface="Calibri"/>
              </a:rPr>
              <a:t>) </a:t>
            </a:r>
            <a:r>
              <a:rPr sz="2000" b="1" spc="-5" dirty="0" err="1">
                <a:solidFill>
                  <a:srgbClr val="3B3D3E"/>
                </a:solidFill>
                <a:latin typeface="Calibri"/>
                <a:cs typeface="Calibri"/>
              </a:rPr>
              <a:t>отрицателни</a:t>
            </a:r>
            <a:r>
              <a:rPr sz="2000" b="1" spc="-5" dirty="0">
                <a:solidFill>
                  <a:srgbClr val="3B3D3E"/>
                </a:solidFill>
                <a:latin typeface="Calibri"/>
                <a:cs typeface="Calibri"/>
              </a:rPr>
              <a:t> </a:t>
            </a:r>
            <a:r>
              <a:rPr sz="2000" b="1" dirty="0" smtClean="0">
                <a:solidFill>
                  <a:srgbClr val="3B3D3E"/>
                </a:solidFill>
                <a:latin typeface="Calibri"/>
                <a:cs typeface="Calibri"/>
              </a:rPr>
              <a:t>(</a:t>
            </a:r>
            <a:r>
              <a:rPr lang="en-US" sz="2000" b="1" dirty="0" smtClean="0">
                <a:solidFill>
                  <a:srgbClr val="3B3D3E"/>
                </a:solidFill>
                <a:latin typeface="Calibri"/>
                <a:cs typeface="Calibri"/>
              </a:rPr>
              <a:t> </a:t>
            </a:r>
            <a:r>
              <a:rPr sz="2000" b="1" dirty="0" smtClean="0">
                <a:solidFill>
                  <a:srgbClr val="3B3D3E"/>
                </a:solidFill>
                <a:latin typeface="Calibri"/>
                <a:cs typeface="Calibri"/>
              </a:rPr>
              <a:t> </a:t>
            </a:r>
            <a:r>
              <a:rPr lang="en-US" sz="2000" b="1" dirty="0" smtClean="0">
                <a:solidFill>
                  <a:srgbClr val="3B3D3E"/>
                </a:solidFill>
                <a:latin typeface="Calibri"/>
                <a:cs typeface="Calibri"/>
              </a:rPr>
              <a:t>  </a:t>
            </a:r>
            <a:r>
              <a:rPr sz="2000" b="1" dirty="0" smtClean="0">
                <a:solidFill>
                  <a:srgbClr val="3B3D3E"/>
                </a:solidFill>
                <a:latin typeface="Calibri"/>
                <a:cs typeface="Calibri"/>
              </a:rPr>
              <a:t>) </a:t>
            </a:r>
            <a:r>
              <a:rPr sz="2000" b="1" dirty="0">
                <a:solidFill>
                  <a:srgbClr val="3B3D3E"/>
                </a:solidFill>
                <a:latin typeface="Calibri"/>
                <a:cs typeface="Calibri"/>
              </a:rPr>
              <a:t>и без </a:t>
            </a:r>
            <a:r>
              <a:rPr sz="2000" b="1" dirty="0" err="1">
                <a:solidFill>
                  <a:srgbClr val="3B3D3E"/>
                </a:solidFill>
                <a:latin typeface="Calibri"/>
                <a:cs typeface="Calibri"/>
              </a:rPr>
              <a:t>промяна</a:t>
            </a:r>
            <a:r>
              <a:rPr sz="2000" b="1" dirty="0">
                <a:solidFill>
                  <a:srgbClr val="3B3D3E"/>
                </a:solidFill>
                <a:latin typeface="Calibri"/>
                <a:cs typeface="Calibri"/>
              </a:rPr>
              <a:t> </a:t>
            </a:r>
            <a:r>
              <a:rPr sz="2000" b="1" dirty="0" smtClean="0">
                <a:solidFill>
                  <a:srgbClr val="3B3D3E"/>
                </a:solidFill>
                <a:latin typeface="Calibri"/>
                <a:cs typeface="Calibri"/>
              </a:rPr>
              <a:t>(</a:t>
            </a:r>
            <a:r>
              <a:rPr lang="en-US" sz="2000" b="1" dirty="0" smtClean="0">
                <a:solidFill>
                  <a:srgbClr val="3B3D3E"/>
                </a:solidFill>
                <a:latin typeface="Calibri"/>
                <a:cs typeface="Calibri"/>
              </a:rPr>
              <a:t>   </a:t>
            </a:r>
            <a:r>
              <a:rPr sz="2000" b="1" dirty="0" smtClean="0">
                <a:solidFill>
                  <a:srgbClr val="3B3D3E"/>
                </a:solidFill>
                <a:latin typeface="Calibri"/>
                <a:cs typeface="Calibri"/>
              </a:rPr>
              <a:t> </a:t>
            </a:r>
            <a:r>
              <a:rPr sz="2000" b="1" spc="-5" dirty="0">
                <a:solidFill>
                  <a:srgbClr val="3B3D3E"/>
                </a:solidFill>
                <a:latin typeface="Calibri"/>
                <a:cs typeface="Calibri"/>
              </a:rPr>
              <a:t>). Използвани </a:t>
            </a:r>
            <a:r>
              <a:rPr sz="2000" b="1" dirty="0">
                <a:solidFill>
                  <a:srgbClr val="3B3D3E"/>
                </a:solidFill>
                <a:latin typeface="Calibri"/>
                <a:cs typeface="Calibri"/>
              </a:rPr>
              <a:t>са сравнения  със страните-членки на </a:t>
            </a:r>
            <a:r>
              <a:rPr sz="2000" b="1" spc="-25" dirty="0">
                <a:solidFill>
                  <a:srgbClr val="3B3D3E"/>
                </a:solidFill>
                <a:latin typeface="Calibri"/>
                <a:cs typeface="Calibri"/>
              </a:rPr>
              <a:t>ЕС </a:t>
            </a:r>
            <a:r>
              <a:rPr sz="2000" b="1" dirty="0">
                <a:solidFill>
                  <a:srgbClr val="3B3D3E"/>
                </a:solidFill>
                <a:latin typeface="Calibri"/>
                <a:cs typeface="Calibri"/>
              </a:rPr>
              <a:t>или на </a:t>
            </a:r>
            <a:r>
              <a:rPr sz="2000" b="1" spc="-5" dirty="0">
                <a:solidFill>
                  <a:srgbClr val="3B3D3E"/>
                </a:solidFill>
                <a:latin typeface="Calibri"/>
                <a:cs typeface="Calibri"/>
              </a:rPr>
              <a:t>Европейската агенция </a:t>
            </a:r>
            <a:r>
              <a:rPr sz="2000" b="1" dirty="0">
                <a:solidFill>
                  <a:srgbClr val="3B3D3E"/>
                </a:solidFill>
                <a:latin typeface="Calibri"/>
                <a:cs typeface="Calibri"/>
              </a:rPr>
              <a:t>по </a:t>
            </a:r>
            <a:r>
              <a:rPr sz="2000" b="1" spc="-10" dirty="0">
                <a:solidFill>
                  <a:srgbClr val="3B3D3E"/>
                </a:solidFill>
                <a:latin typeface="Calibri"/>
                <a:cs typeface="Calibri"/>
              </a:rPr>
              <a:t>околна</a:t>
            </a:r>
            <a:r>
              <a:rPr sz="2000" b="1" spc="325" dirty="0">
                <a:solidFill>
                  <a:srgbClr val="3B3D3E"/>
                </a:solidFill>
                <a:latin typeface="Calibri"/>
                <a:cs typeface="Calibri"/>
              </a:rPr>
              <a:t> </a:t>
            </a:r>
            <a:r>
              <a:rPr sz="2000" b="1" spc="-5" dirty="0">
                <a:solidFill>
                  <a:srgbClr val="3B3D3E"/>
                </a:solidFill>
                <a:latin typeface="Calibri"/>
                <a:cs typeface="Calibri"/>
              </a:rPr>
              <a:t>среда.</a:t>
            </a:r>
            <a:endParaRPr sz="2000" dirty="0">
              <a:latin typeface="Calibri"/>
              <a:cs typeface="Calibri"/>
            </a:endParaRPr>
          </a:p>
        </p:txBody>
      </p:sp>
      <p:sp>
        <p:nvSpPr>
          <p:cNvPr id="8" name="object 8"/>
          <p:cNvSpPr/>
          <p:nvPr/>
        </p:nvSpPr>
        <p:spPr>
          <a:xfrm>
            <a:off x="5632450" y="5813705"/>
            <a:ext cx="244475" cy="24447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62038" y="5798422"/>
            <a:ext cx="244475" cy="244475"/>
          </a:xfrm>
          <a:prstGeom prst="rect">
            <a:avLst/>
          </a:prstGeom>
          <a:blipFill>
            <a:blip r:embed="rId4" cstate="print"/>
            <a:stretch>
              <a:fillRect/>
            </a:stretch>
          </a:blipFill>
        </p:spPr>
        <p:txBody>
          <a:bodyPr wrap="square" lIns="0" tIns="0" rIns="0" bIns="0" rtlCol="0"/>
          <a:lstStyle/>
          <a:p>
            <a:endParaRPr/>
          </a:p>
        </p:txBody>
      </p:sp>
      <p:sp>
        <p:nvSpPr>
          <p:cNvPr id="10" name="object 7"/>
          <p:cNvSpPr/>
          <p:nvPr/>
        </p:nvSpPr>
        <p:spPr>
          <a:xfrm>
            <a:off x="7842250" y="5799570"/>
            <a:ext cx="258610" cy="25861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70863" y="2533777"/>
            <a:ext cx="5439410" cy="1384995"/>
          </a:xfrm>
          <a:prstGeom prst="rect">
            <a:avLst/>
          </a:prstGeom>
        </p:spPr>
        <p:txBody>
          <a:bodyPr vert="horz" wrap="square" lIns="0" tIns="0" rIns="0" bIns="0" rtlCol="0">
            <a:spAutoFit/>
          </a:bodyPr>
          <a:lstStyle/>
          <a:p>
            <a:pPr marL="12700" marR="5715">
              <a:lnSpc>
                <a:spcPct val="100000"/>
              </a:lnSpc>
            </a:pPr>
            <a:r>
              <a:rPr lang="ru-RU" spc="-5" dirty="0" err="1">
                <a:cs typeface="Calibri"/>
              </a:rPr>
              <a:t>Образуваните</a:t>
            </a:r>
            <a:r>
              <a:rPr lang="ru-RU" spc="-5" dirty="0">
                <a:cs typeface="Calibri"/>
              </a:rPr>
              <a:t> </a:t>
            </a:r>
            <a:r>
              <a:rPr lang="ru-RU" spc="-5" dirty="0" err="1">
                <a:cs typeface="Calibri"/>
              </a:rPr>
              <a:t>битови</a:t>
            </a:r>
            <a:r>
              <a:rPr lang="ru-RU" spc="-5" dirty="0">
                <a:cs typeface="Calibri"/>
              </a:rPr>
              <a:t> </a:t>
            </a:r>
            <a:r>
              <a:rPr lang="ru-RU" spc="-5" dirty="0" err="1">
                <a:cs typeface="Calibri"/>
              </a:rPr>
              <a:t>отпадъци</a:t>
            </a:r>
            <a:r>
              <a:rPr lang="ru-RU" spc="-5" dirty="0">
                <a:cs typeface="Calibri"/>
              </a:rPr>
              <a:t> за 2014 г. </a:t>
            </a:r>
            <a:r>
              <a:rPr lang="ru-RU" spc="-5" dirty="0" err="1">
                <a:cs typeface="Calibri"/>
              </a:rPr>
              <a:t>са</a:t>
            </a:r>
            <a:r>
              <a:rPr lang="ru-RU" spc="-5" dirty="0">
                <a:cs typeface="Calibri"/>
              </a:rPr>
              <a:t> 3193 </a:t>
            </a:r>
            <a:r>
              <a:rPr lang="ru-RU" spc="-5" dirty="0" err="1">
                <a:cs typeface="Calibri"/>
              </a:rPr>
              <a:t>kt</a:t>
            </a:r>
            <a:r>
              <a:rPr lang="ru-RU" spc="-5" dirty="0">
                <a:cs typeface="Calibri"/>
              </a:rPr>
              <a:t>. От 2009г. се </a:t>
            </a:r>
            <a:r>
              <a:rPr lang="ru-RU" spc="-5" dirty="0" err="1">
                <a:cs typeface="Calibri"/>
              </a:rPr>
              <a:t>наблюдава</a:t>
            </a:r>
            <a:r>
              <a:rPr lang="ru-RU" spc="-5" dirty="0">
                <a:cs typeface="Calibri"/>
              </a:rPr>
              <a:t> тенденция </a:t>
            </a:r>
            <a:r>
              <a:rPr lang="ru-RU" spc="-5" dirty="0" err="1">
                <a:cs typeface="Calibri"/>
              </a:rPr>
              <a:t>към</a:t>
            </a:r>
            <a:r>
              <a:rPr lang="ru-RU" spc="-5" dirty="0">
                <a:cs typeface="Calibri"/>
              </a:rPr>
              <a:t> </a:t>
            </a:r>
            <a:r>
              <a:rPr lang="ru-RU" spc="-5" dirty="0" err="1">
                <a:cs typeface="Calibri"/>
              </a:rPr>
              <a:t>намаляване</a:t>
            </a:r>
            <a:r>
              <a:rPr lang="ru-RU" spc="-5" dirty="0">
                <a:cs typeface="Calibri"/>
              </a:rPr>
              <a:t> на </a:t>
            </a:r>
            <a:r>
              <a:rPr lang="ru-RU" spc="-5" dirty="0" err="1">
                <a:cs typeface="Calibri"/>
              </a:rPr>
              <a:t>образуваните</a:t>
            </a:r>
            <a:r>
              <a:rPr lang="ru-RU" spc="-5" dirty="0">
                <a:cs typeface="Calibri"/>
              </a:rPr>
              <a:t> </a:t>
            </a:r>
            <a:r>
              <a:rPr lang="ru-RU" spc="-5" dirty="0" err="1">
                <a:cs typeface="Calibri"/>
              </a:rPr>
              <a:t>отпадъци</a:t>
            </a:r>
            <a:r>
              <a:rPr lang="ru-RU" spc="-5" dirty="0">
                <a:cs typeface="Calibri"/>
              </a:rPr>
              <a:t>, </a:t>
            </a:r>
            <a:r>
              <a:rPr lang="ru-RU" spc="-5" dirty="0" err="1">
                <a:cs typeface="Calibri"/>
              </a:rPr>
              <a:t>като</a:t>
            </a:r>
            <a:r>
              <a:rPr lang="ru-RU" spc="-5" dirty="0">
                <a:cs typeface="Calibri"/>
              </a:rPr>
              <a:t> от </a:t>
            </a:r>
            <a:r>
              <a:rPr lang="ru-RU" spc="-5" dirty="0" smtClean="0">
                <a:cs typeface="Calibri"/>
              </a:rPr>
              <a:t>2012г</a:t>
            </a:r>
            <a:r>
              <a:rPr lang="ru-RU" spc="-5" dirty="0">
                <a:cs typeface="Calibri"/>
              </a:rPr>
              <a:t>. </a:t>
            </a:r>
            <a:r>
              <a:rPr lang="ru-RU" spc="-5" dirty="0" err="1">
                <a:cs typeface="Calibri"/>
              </a:rPr>
              <a:t>количествата</a:t>
            </a:r>
            <a:r>
              <a:rPr lang="ru-RU" spc="-5" dirty="0">
                <a:cs typeface="Calibri"/>
              </a:rPr>
              <a:t> на </a:t>
            </a:r>
            <a:r>
              <a:rPr lang="ru-RU" spc="-5" dirty="0" err="1">
                <a:cs typeface="Calibri"/>
              </a:rPr>
              <a:t>образуваните</a:t>
            </a:r>
            <a:r>
              <a:rPr lang="ru-RU" spc="-5" dirty="0">
                <a:cs typeface="Calibri"/>
              </a:rPr>
              <a:t> </a:t>
            </a:r>
            <a:r>
              <a:rPr lang="ru-RU" spc="-5" dirty="0" err="1">
                <a:cs typeface="Calibri"/>
              </a:rPr>
              <a:t>битови</a:t>
            </a:r>
            <a:r>
              <a:rPr lang="ru-RU" spc="-5" dirty="0">
                <a:cs typeface="Calibri"/>
              </a:rPr>
              <a:t> </a:t>
            </a:r>
            <a:r>
              <a:rPr lang="ru-RU" spc="-5" dirty="0" err="1">
                <a:cs typeface="Calibri"/>
              </a:rPr>
              <a:t>отпадъци</a:t>
            </a:r>
            <a:r>
              <a:rPr lang="ru-RU" spc="-5" dirty="0">
                <a:cs typeface="Calibri"/>
              </a:rPr>
              <a:t> </a:t>
            </a:r>
            <a:r>
              <a:rPr lang="ru-RU" spc="-5" dirty="0" err="1">
                <a:cs typeface="Calibri"/>
              </a:rPr>
              <a:t>остава</a:t>
            </a:r>
            <a:r>
              <a:rPr lang="ru-RU" spc="-5" dirty="0">
                <a:cs typeface="Calibri"/>
              </a:rPr>
              <a:t> </a:t>
            </a:r>
            <a:r>
              <a:rPr lang="ru-RU" spc="-5" dirty="0" err="1">
                <a:cs typeface="Calibri"/>
              </a:rPr>
              <a:t>относително</a:t>
            </a:r>
            <a:r>
              <a:rPr lang="ru-RU" spc="-5" dirty="0">
                <a:cs typeface="Calibri"/>
              </a:rPr>
              <a:t> постоянна</a:t>
            </a:r>
            <a:endParaRPr sz="1800" dirty="0">
              <a:latin typeface="Calibri"/>
              <a:cs typeface="Calibri"/>
            </a:endParaRPr>
          </a:p>
        </p:txBody>
      </p:sp>
      <p:sp>
        <p:nvSpPr>
          <p:cNvPr id="6" name="object 6"/>
          <p:cNvSpPr txBox="1"/>
          <p:nvPr/>
        </p:nvSpPr>
        <p:spPr>
          <a:xfrm>
            <a:off x="1024566" y="4262690"/>
            <a:ext cx="5439410" cy="847090"/>
          </a:xfrm>
          <a:prstGeom prst="rect">
            <a:avLst/>
          </a:prstGeom>
        </p:spPr>
        <p:txBody>
          <a:bodyPr vert="horz" wrap="square" lIns="0" tIns="0" rIns="0" bIns="0" rtlCol="0">
            <a:spAutoFit/>
          </a:bodyPr>
          <a:lstStyle/>
          <a:p>
            <a:pPr marL="12700" marR="5080" algn="just">
              <a:lnSpc>
                <a:spcPct val="100000"/>
              </a:lnSpc>
            </a:pPr>
            <a:r>
              <a:rPr lang="ru-RU" spc="-5" dirty="0" err="1">
                <a:cs typeface="Calibri"/>
              </a:rPr>
              <a:t>Депонирането</a:t>
            </a:r>
            <a:r>
              <a:rPr lang="ru-RU" spc="-5" dirty="0">
                <a:cs typeface="Calibri"/>
              </a:rPr>
              <a:t> на  </a:t>
            </a:r>
            <a:r>
              <a:rPr lang="ru-RU" spc="-5" dirty="0" err="1">
                <a:cs typeface="Calibri"/>
              </a:rPr>
              <a:t>битови</a:t>
            </a:r>
            <a:r>
              <a:rPr lang="ru-RU" spc="-5" dirty="0">
                <a:cs typeface="Calibri"/>
              </a:rPr>
              <a:t> </a:t>
            </a:r>
            <a:r>
              <a:rPr lang="ru-RU" spc="-5" dirty="0" err="1">
                <a:cs typeface="Calibri"/>
              </a:rPr>
              <a:t>отпадъци</a:t>
            </a:r>
            <a:r>
              <a:rPr lang="ru-RU" spc="-5" dirty="0">
                <a:cs typeface="Calibri"/>
              </a:rPr>
              <a:t> </a:t>
            </a:r>
            <a:r>
              <a:rPr lang="ru-RU" spc="-5" dirty="0" err="1">
                <a:cs typeface="Calibri"/>
              </a:rPr>
              <a:t>остава</a:t>
            </a:r>
            <a:r>
              <a:rPr lang="ru-RU" spc="-5" dirty="0">
                <a:cs typeface="Calibri"/>
              </a:rPr>
              <a:t> все </a:t>
            </a:r>
            <a:r>
              <a:rPr lang="ru-RU" spc="-5" dirty="0" err="1">
                <a:cs typeface="Calibri"/>
              </a:rPr>
              <a:t>още</a:t>
            </a:r>
            <a:r>
              <a:rPr lang="ru-RU" spc="-5" dirty="0">
                <a:cs typeface="Calibri"/>
              </a:rPr>
              <a:t> </a:t>
            </a:r>
            <a:r>
              <a:rPr lang="ru-RU" spc="-5" dirty="0" err="1">
                <a:cs typeface="Calibri"/>
              </a:rPr>
              <a:t>най-използваният</a:t>
            </a:r>
            <a:r>
              <a:rPr lang="ru-RU" spc="-5" dirty="0">
                <a:cs typeface="Calibri"/>
              </a:rPr>
              <a:t> в </a:t>
            </a:r>
            <a:r>
              <a:rPr lang="ru-RU" spc="-5" dirty="0" err="1">
                <a:cs typeface="Calibri"/>
              </a:rPr>
              <a:t>страната</a:t>
            </a:r>
            <a:r>
              <a:rPr lang="ru-RU" spc="-5" dirty="0">
                <a:cs typeface="Calibri"/>
              </a:rPr>
              <a:t> метод за </a:t>
            </a:r>
            <a:r>
              <a:rPr lang="ru-RU" spc="-5" dirty="0" err="1">
                <a:cs typeface="Calibri"/>
              </a:rPr>
              <a:t>третиране</a:t>
            </a:r>
            <a:r>
              <a:rPr lang="ru-RU" spc="-5" dirty="0">
                <a:cs typeface="Calibri"/>
              </a:rPr>
              <a:t> на </a:t>
            </a:r>
            <a:r>
              <a:rPr lang="ru-RU" spc="-5" dirty="0" err="1">
                <a:cs typeface="Calibri"/>
              </a:rPr>
              <a:t>битови</a:t>
            </a:r>
            <a:r>
              <a:rPr lang="ru-RU" spc="-5" dirty="0">
                <a:cs typeface="Calibri"/>
              </a:rPr>
              <a:t> </a:t>
            </a:r>
            <a:r>
              <a:rPr lang="ru-RU" spc="-5" dirty="0" err="1">
                <a:cs typeface="Calibri"/>
              </a:rPr>
              <a:t>отпадъци</a:t>
            </a:r>
            <a:r>
              <a:rPr lang="ru-RU" spc="-5" dirty="0">
                <a:cs typeface="Calibri"/>
              </a:rPr>
              <a:t>.</a:t>
            </a:r>
            <a:endParaRPr sz="1800" dirty="0">
              <a:latin typeface="Calibri"/>
              <a:cs typeface="Calibri"/>
            </a:endParaRPr>
          </a:p>
        </p:txBody>
      </p:sp>
      <p:sp>
        <p:nvSpPr>
          <p:cNvPr id="7" name="object 7"/>
          <p:cNvSpPr txBox="1">
            <a:spLocks noGrp="1"/>
          </p:cNvSpPr>
          <p:nvPr>
            <p:ph type="title"/>
          </p:nvPr>
        </p:nvSpPr>
        <p:spPr>
          <a:xfrm>
            <a:off x="9685019" y="260629"/>
            <a:ext cx="1664970" cy="634365"/>
          </a:xfrm>
          <a:prstGeom prst="rect">
            <a:avLst/>
          </a:prstGeom>
          <a:solidFill>
            <a:srgbClr val="660033"/>
          </a:solidFill>
        </p:spPr>
        <p:txBody>
          <a:bodyPr vert="horz" wrap="square" lIns="0" tIns="114300" rIns="0" bIns="0" rtlCol="0">
            <a:spAutoFit/>
          </a:bodyPr>
          <a:lstStyle/>
          <a:p>
            <a:pPr marL="95885">
              <a:lnSpc>
                <a:spcPct val="100000"/>
              </a:lnSpc>
              <a:spcBef>
                <a:spcPts val="900"/>
              </a:spcBef>
            </a:pPr>
            <a:r>
              <a:rPr spc="-15" dirty="0">
                <a:solidFill>
                  <a:srgbClr val="FFFFFF"/>
                </a:solidFill>
              </a:rPr>
              <a:t>ОТПАДЪЦИ</a:t>
            </a:r>
          </a:p>
        </p:txBody>
      </p:sp>
      <p:sp>
        <p:nvSpPr>
          <p:cNvPr id="8" name="object 8"/>
          <p:cNvSpPr txBox="1"/>
          <p:nvPr/>
        </p:nvSpPr>
        <p:spPr>
          <a:xfrm>
            <a:off x="920648" y="260629"/>
            <a:ext cx="7972425" cy="634365"/>
          </a:xfrm>
          <a:prstGeom prst="rect">
            <a:avLst/>
          </a:prstGeom>
          <a:ln w="9525">
            <a:solidFill>
              <a:srgbClr val="660033"/>
            </a:solidFill>
          </a:ln>
        </p:spPr>
        <p:txBody>
          <a:bodyPr vert="horz" wrap="square" lIns="0" tIns="143510" rIns="0" bIns="0" rtlCol="0">
            <a:spAutoFit/>
          </a:bodyPr>
          <a:lstStyle/>
          <a:p>
            <a:pPr marL="86360">
              <a:lnSpc>
                <a:spcPct val="100000"/>
              </a:lnSpc>
              <a:spcBef>
                <a:spcPts val="1130"/>
              </a:spcBef>
            </a:pPr>
            <a:r>
              <a:rPr sz="2000" spc="-15" dirty="0">
                <a:latin typeface="Calibri"/>
                <a:cs typeface="Calibri"/>
              </a:rPr>
              <a:t>ОБРАЗУВАНИ </a:t>
            </a:r>
            <a:r>
              <a:rPr sz="2000" dirty="0">
                <a:latin typeface="Calibri"/>
                <a:cs typeface="Calibri"/>
              </a:rPr>
              <a:t>И </a:t>
            </a:r>
            <a:r>
              <a:rPr sz="2000" spc="-15" dirty="0">
                <a:latin typeface="Calibri"/>
                <a:cs typeface="Calibri"/>
              </a:rPr>
              <a:t>ТРЕТИРАНИ </a:t>
            </a:r>
            <a:r>
              <a:rPr sz="2000" spc="-5" dirty="0">
                <a:latin typeface="Calibri"/>
                <a:cs typeface="Calibri"/>
              </a:rPr>
              <a:t>БИТОВИ</a:t>
            </a:r>
            <a:r>
              <a:rPr sz="2000" spc="-10" dirty="0">
                <a:latin typeface="Calibri"/>
                <a:cs typeface="Calibri"/>
              </a:rPr>
              <a:t> ОТПАДЪЦИ</a:t>
            </a:r>
            <a:endParaRPr sz="2000">
              <a:latin typeface="Calibri"/>
              <a:cs typeface="Calibri"/>
            </a:endParaRPr>
          </a:p>
        </p:txBody>
      </p:sp>
      <p:sp>
        <p:nvSpPr>
          <p:cNvPr id="10" name="object 10"/>
          <p:cNvSpPr txBox="1"/>
          <p:nvPr/>
        </p:nvSpPr>
        <p:spPr>
          <a:xfrm>
            <a:off x="10315447" y="1646809"/>
            <a:ext cx="957580" cy="394335"/>
          </a:xfrm>
          <a:prstGeom prst="rect">
            <a:avLst/>
          </a:prstGeom>
        </p:spPr>
        <p:txBody>
          <a:bodyPr vert="horz" wrap="square" lIns="0" tIns="0" rIns="0" bIns="0" rtlCol="0">
            <a:spAutoFit/>
          </a:bodyPr>
          <a:lstStyle/>
          <a:p>
            <a:pPr marL="12700">
              <a:lnSpc>
                <a:spcPct val="100000"/>
              </a:lnSpc>
            </a:pPr>
            <a:r>
              <a:rPr sz="2400" b="1" dirty="0">
                <a:latin typeface="Calibri"/>
                <a:cs typeface="Calibri"/>
              </a:rPr>
              <a:t>б</a:t>
            </a:r>
            <a:r>
              <a:rPr sz="2400" b="1" spc="-15" dirty="0">
                <a:latin typeface="Calibri"/>
                <a:cs typeface="Calibri"/>
              </a:rPr>
              <a:t>и</a:t>
            </a:r>
            <a:r>
              <a:rPr sz="2400" b="1" spc="-25" dirty="0">
                <a:latin typeface="Calibri"/>
                <a:cs typeface="Calibri"/>
              </a:rPr>
              <a:t>т</a:t>
            </a:r>
            <a:r>
              <a:rPr sz="2400" b="1" dirty="0">
                <a:latin typeface="Calibri"/>
                <a:cs typeface="Calibri"/>
              </a:rPr>
              <a:t>ови</a:t>
            </a:r>
            <a:endParaRPr sz="2400">
              <a:latin typeface="Calibri"/>
              <a:cs typeface="Calibri"/>
            </a:endParaRPr>
          </a:p>
        </p:txBody>
      </p:sp>
      <p:sp>
        <p:nvSpPr>
          <p:cNvPr id="11" name="object 11"/>
          <p:cNvSpPr txBox="1"/>
          <p:nvPr/>
        </p:nvSpPr>
        <p:spPr>
          <a:xfrm>
            <a:off x="999540" y="1181353"/>
            <a:ext cx="9103360" cy="369332"/>
          </a:xfrm>
          <a:prstGeom prst="rect">
            <a:avLst/>
          </a:prstGeom>
        </p:spPr>
        <p:txBody>
          <a:bodyPr vert="horz" wrap="square" lIns="0" tIns="0" rIns="0" bIns="0" rtlCol="0">
            <a:spAutoFit/>
          </a:bodyPr>
          <a:lstStyle/>
          <a:p>
            <a:pPr marL="12700">
              <a:lnSpc>
                <a:spcPct val="100000"/>
              </a:lnSpc>
            </a:pPr>
            <a:r>
              <a:rPr sz="2400" b="1" dirty="0">
                <a:latin typeface="Calibri"/>
                <a:cs typeface="Calibri"/>
              </a:rPr>
              <a:t>Намалява </a:t>
            </a:r>
            <a:r>
              <a:rPr sz="2400" b="1" spc="-5" dirty="0">
                <a:latin typeface="Calibri"/>
                <a:cs typeface="Calibri"/>
              </a:rPr>
              <a:t>ли </a:t>
            </a:r>
            <a:r>
              <a:rPr sz="2400" b="1" spc="-10" dirty="0">
                <a:latin typeface="Calibri"/>
                <a:cs typeface="Calibri"/>
              </a:rPr>
              <a:t>количеството </a:t>
            </a:r>
            <a:r>
              <a:rPr sz="2400" b="1" dirty="0">
                <a:latin typeface="Calibri"/>
                <a:cs typeface="Calibri"/>
              </a:rPr>
              <a:t>на </a:t>
            </a:r>
            <a:r>
              <a:rPr sz="2400" b="1" spc="-5" dirty="0">
                <a:latin typeface="Calibri"/>
                <a:cs typeface="Calibri"/>
              </a:rPr>
              <a:t>образуваните </a:t>
            </a:r>
            <a:r>
              <a:rPr sz="2400" b="1" spc="-10" dirty="0">
                <a:latin typeface="Calibri"/>
                <a:cs typeface="Calibri"/>
              </a:rPr>
              <a:t>битови</a:t>
            </a:r>
            <a:r>
              <a:rPr sz="2400" b="1" spc="10" dirty="0">
                <a:latin typeface="Calibri"/>
                <a:cs typeface="Calibri"/>
              </a:rPr>
              <a:t> </a:t>
            </a:r>
            <a:r>
              <a:rPr sz="2400" b="1" spc="-10" dirty="0" err="1">
                <a:latin typeface="Calibri"/>
                <a:cs typeface="Calibri"/>
              </a:rPr>
              <a:t>отпадъци</a:t>
            </a:r>
            <a:r>
              <a:rPr sz="2400" b="1" spc="-10" dirty="0" smtClean="0">
                <a:latin typeface="Calibri"/>
                <a:cs typeface="Calibri"/>
              </a:rPr>
              <a:t>?</a:t>
            </a:r>
            <a:endParaRPr sz="2400" dirty="0">
              <a:latin typeface="Calibri"/>
              <a:cs typeface="Calibri"/>
            </a:endParaRPr>
          </a:p>
        </p:txBody>
      </p:sp>
      <p:sp>
        <p:nvSpPr>
          <p:cNvPr id="12" name="object 12"/>
          <p:cNvSpPr/>
          <p:nvPr/>
        </p:nvSpPr>
        <p:spPr>
          <a:xfrm>
            <a:off x="663638" y="2621432"/>
            <a:ext cx="303504" cy="30350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29844" y="4264708"/>
            <a:ext cx="290804" cy="29080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9080118" y="2451861"/>
            <a:ext cx="2190750" cy="2032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Образувани битови отпадъци,</a:t>
            </a:r>
            <a:r>
              <a:rPr sz="1200" b="1" spc="-70" dirty="0">
                <a:latin typeface="Calibri"/>
                <a:cs typeface="Calibri"/>
              </a:rPr>
              <a:t> </a:t>
            </a:r>
            <a:r>
              <a:rPr sz="1200" b="1" dirty="0">
                <a:latin typeface="Calibri"/>
                <a:cs typeface="Calibri"/>
              </a:rPr>
              <a:t>kt</a:t>
            </a:r>
            <a:endParaRPr sz="1200">
              <a:latin typeface="Calibri"/>
              <a:cs typeface="Calibri"/>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ИЗПЪЛНИТЕЛНА </a:t>
            </a:r>
            <a:r>
              <a:rPr dirty="0"/>
              <a:t>АГЕНЦИЯ ПО </a:t>
            </a:r>
            <a:r>
              <a:rPr spc="-15" dirty="0"/>
              <a:t>ОКОЛНА</a:t>
            </a:r>
            <a:r>
              <a:rPr spc="30" dirty="0"/>
              <a:t> </a:t>
            </a:r>
            <a:r>
              <a:rPr dirty="0"/>
              <a:t>СРЕДА</a:t>
            </a: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3027" y="3106547"/>
            <a:ext cx="3810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35837" y="1961260"/>
            <a:ext cx="4810125" cy="923330"/>
          </a:xfrm>
          <a:prstGeom prst="rect">
            <a:avLst/>
          </a:prstGeom>
        </p:spPr>
        <p:txBody>
          <a:bodyPr vert="horz" wrap="square" lIns="0" tIns="0" rIns="0" bIns="0" rtlCol="0">
            <a:spAutoFit/>
          </a:bodyPr>
          <a:lstStyle/>
          <a:p>
            <a:pPr marL="12700" marR="5080">
              <a:lnSpc>
                <a:spcPct val="100000"/>
              </a:lnSpc>
            </a:pPr>
            <a:r>
              <a:rPr sz="2000" spc="-5" dirty="0" err="1">
                <a:latin typeface="Calibri"/>
                <a:cs typeface="Calibri"/>
              </a:rPr>
              <a:t>Постигнати</a:t>
            </a:r>
            <a:r>
              <a:rPr sz="2000" spc="-5" dirty="0">
                <a:latin typeface="Calibri"/>
                <a:cs typeface="Calibri"/>
              </a:rPr>
              <a:t> </a:t>
            </a:r>
            <a:r>
              <a:rPr lang="bg-BG" sz="2000" spc="-5" dirty="0" smtClean="0">
                <a:latin typeface="Calibri"/>
                <a:cs typeface="Calibri"/>
              </a:rPr>
              <a:t>национални </a:t>
            </a:r>
            <a:r>
              <a:rPr sz="2000" spc="-15" dirty="0" err="1" smtClean="0">
                <a:latin typeface="Calibri"/>
                <a:cs typeface="Calibri"/>
              </a:rPr>
              <a:t>цели</a:t>
            </a:r>
            <a:r>
              <a:rPr sz="2000" spc="-15" dirty="0" smtClean="0">
                <a:latin typeface="Calibri"/>
                <a:cs typeface="Calibri"/>
              </a:rPr>
              <a:t> </a:t>
            </a:r>
            <a:r>
              <a:rPr lang="bg-BG" sz="2000" dirty="0" smtClean="0">
                <a:latin typeface="Calibri"/>
                <a:cs typeface="Calibri"/>
              </a:rPr>
              <a:t>–</a:t>
            </a:r>
            <a:r>
              <a:rPr sz="2000" dirty="0" smtClean="0">
                <a:latin typeface="Calibri"/>
                <a:cs typeface="Calibri"/>
              </a:rPr>
              <a:t> 6</a:t>
            </a:r>
            <a:r>
              <a:rPr lang="bg-BG" sz="2000" dirty="0" smtClean="0">
                <a:latin typeface="Calibri"/>
                <a:cs typeface="Calibri"/>
              </a:rPr>
              <a:t>2.2</a:t>
            </a:r>
            <a:r>
              <a:rPr sz="2000" dirty="0" smtClean="0">
                <a:latin typeface="Calibri"/>
                <a:cs typeface="Calibri"/>
              </a:rPr>
              <a:t>% </a:t>
            </a:r>
            <a:r>
              <a:rPr sz="2000" spc="-5" dirty="0">
                <a:latin typeface="Calibri"/>
                <a:cs typeface="Calibri"/>
              </a:rPr>
              <a:t>оползотворяване, </a:t>
            </a:r>
            <a:r>
              <a:rPr sz="2000" dirty="0">
                <a:latin typeface="Calibri"/>
                <a:cs typeface="Calibri"/>
              </a:rPr>
              <a:t>в  </a:t>
            </a:r>
            <a:r>
              <a:rPr sz="2000" spc="-40" dirty="0">
                <a:latin typeface="Calibri"/>
                <a:cs typeface="Calibri"/>
              </a:rPr>
              <a:t>т. </a:t>
            </a:r>
            <a:r>
              <a:rPr sz="2000" spc="-5" dirty="0">
                <a:latin typeface="Calibri"/>
                <a:cs typeface="Calibri"/>
              </a:rPr>
              <a:t>ч. </a:t>
            </a:r>
            <a:r>
              <a:rPr sz="2000" dirty="0">
                <a:latin typeface="Calibri"/>
                <a:cs typeface="Calibri"/>
              </a:rPr>
              <a:t>рециклиране </a:t>
            </a:r>
            <a:r>
              <a:rPr sz="2000" spc="-5" dirty="0">
                <a:latin typeface="Calibri"/>
                <a:cs typeface="Calibri"/>
              </a:rPr>
              <a:t>на отпадъци </a:t>
            </a:r>
            <a:r>
              <a:rPr sz="2000" spc="-10" dirty="0">
                <a:latin typeface="Calibri"/>
                <a:cs typeface="Calibri"/>
              </a:rPr>
              <a:t>от</a:t>
            </a:r>
            <a:r>
              <a:rPr sz="2000" spc="-40" dirty="0">
                <a:latin typeface="Calibri"/>
                <a:cs typeface="Calibri"/>
              </a:rPr>
              <a:t> </a:t>
            </a:r>
            <a:r>
              <a:rPr sz="2000" spc="-5" dirty="0">
                <a:latin typeface="Calibri"/>
                <a:cs typeface="Calibri"/>
              </a:rPr>
              <a:t>опаковки.</a:t>
            </a:r>
            <a:endParaRPr sz="2000" dirty="0">
              <a:latin typeface="Calibri"/>
              <a:cs typeface="Calibri"/>
            </a:endParaRPr>
          </a:p>
        </p:txBody>
      </p:sp>
      <p:sp>
        <p:nvSpPr>
          <p:cNvPr id="4" name="object 4"/>
          <p:cNvSpPr txBox="1"/>
          <p:nvPr/>
        </p:nvSpPr>
        <p:spPr>
          <a:xfrm>
            <a:off x="935837" y="2997580"/>
            <a:ext cx="1463675" cy="635635"/>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Постигнати  </a:t>
            </a:r>
            <a:r>
              <a:rPr sz="2000" dirty="0">
                <a:latin typeface="Calibri"/>
                <a:cs typeface="Calibri"/>
              </a:rPr>
              <a:t>рец</a:t>
            </a:r>
            <a:r>
              <a:rPr sz="2000" spc="-10" dirty="0">
                <a:latin typeface="Calibri"/>
                <a:cs typeface="Calibri"/>
              </a:rPr>
              <a:t>и</a:t>
            </a:r>
            <a:r>
              <a:rPr sz="2000" dirty="0">
                <a:latin typeface="Calibri"/>
                <a:cs typeface="Calibri"/>
              </a:rPr>
              <a:t>к</a:t>
            </a:r>
            <a:r>
              <a:rPr sz="2000" spc="-10" dirty="0">
                <a:latin typeface="Calibri"/>
                <a:cs typeface="Calibri"/>
              </a:rPr>
              <a:t>л</a:t>
            </a:r>
            <a:r>
              <a:rPr sz="2000" dirty="0">
                <a:latin typeface="Calibri"/>
                <a:cs typeface="Calibri"/>
              </a:rPr>
              <a:t>иране</a:t>
            </a:r>
            <a:endParaRPr sz="2000">
              <a:latin typeface="Calibri"/>
              <a:cs typeface="Calibri"/>
            </a:endParaRPr>
          </a:p>
        </p:txBody>
      </p:sp>
      <p:sp>
        <p:nvSpPr>
          <p:cNvPr id="5" name="object 5"/>
          <p:cNvSpPr txBox="1"/>
          <p:nvPr/>
        </p:nvSpPr>
        <p:spPr>
          <a:xfrm>
            <a:off x="2408047" y="2997580"/>
            <a:ext cx="3340100" cy="635635"/>
          </a:xfrm>
          <a:prstGeom prst="rect">
            <a:avLst/>
          </a:prstGeom>
        </p:spPr>
        <p:txBody>
          <a:bodyPr vert="horz" wrap="square" lIns="0" tIns="0" rIns="0" bIns="0" rtlCol="0">
            <a:spAutoFit/>
          </a:bodyPr>
          <a:lstStyle/>
          <a:p>
            <a:pPr marL="213995" marR="5080" indent="-201930">
              <a:lnSpc>
                <a:spcPct val="100000"/>
              </a:lnSpc>
              <a:tabLst>
                <a:tab pos="501650" algn="l"/>
                <a:tab pos="713740" algn="l"/>
                <a:tab pos="2121535" algn="l"/>
                <a:tab pos="2312035" algn="l"/>
                <a:tab pos="2586990" algn="l"/>
                <a:tab pos="3094355" algn="l"/>
              </a:tabLst>
            </a:pPr>
            <a:r>
              <a:rPr sz="2000" dirty="0">
                <a:latin typeface="Calibri"/>
                <a:cs typeface="Calibri"/>
              </a:rPr>
              <a:t>са	на</a:t>
            </a:r>
            <a:r>
              <a:rPr sz="2000" spc="-10" dirty="0">
                <a:latin typeface="Calibri"/>
                <a:cs typeface="Calibri"/>
              </a:rPr>
              <a:t>ц</a:t>
            </a:r>
            <a:r>
              <a:rPr sz="2000" dirty="0">
                <a:latin typeface="Calibri"/>
                <a:cs typeface="Calibri"/>
              </a:rPr>
              <a:t>ио</a:t>
            </a:r>
            <a:r>
              <a:rPr sz="2000" spc="-10" dirty="0">
                <a:latin typeface="Calibri"/>
                <a:cs typeface="Calibri"/>
              </a:rPr>
              <a:t>н</a:t>
            </a:r>
            <a:r>
              <a:rPr sz="2000" dirty="0">
                <a:latin typeface="Calibri"/>
                <a:cs typeface="Calibri"/>
              </a:rPr>
              <a:t>а</a:t>
            </a:r>
            <a:r>
              <a:rPr sz="2000" spc="5" dirty="0">
                <a:latin typeface="Calibri"/>
                <a:cs typeface="Calibri"/>
              </a:rPr>
              <a:t>л</a:t>
            </a:r>
            <a:r>
              <a:rPr sz="2000" dirty="0">
                <a:latin typeface="Calibri"/>
                <a:cs typeface="Calibri"/>
              </a:rPr>
              <a:t>н</a:t>
            </a:r>
            <a:r>
              <a:rPr sz="2000" spc="-10" dirty="0">
                <a:latin typeface="Calibri"/>
                <a:cs typeface="Calibri"/>
              </a:rPr>
              <a:t>ит</a:t>
            </a:r>
            <a:r>
              <a:rPr sz="2000" dirty="0">
                <a:latin typeface="Calibri"/>
                <a:cs typeface="Calibri"/>
              </a:rPr>
              <a:t>е		</a:t>
            </a:r>
            <a:r>
              <a:rPr sz="2000" spc="-30" dirty="0">
                <a:latin typeface="Calibri"/>
                <a:cs typeface="Calibri"/>
              </a:rPr>
              <a:t>ц</a:t>
            </a:r>
            <a:r>
              <a:rPr sz="2000" spc="-40" dirty="0">
                <a:latin typeface="Calibri"/>
                <a:cs typeface="Calibri"/>
              </a:rPr>
              <a:t>е</a:t>
            </a:r>
            <a:r>
              <a:rPr sz="2000" dirty="0">
                <a:latin typeface="Calibri"/>
                <a:cs typeface="Calibri"/>
              </a:rPr>
              <a:t>ли	за  по		</a:t>
            </a:r>
            <a:r>
              <a:rPr sz="2000" spc="-10" dirty="0">
                <a:latin typeface="Calibri"/>
                <a:cs typeface="Calibri"/>
              </a:rPr>
              <a:t>м</a:t>
            </a:r>
            <a:r>
              <a:rPr sz="2000" dirty="0">
                <a:latin typeface="Calibri"/>
                <a:cs typeface="Calibri"/>
              </a:rPr>
              <a:t>а</a:t>
            </a:r>
            <a:r>
              <a:rPr sz="2000" spc="-10" dirty="0">
                <a:latin typeface="Calibri"/>
                <a:cs typeface="Calibri"/>
              </a:rPr>
              <a:t>т</a:t>
            </a:r>
            <a:r>
              <a:rPr sz="2000" spc="-15" dirty="0">
                <a:latin typeface="Calibri"/>
                <a:cs typeface="Calibri"/>
              </a:rPr>
              <a:t>е</a:t>
            </a:r>
            <a:r>
              <a:rPr sz="2000" dirty="0">
                <a:latin typeface="Calibri"/>
                <a:cs typeface="Calibri"/>
              </a:rPr>
              <a:t>р</a:t>
            </a:r>
            <a:r>
              <a:rPr sz="2000" spc="-15" dirty="0">
                <a:latin typeface="Calibri"/>
                <a:cs typeface="Calibri"/>
              </a:rPr>
              <a:t>и</a:t>
            </a:r>
            <a:r>
              <a:rPr sz="2000" dirty="0">
                <a:latin typeface="Calibri"/>
                <a:cs typeface="Calibri"/>
              </a:rPr>
              <a:t>али	за	вс</a:t>
            </a:r>
            <a:r>
              <a:rPr sz="2000" spc="-15" dirty="0">
                <a:latin typeface="Calibri"/>
                <a:cs typeface="Calibri"/>
              </a:rPr>
              <a:t>и</a:t>
            </a:r>
            <a:r>
              <a:rPr sz="2000" dirty="0">
                <a:latin typeface="Calibri"/>
                <a:cs typeface="Calibri"/>
              </a:rPr>
              <a:t>ч</a:t>
            </a:r>
            <a:r>
              <a:rPr sz="2000" spc="-10" dirty="0">
                <a:latin typeface="Calibri"/>
                <a:cs typeface="Calibri"/>
              </a:rPr>
              <a:t>к</a:t>
            </a:r>
            <a:r>
              <a:rPr sz="2000" dirty="0">
                <a:latin typeface="Calibri"/>
                <a:cs typeface="Calibri"/>
              </a:rPr>
              <a:t>и</a:t>
            </a:r>
            <a:endParaRPr sz="2000">
              <a:latin typeface="Calibri"/>
              <a:cs typeface="Calibri"/>
            </a:endParaRPr>
          </a:p>
        </p:txBody>
      </p:sp>
      <p:sp>
        <p:nvSpPr>
          <p:cNvPr id="6" name="object 6"/>
          <p:cNvSpPr txBox="1"/>
          <p:nvPr/>
        </p:nvSpPr>
        <p:spPr>
          <a:xfrm>
            <a:off x="935837" y="3607561"/>
            <a:ext cx="4812030" cy="1061829"/>
          </a:xfrm>
          <a:prstGeom prst="rect">
            <a:avLst/>
          </a:prstGeom>
        </p:spPr>
        <p:txBody>
          <a:bodyPr vert="horz" wrap="square" lIns="0" tIns="0" rIns="0" bIns="0" rtlCol="0">
            <a:spAutoFit/>
          </a:bodyPr>
          <a:lstStyle/>
          <a:p>
            <a:pPr marL="12700" marR="5715">
              <a:lnSpc>
                <a:spcPct val="100000"/>
              </a:lnSpc>
              <a:tabLst>
                <a:tab pos="934085" algn="l"/>
                <a:tab pos="2155190" algn="l"/>
                <a:tab pos="3351529" algn="l"/>
              </a:tabLst>
            </a:pPr>
            <a:r>
              <a:rPr sz="2000" dirty="0">
                <a:latin typeface="Calibri"/>
                <a:cs typeface="Calibri"/>
              </a:rPr>
              <a:t>ви</a:t>
            </a:r>
            <a:r>
              <a:rPr sz="2000" spc="-30" dirty="0">
                <a:latin typeface="Calibri"/>
                <a:cs typeface="Calibri"/>
              </a:rPr>
              <a:t>д</a:t>
            </a:r>
            <a:r>
              <a:rPr sz="2000" dirty="0">
                <a:latin typeface="Calibri"/>
                <a:cs typeface="Calibri"/>
              </a:rPr>
              <a:t>ове	опа</a:t>
            </a:r>
            <a:r>
              <a:rPr sz="2000" spc="-45" dirty="0">
                <a:latin typeface="Calibri"/>
                <a:cs typeface="Calibri"/>
              </a:rPr>
              <a:t>к</a:t>
            </a:r>
            <a:r>
              <a:rPr sz="2000" spc="-15" dirty="0">
                <a:latin typeface="Calibri"/>
                <a:cs typeface="Calibri"/>
              </a:rPr>
              <a:t>о</a:t>
            </a:r>
            <a:r>
              <a:rPr sz="2000" dirty="0">
                <a:latin typeface="Calibri"/>
                <a:cs typeface="Calibri"/>
              </a:rPr>
              <a:t>вк</a:t>
            </a:r>
            <a:r>
              <a:rPr sz="2000" spc="-10" dirty="0">
                <a:latin typeface="Calibri"/>
                <a:cs typeface="Calibri"/>
              </a:rPr>
              <a:t>и</a:t>
            </a:r>
            <a:r>
              <a:rPr sz="2000" dirty="0">
                <a:latin typeface="Calibri"/>
                <a:cs typeface="Calibri"/>
              </a:rPr>
              <a:t>:	с</a:t>
            </a:r>
            <a:r>
              <a:rPr sz="2000" spc="5" dirty="0">
                <a:latin typeface="Calibri"/>
                <a:cs typeface="Calibri"/>
              </a:rPr>
              <a:t>т</a:t>
            </a:r>
            <a:r>
              <a:rPr sz="2000" dirty="0">
                <a:latin typeface="Calibri"/>
                <a:cs typeface="Calibri"/>
              </a:rPr>
              <a:t>ъкле</a:t>
            </a:r>
            <a:r>
              <a:rPr sz="2000" spc="-10" dirty="0">
                <a:latin typeface="Calibri"/>
                <a:cs typeface="Calibri"/>
              </a:rPr>
              <a:t>н</a:t>
            </a:r>
            <a:r>
              <a:rPr sz="2000" spc="-5" dirty="0">
                <a:latin typeface="Calibri"/>
                <a:cs typeface="Calibri"/>
              </a:rPr>
              <a:t>и</a:t>
            </a:r>
            <a:r>
              <a:rPr sz="2000" dirty="0">
                <a:latin typeface="Calibri"/>
                <a:cs typeface="Calibri"/>
              </a:rPr>
              <a:t>,	плас</a:t>
            </a:r>
            <a:r>
              <a:rPr sz="2000" spc="-20" dirty="0">
                <a:latin typeface="Calibri"/>
                <a:cs typeface="Calibri"/>
              </a:rPr>
              <a:t>т</a:t>
            </a:r>
            <a:r>
              <a:rPr sz="2000" dirty="0">
                <a:latin typeface="Calibri"/>
                <a:cs typeface="Calibri"/>
              </a:rPr>
              <a:t>мас</a:t>
            </a:r>
            <a:r>
              <a:rPr sz="2000" spc="-10" dirty="0">
                <a:latin typeface="Calibri"/>
                <a:cs typeface="Calibri"/>
              </a:rPr>
              <a:t>о</a:t>
            </a:r>
            <a:r>
              <a:rPr sz="2000" dirty="0">
                <a:latin typeface="Calibri"/>
                <a:cs typeface="Calibri"/>
              </a:rPr>
              <a:t>в</a:t>
            </a:r>
            <a:r>
              <a:rPr sz="2000" spc="-5" dirty="0">
                <a:latin typeface="Calibri"/>
                <a:cs typeface="Calibri"/>
              </a:rPr>
              <a:t>и</a:t>
            </a:r>
            <a:r>
              <a:rPr sz="2000" dirty="0">
                <a:latin typeface="Calibri"/>
                <a:cs typeface="Calibri"/>
              </a:rPr>
              <a:t>,  </a:t>
            </a:r>
            <a:r>
              <a:rPr sz="2000" spc="-5" dirty="0">
                <a:latin typeface="Calibri"/>
                <a:cs typeface="Calibri"/>
              </a:rPr>
              <a:t>хартиени/картонени, </a:t>
            </a:r>
            <a:r>
              <a:rPr sz="2000" dirty="0">
                <a:latin typeface="Calibri"/>
                <a:cs typeface="Calibri"/>
              </a:rPr>
              <a:t>метални и</a:t>
            </a:r>
            <a:r>
              <a:rPr sz="2000" spc="-50" dirty="0">
                <a:latin typeface="Calibri"/>
                <a:cs typeface="Calibri"/>
              </a:rPr>
              <a:t> </a:t>
            </a:r>
            <a:r>
              <a:rPr sz="2000" spc="-5" dirty="0">
                <a:latin typeface="Calibri"/>
                <a:cs typeface="Calibri"/>
              </a:rPr>
              <a:t>дървени.</a:t>
            </a:r>
            <a:endParaRPr sz="2000" dirty="0">
              <a:latin typeface="Calibri"/>
              <a:cs typeface="Calibri"/>
            </a:endParaRPr>
          </a:p>
          <a:p>
            <a:pPr>
              <a:lnSpc>
                <a:spcPct val="100000"/>
              </a:lnSpc>
              <a:spcBef>
                <a:spcPts val="25"/>
              </a:spcBef>
            </a:pPr>
            <a:endParaRPr sz="2900" dirty="0">
              <a:latin typeface="Times New Roman"/>
              <a:cs typeface="Times New Roman"/>
            </a:endParaRPr>
          </a:p>
        </p:txBody>
      </p:sp>
      <p:sp>
        <p:nvSpPr>
          <p:cNvPr id="8" name="object 8"/>
          <p:cNvSpPr txBox="1"/>
          <p:nvPr/>
        </p:nvSpPr>
        <p:spPr>
          <a:xfrm>
            <a:off x="920648" y="4572000"/>
            <a:ext cx="4925213" cy="635635"/>
          </a:xfrm>
          <a:prstGeom prst="rect">
            <a:avLst/>
          </a:prstGeom>
        </p:spPr>
        <p:txBody>
          <a:bodyPr vert="horz" wrap="square" lIns="0" tIns="0" rIns="0" bIns="0" rtlCol="0">
            <a:spAutoFit/>
          </a:bodyPr>
          <a:lstStyle/>
          <a:p>
            <a:pPr marL="12700">
              <a:lnSpc>
                <a:spcPct val="100000"/>
              </a:lnSpc>
              <a:tabLst>
                <a:tab pos="1833880" algn="l"/>
                <a:tab pos="2248535" algn="l"/>
              </a:tabLst>
            </a:pPr>
            <a:r>
              <a:rPr sz="2000" spc="-10" dirty="0">
                <a:latin typeface="Calibri"/>
                <a:cs typeface="Calibri"/>
              </a:rPr>
              <a:t>П</a:t>
            </a:r>
            <a:r>
              <a:rPr sz="2000" spc="-15" dirty="0">
                <a:latin typeface="Calibri"/>
                <a:cs typeface="Calibri"/>
              </a:rPr>
              <a:t>о</a:t>
            </a:r>
            <a:r>
              <a:rPr sz="2000" spc="-10" dirty="0">
                <a:latin typeface="Calibri"/>
                <a:cs typeface="Calibri"/>
              </a:rPr>
              <a:t>т</a:t>
            </a:r>
            <a:r>
              <a:rPr sz="2000" dirty="0">
                <a:latin typeface="Calibri"/>
                <a:cs typeface="Calibri"/>
              </a:rPr>
              <a:t>ре</a:t>
            </a:r>
            <a:r>
              <a:rPr sz="2000" spc="-35" dirty="0">
                <a:latin typeface="Calibri"/>
                <a:cs typeface="Calibri"/>
              </a:rPr>
              <a:t>б</a:t>
            </a:r>
            <a:r>
              <a:rPr sz="2000" dirty="0">
                <a:latin typeface="Calibri"/>
                <a:cs typeface="Calibri"/>
              </a:rPr>
              <a:t>ле</a:t>
            </a:r>
            <a:r>
              <a:rPr sz="2000" spc="-10" dirty="0">
                <a:latin typeface="Calibri"/>
                <a:cs typeface="Calibri"/>
              </a:rPr>
              <a:t>н</a:t>
            </a:r>
            <a:r>
              <a:rPr sz="2000" dirty="0">
                <a:latin typeface="Calibri"/>
                <a:cs typeface="Calibri"/>
              </a:rPr>
              <a:t>и</a:t>
            </a:r>
            <a:r>
              <a:rPr sz="2000" spc="-20" dirty="0">
                <a:latin typeface="Calibri"/>
                <a:cs typeface="Calibri"/>
              </a:rPr>
              <a:t>е</a:t>
            </a:r>
            <a:r>
              <a:rPr sz="2000" spc="-10" dirty="0">
                <a:latin typeface="Calibri"/>
                <a:cs typeface="Calibri"/>
              </a:rPr>
              <a:t>т</a:t>
            </a:r>
            <a:r>
              <a:rPr sz="2000" dirty="0">
                <a:latin typeface="Calibri"/>
                <a:cs typeface="Calibri"/>
              </a:rPr>
              <a:t>о	</a:t>
            </a:r>
            <a:r>
              <a:rPr sz="2000" spc="-5" dirty="0">
                <a:latin typeface="Calibri"/>
                <a:cs typeface="Calibri"/>
              </a:rPr>
              <a:t>н</a:t>
            </a:r>
            <a:r>
              <a:rPr sz="2000" dirty="0">
                <a:latin typeface="Calibri"/>
                <a:cs typeface="Calibri"/>
              </a:rPr>
              <a:t>а	</a:t>
            </a:r>
            <a:r>
              <a:rPr lang="bg-BG" sz="2000" dirty="0" smtClean="0">
                <a:latin typeface="Calibri"/>
                <a:cs typeface="Calibri"/>
              </a:rPr>
              <a:t>дървени и </a:t>
            </a:r>
            <a:r>
              <a:rPr sz="2000" dirty="0" err="1" smtClean="0">
                <a:latin typeface="Calibri"/>
                <a:cs typeface="Calibri"/>
              </a:rPr>
              <a:t>пласт</a:t>
            </a:r>
            <a:r>
              <a:rPr sz="2000" spc="-20" dirty="0" err="1" smtClean="0">
                <a:latin typeface="Calibri"/>
                <a:cs typeface="Calibri"/>
              </a:rPr>
              <a:t>м</a:t>
            </a:r>
            <a:r>
              <a:rPr sz="2000" dirty="0" err="1" smtClean="0">
                <a:latin typeface="Calibri"/>
                <a:cs typeface="Calibri"/>
              </a:rPr>
              <a:t>асови</a:t>
            </a:r>
            <a:endParaRPr sz="2000" dirty="0">
              <a:latin typeface="Calibri"/>
              <a:cs typeface="Calibri"/>
            </a:endParaRPr>
          </a:p>
          <a:p>
            <a:pPr marL="12700">
              <a:lnSpc>
                <a:spcPct val="100000"/>
              </a:lnSpc>
            </a:pPr>
            <a:r>
              <a:rPr lang="bg-BG" sz="2000" dirty="0">
                <a:latin typeface="Calibri"/>
                <a:cs typeface="Calibri"/>
              </a:rPr>
              <a:t>о</a:t>
            </a:r>
            <a:r>
              <a:rPr lang="bg-BG" sz="2000" dirty="0" smtClean="0">
                <a:latin typeface="Calibri"/>
                <a:cs typeface="Calibri"/>
              </a:rPr>
              <a:t>паковки е с най-висок дял през 2014 г</a:t>
            </a:r>
            <a:r>
              <a:rPr sz="2000" spc="-5" dirty="0" smtClean="0">
                <a:latin typeface="Calibri"/>
                <a:cs typeface="Calibri"/>
              </a:rPr>
              <a:t>.</a:t>
            </a:r>
            <a:endParaRPr sz="2000" dirty="0">
              <a:latin typeface="Calibri"/>
              <a:cs typeface="Calibri"/>
            </a:endParaRPr>
          </a:p>
        </p:txBody>
      </p:sp>
      <p:sp>
        <p:nvSpPr>
          <p:cNvPr id="9" name="object 9"/>
          <p:cNvSpPr txBox="1">
            <a:spLocks noGrp="1"/>
          </p:cNvSpPr>
          <p:nvPr>
            <p:ph type="title"/>
          </p:nvPr>
        </p:nvSpPr>
        <p:spPr>
          <a:xfrm>
            <a:off x="9685019" y="260629"/>
            <a:ext cx="1664970" cy="634365"/>
          </a:xfrm>
          <a:prstGeom prst="rect">
            <a:avLst/>
          </a:prstGeom>
          <a:solidFill>
            <a:srgbClr val="660033"/>
          </a:solidFill>
        </p:spPr>
        <p:txBody>
          <a:bodyPr vert="horz" wrap="square" lIns="0" tIns="114300" rIns="0" bIns="0" rtlCol="0">
            <a:spAutoFit/>
          </a:bodyPr>
          <a:lstStyle/>
          <a:p>
            <a:pPr marL="95885">
              <a:lnSpc>
                <a:spcPct val="100000"/>
              </a:lnSpc>
              <a:spcBef>
                <a:spcPts val="900"/>
              </a:spcBef>
            </a:pPr>
            <a:r>
              <a:rPr spc="-15" dirty="0">
                <a:solidFill>
                  <a:srgbClr val="FFFFFF"/>
                </a:solidFill>
              </a:rPr>
              <a:t>ОТПАДЪЦИ</a:t>
            </a:r>
          </a:p>
        </p:txBody>
      </p:sp>
      <p:sp>
        <p:nvSpPr>
          <p:cNvPr id="10" name="object 10"/>
          <p:cNvSpPr txBox="1"/>
          <p:nvPr/>
        </p:nvSpPr>
        <p:spPr>
          <a:xfrm>
            <a:off x="906881" y="1181353"/>
            <a:ext cx="8676640" cy="393700"/>
          </a:xfrm>
          <a:prstGeom prst="rect">
            <a:avLst/>
          </a:prstGeom>
        </p:spPr>
        <p:txBody>
          <a:bodyPr vert="horz" wrap="square" lIns="0" tIns="0" rIns="0" bIns="0" rtlCol="0">
            <a:spAutoFit/>
          </a:bodyPr>
          <a:lstStyle/>
          <a:p>
            <a:pPr marL="12700">
              <a:lnSpc>
                <a:spcPct val="100000"/>
              </a:lnSpc>
            </a:pPr>
            <a:r>
              <a:rPr sz="2400" b="1" spc="-15" dirty="0">
                <a:latin typeface="Calibri"/>
                <a:cs typeface="Calibri"/>
              </a:rPr>
              <a:t>Увеличава </a:t>
            </a:r>
            <a:r>
              <a:rPr sz="2400" b="1" spc="-5" dirty="0">
                <a:latin typeface="Calibri"/>
                <a:cs typeface="Calibri"/>
              </a:rPr>
              <a:t>ли се </a:t>
            </a:r>
            <a:r>
              <a:rPr sz="2400" b="1" spc="-30" dirty="0">
                <a:latin typeface="Calibri"/>
                <a:cs typeface="Calibri"/>
              </a:rPr>
              <a:t>делът </a:t>
            </a:r>
            <a:r>
              <a:rPr sz="2400" b="1" dirty="0">
                <a:latin typeface="Calibri"/>
                <a:cs typeface="Calibri"/>
              </a:rPr>
              <a:t>на </a:t>
            </a:r>
            <a:r>
              <a:rPr sz="2400" b="1" spc="-5" dirty="0">
                <a:latin typeface="Calibri"/>
                <a:cs typeface="Calibri"/>
              </a:rPr>
              <a:t>рециклираните </a:t>
            </a:r>
            <a:r>
              <a:rPr sz="2400" b="1" spc="-10" dirty="0">
                <a:latin typeface="Calibri"/>
                <a:cs typeface="Calibri"/>
              </a:rPr>
              <a:t>отпадъци </a:t>
            </a:r>
            <a:r>
              <a:rPr sz="2400" b="1" spc="-5" dirty="0">
                <a:latin typeface="Calibri"/>
                <a:cs typeface="Calibri"/>
              </a:rPr>
              <a:t>от</a:t>
            </a:r>
            <a:r>
              <a:rPr sz="2400" b="1" spc="85" dirty="0">
                <a:latin typeface="Calibri"/>
                <a:cs typeface="Calibri"/>
              </a:rPr>
              <a:t> </a:t>
            </a:r>
            <a:r>
              <a:rPr sz="2400" b="1" spc="-5" dirty="0">
                <a:latin typeface="Calibri"/>
                <a:cs typeface="Calibri"/>
              </a:rPr>
              <a:t>опаковки?</a:t>
            </a:r>
            <a:endParaRPr sz="2400">
              <a:latin typeface="Calibri"/>
              <a:cs typeface="Calibri"/>
            </a:endParaRPr>
          </a:p>
        </p:txBody>
      </p:sp>
      <p:sp>
        <p:nvSpPr>
          <p:cNvPr id="11" name="object 11"/>
          <p:cNvSpPr txBox="1"/>
          <p:nvPr/>
        </p:nvSpPr>
        <p:spPr>
          <a:xfrm>
            <a:off x="920648" y="260629"/>
            <a:ext cx="7972425" cy="634365"/>
          </a:xfrm>
          <a:prstGeom prst="rect">
            <a:avLst/>
          </a:prstGeom>
          <a:ln w="9525">
            <a:solidFill>
              <a:srgbClr val="974707"/>
            </a:solidFill>
          </a:ln>
        </p:spPr>
        <p:txBody>
          <a:bodyPr vert="horz" wrap="square" lIns="0" tIns="143510" rIns="0" bIns="0" rtlCol="0">
            <a:spAutoFit/>
          </a:bodyPr>
          <a:lstStyle/>
          <a:p>
            <a:pPr marL="86360">
              <a:lnSpc>
                <a:spcPct val="100000"/>
              </a:lnSpc>
              <a:spcBef>
                <a:spcPts val="1130"/>
              </a:spcBef>
            </a:pPr>
            <a:r>
              <a:rPr sz="2000" spc="-15" dirty="0">
                <a:latin typeface="Calibri"/>
                <a:cs typeface="Calibri"/>
              </a:rPr>
              <a:t>ОБРАЗУВАНИ </a:t>
            </a:r>
            <a:r>
              <a:rPr sz="2000" dirty="0">
                <a:latin typeface="Calibri"/>
                <a:cs typeface="Calibri"/>
              </a:rPr>
              <a:t>И </a:t>
            </a:r>
            <a:r>
              <a:rPr sz="2000" spc="-10" dirty="0">
                <a:latin typeface="Calibri"/>
                <a:cs typeface="Calibri"/>
              </a:rPr>
              <a:t>РЕЦИКЛИРАНИ ОТПАДЪЦИ </a:t>
            </a:r>
            <a:r>
              <a:rPr sz="2000" spc="-25" dirty="0">
                <a:latin typeface="Calibri"/>
                <a:cs typeface="Calibri"/>
              </a:rPr>
              <a:t>ОТ</a:t>
            </a:r>
            <a:r>
              <a:rPr sz="2000" spc="-15" dirty="0">
                <a:latin typeface="Calibri"/>
                <a:cs typeface="Calibri"/>
              </a:rPr>
              <a:t> </a:t>
            </a:r>
            <a:r>
              <a:rPr sz="2000" spc="-5" dirty="0">
                <a:latin typeface="Calibri"/>
                <a:cs typeface="Calibri"/>
              </a:rPr>
              <a:t>ОПАКОВКИ</a:t>
            </a:r>
            <a:endParaRPr sz="2000">
              <a:latin typeface="Calibri"/>
              <a:cs typeface="Calibri"/>
            </a:endParaRPr>
          </a:p>
        </p:txBody>
      </p:sp>
      <p:sp>
        <p:nvSpPr>
          <p:cNvPr id="13" name="object 13"/>
          <p:cNvSpPr/>
          <p:nvPr/>
        </p:nvSpPr>
        <p:spPr>
          <a:xfrm>
            <a:off x="506552" y="4572000"/>
            <a:ext cx="303504" cy="30350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21906" y="2045360"/>
            <a:ext cx="303504" cy="30350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06552" y="3068980"/>
            <a:ext cx="303504" cy="303504"/>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6809613" y="2136013"/>
            <a:ext cx="4461510" cy="2032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Постигната степен </a:t>
            </a:r>
            <a:r>
              <a:rPr sz="1200" b="1" dirty="0">
                <a:latin typeface="Calibri"/>
                <a:cs typeface="Calibri"/>
              </a:rPr>
              <a:t>на </a:t>
            </a:r>
            <a:r>
              <a:rPr sz="1200" b="1" spc="-5" dirty="0">
                <a:latin typeface="Calibri"/>
                <a:cs typeface="Calibri"/>
              </a:rPr>
              <a:t>оползотворяване, </a:t>
            </a:r>
            <a:r>
              <a:rPr sz="1200" b="1" dirty="0">
                <a:latin typeface="Calibri"/>
                <a:cs typeface="Calibri"/>
              </a:rPr>
              <a:t>в </a:t>
            </a:r>
            <a:r>
              <a:rPr sz="1200" b="1" spc="-25" dirty="0">
                <a:latin typeface="Calibri"/>
                <a:cs typeface="Calibri"/>
              </a:rPr>
              <a:t>т. </a:t>
            </a:r>
            <a:r>
              <a:rPr sz="1200" b="1" spc="-5" dirty="0">
                <a:latin typeface="Calibri"/>
                <a:cs typeface="Calibri"/>
              </a:rPr>
              <a:t>ч. рециклиране, </a:t>
            </a:r>
            <a:r>
              <a:rPr sz="1200" b="1" dirty="0">
                <a:latin typeface="Calibri"/>
                <a:cs typeface="Calibri"/>
              </a:rPr>
              <a:t>2013</a:t>
            </a:r>
            <a:r>
              <a:rPr sz="1200" b="1" spc="10" dirty="0">
                <a:latin typeface="Calibri"/>
                <a:cs typeface="Calibri"/>
              </a:rPr>
              <a:t> </a:t>
            </a:r>
            <a:r>
              <a:rPr sz="1200" b="1" spc="-30" dirty="0">
                <a:latin typeface="Calibri"/>
                <a:cs typeface="Calibri"/>
              </a:rPr>
              <a:t>г.</a:t>
            </a:r>
            <a:endParaRPr sz="1200">
              <a:latin typeface="Calibri"/>
              <a:cs typeface="Calibri"/>
            </a:endParaRPr>
          </a:p>
        </p:txBody>
      </p:sp>
      <p:graphicFrame>
        <p:nvGraphicFramePr>
          <p:cNvPr id="20" name="Table 19"/>
          <p:cNvGraphicFramePr>
            <a:graphicFrameLocks noGrp="1"/>
          </p:cNvGraphicFramePr>
          <p:nvPr>
            <p:extLst>
              <p:ext uri="{D42A27DB-BD31-4B8C-83A1-F6EECF244321}">
                <p14:modId xmlns:p14="http://schemas.microsoft.com/office/powerpoint/2010/main" val="1262507631"/>
              </p:ext>
            </p:extLst>
          </p:nvPr>
        </p:nvGraphicFramePr>
        <p:xfrm>
          <a:off x="6544818" y="2535772"/>
          <a:ext cx="5107433" cy="3285908"/>
        </p:xfrm>
        <a:graphic>
          <a:graphicData uri="http://schemas.openxmlformats.org/drawingml/2006/table">
            <a:tbl>
              <a:tblPr firstRow="1" firstCol="1" bandRow="1"/>
              <a:tblGrid>
                <a:gridCol w="1972843"/>
                <a:gridCol w="1324378"/>
                <a:gridCol w="1810212"/>
              </a:tblGrid>
              <a:tr h="701790">
                <a:tc>
                  <a:txBody>
                    <a:bodyPr/>
                    <a:lstStyle/>
                    <a:p>
                      <a:pPr marL="0" marR="0">
                        <a:spcBef>
                          <a:spcPts val="0"/>
                        </a:spcBef>
                        <a:spcAft>
                          <a:spcPts val="0"/>
                        </a:spcAft>
                      </a:pPr>
                      <a:r>
                        <a:rPr lang="bg-BG" sz="1600" b="1" dirty="0">
                          <a:effectLst/>
                          <a:latin typeface="+mn-lt"/>
                          <a:ea typeface="MS Mincho"/>
                        </a:rPr>
                        <a:t>Материал</a:t>
                      </a:r>
                      <a:endParaRPr lang="bg-BG" sz="1600" dirty="0">
                        <a:effectLst/>
                        <a:latin typeface="+mn-lt"/>
                        <a:ea typeface="MS Mincho"/>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spcBef>
                          <a:spcPts val="0"/>
                        </a:spcBef>
                        <a:spcAft>
                          <a:spcPts val="0"/>
                        </a:spcAft>
                      </a:pPr>
                      <a:r>
                        <a:rPr lang="bg-BG" sz="1600" b="1" dirty="0">
                          <a:effectLst/>
                          <a:latin typeface="+mn-lt"/>
                          <a:ea typeface="MS Mincho"/>
                        </a:rPr>
                        <a:t>Постигната степен на рециклиране, %</a:t>
                      </a:r>
                      <a:endParaRPr lang="bg-BG" sz="1600" dirty="0">
                        <a:effectLst/>
                        <a:latin typeface="+mn-lt"/>
                        <a:ea typeface="MS Mincho"/>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spcBef>
                          <a:spcPts val="0"/>
                        </a:spcBef>
                        <a:spcAft>
                          <a:spcPts val="0"/>
                        </a:spcAft>
                      </a:pPr>
                      <a:r>
                        <a:rPr lang="bg-BG" sz="1600" b="1" dirty="0">
                          <a:effectLst/>
                          <a:latin typeface="+mn-lt"/>
                          <a:ea typeface="MS Mincho"/>
                        </a:rPr>
                        <a:t>Постигната степен на оползотворяване, %</a:t>
                      </a:r>
                      <a:endParaRPr lang="bg-BG" sz="1600" dirty="0">
                        <a:effectLst/>
                        <a:latin typeface="+mn-lt"/>
                        <a:ea typeface="MS Mincho"/>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394757">
                <a:tc>
                  <a:txBody>
                    <a:bodyPr/>
                    <a:lstStyle/>
                    <a:p>
                      <a:pPr marL="0" marR="0">
                        <a:spcBef>
                          <a:spcPts val="0"/>
                        </a:spcBef>
                        <a:spcAft>
                          <a:spcPts val="0"/>
                        </a:spcAft>
                      </a:pPr>
                      <a:r>
                        <a:rPr lang="bg-BG" sz="1600" dirty="0">
                          <a:effectLst/>
                          <a:latin typeface="+mn-lt"/>
                          <a:ea typeface="MS Mincho"/>
                        </a:rPr>
                        <a:t>Пластмаси</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64,07%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64,13%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0896">
                <a:tc>
                  <a:txBody>
                    <a:bodyPr/>
                    <a:lstStyle/>
                    <a:p>
                      <a:pPr marL="0" marR="0">
                        <a:spcBef>
                          <a:spcPts val="0"/>
                        </a:spcBef>
                        <a:spcAft>
                          <a:spcPts val="0"/>
                        </a:spcAft>
                      </a:pPr>
                      <a:r>
                        <a:rPr lang="bg-BG" sz="1600">
                          <a:effectLst/>
                          <a:latin typeface="+mn-lt"/>
                          <a:ea typeface="MS Mincho"/>
                        </a:rPr>
                        <a:t>Хартия/картон (вкл. композит)</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a:effectLst/>
                          <a:latin typeface="+mn-lt"/>
                          <a:ea typeface="MS Mincho"/>
                        </a:rPr>
                        <a:t>70,07%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70,31%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757">
                <a:tc>
                  <a:txBody>
                    <a:bodyPr/>
                    <a:lstStyle/>
                    <a:p>
                      <a:pPr marL="0" marR="0">
                        <a:spcBef>
                          <a:spcPts val="0"/>
                        </a:spcBef>
                        <a:spcAft>
                          <a:spcPts val="0"/>
                        </a:spcAft>
                      </a:pPr>
                      <a:r>
                        <a:rPr lang="bg-BG" sz="1600">
                          <a:effectLst/>
                          <a:latin typeface="+mn-lt"/>
                          <a:ea typeface="MS Mincho"/>
                        </a:rPr>
                        <a:t>Метал</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a:effectLst/>
                          <a:latin typeface="+mn-lt"/>
                          <a:ea typeface="MS Mincho"/>
                        </a:rPr>
                        <a:t>67,12%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67,12%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757">
                <a:tc>
                  <a:txBody>
                    <a:bodyPr/>
                    <a:lstStyle/>
                    <a:p>
                      <a:pPr marL="0" marR="0">
                        <a:spcBef>
                          <a:spcPts val="0"/>
                        </a:spcBef>
                        <a:spcAft>
                          <a:spcPts val="0"/>
                        </a:spcAft>
                      </a:pPr>
                      <a:r>
                        <a:rPr lang="bg-BG" sz="1600">
                          <a:effectLst/>
                          <a:latin typeface="+mn-lt"/>
                          <a:ea typeface="MS Mincho"/>
                        </a:rPr>
                        <a:t>Дърво</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a:effectLst/>
                          <a:latin typeface="+mn-lt"/>
                          <a:ea typeface="MS Mincho"/>
                        </a:rPr>
                        <a:t>37,81%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37,85%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757">
                <a:tc>
                  <a:txBody>
                    <a:bodyPr/>
                    <a:lstStyle/>
                    <a:p>
                      <a:pPr marL="0" marR="0">
                        <a:spcBef>
                          <a:spcPts val="0"/>
                        </a:spcBef>
                        <a:spcAft>
                          <a:spcPts val="0"/>
                        </a:spcAft>
                      </a:pPr>
                      <a:r>
                        <a:rPr lang="bg-BG" sz="1600">
                          <a:effectLst/>
                          <a:latin typeface="+mn-lt"/>
                          <a:ea typeface="MS Mincho"/>
                        </a:rPr>
                        <a:t>Стъкло</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a:effectLst/>
                          <a:latin typeface="+mn-lt"/>
                          <a:ea typeface="MS Mincho"/>
                        </a:rPr>
                        <a:t>63,17%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63,17%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spcBef>
                          <a:spcPts val="0"/>
                        </a:spcBef>
                        <a:spcAft>
                          <a:spcPts val="0"/>
                        </a:spcAft>
                      </a:pPr>
                      <a:r>
                        <a:rPr lang="bg-BG" sz="1600">
                          <a:effectLst/>
                          <a:latin typeface="+mn-lt"/>
                          <a:ea typeface="MS Mincho"/>
                        </a:rPr>
                        <a:t>Други</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a:effectLst/>
                          <a:latin typeface="+mn-lt"/>
                          <a:ea typeface="MS Mincho"/>
                        </a:rPr>
                        <a:t>2,49%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60045" algn="ctr">
                        <a:spcBef>
                          <a:spcPts val="0"/>
                        </a:spcBef>
                        <a:spcAft>
                          <a:spcPts val="0"/>
                        </a:spcAft>
                      </a:pPr>
                      <a:r>
                        <a:rPr lang="bg-BG" sz="1600" dirty="0">
                          <a:effectLst/>
                          <a:latin typeface="+mn-lt"/>
                          <a:ea typeface="MS Mincho"/>
                        </a:rPr>
                        <a:t>8,72%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685019" y="260629"/>
            <a:ext cx="1664970" cy="634365"/>
          </a:xfrm>
          <a:prstGeom prst="rect">
            <a:avLst/>
          </a:prstGeom>
          <a:solidFill>
            <a:srgbClr val="CC3300"/>
          </a:solidFill>
        </p:spPr>
        <p:txBody>
          <a:bodyPr vert="horz" wrap="square" lIns="0" tIns="114300" rIns="0" bIns="0" rtlCol="0">
            <a:spAutoFit/>
          </a:bodyPr>
          <a:lstStyle/>
          <a:p>
            <a:pPr marL="490220">
              <a:lnSpc>
                <a:spcPct val="100000"/>
              </a:lnSpc>
              <a:spcBef>
                <a:spcPts val="900"/>
              </a:spcBef>
            </a:pPr>
            <a:r>
              <a:rPr sz="2400" spc="-5" dirty="0">
                <a:solidFill>
                  <a:srgbClr val="FFFFFF"/>
                </a:solidFill>
                <a:latin typeface="Calibri"/>
                <a:cs typeface="Calibri"/>
              </a:rPr>
              <a:t>ШУМ</a:t>
            </a:r>
            <a:endParaRPr sz="2400">
              <a:latin typeface="Calibri"/>
              <a:cs typeface="Calibri"/>
            </a:endParaRPr>
          </a:p>
        </p:txBody>
      </p:sp>
      <p:sp>
        <p:nvSpPr>
          <p:cNvPr id="4" name="object 4"/>
          <p:cNvSpPr txBox="1"/>
          <p:nvPr/>
        </p:nvSpPr>
        <p:spPr>
          <a:xfrm>
            <a:off x="999540" y="1214628"/>
            <a:ext cx="10269220" cy="4403770"/>
          </a:xfrm>
          <a:prstGeom prst="rect">
            <a:avLst/>
          </a:prstGeom>
        </p:spPr>
        <p:txBody>
          <a:bodyPr vert="horz" wrap="square" lIns="0" tIns="0" rIns="0" bIns="0" rtlCol="0">
            <a:spAutoFit/>
          </a:bodyPr>
          <a:lstStyle/>
          <a:p>
            <a:pPr marL="12700" marR="5080">
              <a:lnSpc>
                <a:spcPct val="100000"/>
              </a:lnSpc>
              <a:tabLst>
                <a:tab pos="1571625" algn="l"/>
                <a:tab pos="2111375" algn="l"/>
                <a:tab pos="2475230" algn="l"/>
                <a:tab pos="4363720" algn="l"/>
                <a:tab pos="4725035" algn="l"/>
                <a:tab pos="6081395" algn="l"/>
                <a:tab pos="6609080" algn="l"/>
                <a:tab pos="8348345" algn="l"/>
                <a:tab pos="9230995" algn="l"/>
              </a:tabLst>
            </a:pPr>
            <a:r>
              <a:rPr sz="2400" b="1" dirty="0">
                <a:latin typeface="Calibri"/>
                <a:cs typeface="Calibri"/>
              </a:rPr>
              <a:t>И</a:t>
            </a:r>
            <a:r>
              <a:rPr sz="2400" b="1" spc="-35" dirty="0">
                <a:latin typeface="Calibri"/>
                <a:cs typeface="Calibri"/>
              </a:rPr>
              <a:t>з</a:t>
            </a:r>
            <a:r>
              <a:rPr sz="2400" b="1" dirty="0">
                <a:latin typeface="Calibri"/>
                <a:cs typeface="Calibri"/>
              </a:rPr>
              <a:t>л</a:t>
            </a:r>
            <a:r>
              <a:rPr sz="2400" b="1" spc="-35" dirty="0">
                <a:latin typeface="Calibri"/>
                <a:cs typeface="Calibri"/>
              </a:rPr>
              <a:t>о</a:t>
            </a:r>
            <a:r>
              <a:rPr sz="2400" b="1" spc="-45" dirty="0">
                <a:latin typeface="Calibri"/>
                <a:cs typeface="Calibri"/>
              </a:rPr>
              <a:t>ж</a:t>
            </a:r>
            <a:r>
              <a:rPr sz="2400" b="1" spc="-5" dirty="0">
                <a:latin typeface="Calibri"/>
                <a:cs typeface="Calibri"/>
              </a:rPr>
              <a:t>ено</a:t>
            </a:r>
            <a:r>
              <a:rPr sz="2400" b="1" dirty="0">
                <a:latin typeface="Calibri"/>
                <a:cs typeface="Calibri"/>
              </a:rPr>
              <a:t>	</a:t>
            </a:r>
            <a:r>
              <a:rPr sz="2400" b="1" spc="-5" dirty="0">
                <a:latin typeface="Calibri"/>
                <a:cs typeface="Calibri"/>
              </a:rPr>
              <a:t>л</a:t>
            </a:r>
            <a:r>
              <a:rPr sz="2400" b="1" dirty="0">
                <a:latin typeface="Calibri"/>
                <a:cs typeface="Calibri"/>
              </a:rPr>
              <a:t>и	</a:t>
            </a:r>
            <a:r>
              <a:rPr sz="2400" b="1" spc="-5" dirty="0">
                <a:latin typeface="Calibri"/>
                <a:cs typeface="Calibri"/>
              </a:rPr>
              <a:t>е</a:t>
            </a:r>
            <a:r>
              <a:rPr sz="2400" b="1" dirty="0">
                <a:latin typeface="Calibri"/>
                <a:cs typeface="Calibri"/>
              </a:rPr>
              <a:t>	</a:t>
            </a:r>
            <a:r>
              <a:rPr sz="2400" b="1" spc="-5" dirty="0">
                <a:latin typeface="Calibri"/>
                <a:cs typeface="Calibri"/>
              </a:rPr>
              <a:t>нас</a:t>
            </a:r>
            <a:r>
              <a:rPr sz="2400" b="1" spc="-30" dirty="0">
                <a:latin typeface="Calibri"/>
                <a:cs typeface="Calibri"/>
              </a:rPr>
              <a:t>е</a:t>
            </a:r>
            <a:r>
              <a:rPr sz="2400" b="1" spc="-5" dirty="0">
                <a:latin typeface="Calibri"/>
                <a:cs typeface="Calibri"/>
              </a:rPr>
              <a:t>ление</a:t>
            </a:r>
            <a:r>
              <a:rPr sz="2400" b="1" spc="-30" dirty="0">
                <a:latin typeface="Calibri"/>
                <a:cs typeface="Calibri"/>
              </a:rPr>
              <a:t>т</a:t>
            </a:r>
            <a:r>
              <a:rPr sz="2400" b="1" dirty="0">
                <a:latin typeface="Calibri"/>
                <a:cs typeface="Calibri"/>
              </a:rPr>
              <a:t>о	в	стран</a:t>
            </a:r>
            <a:r>
              <a:rPr sz="2400" b="1" spc="-10" dirty="0">
                <a:latin typeface="Calibri"/>
                <a:cs typeface="Calibri"/>
              </a:rPr>
              <a:t>а</a:t>
            </a:r>
            <a:r>
              <a:rPr sz="2400" b="1" dirty="0">
                <a:latin typeface="Calibri"/>
                <a:cs typeface="Calibri"/>
              </a:rPr>
              <a:t>та	на	на</a:t>
            </a:r>
            <a:r>
              <a:rPr sz="2400" b="1" spc="5" dirty="0">
                <a:latin typeface="Calibri"/>
                <a:cs typeface="Calibri"/>
              </a:rPr>
              <a:t>д</a:t>
            </a:r>
            <a:r>
              <a:rPr sz="2400" b="1" dirty="0">
                <a:latin typeface="Calibri"/>
                <a:cs typeface="Calibri"/>
              </a:rPr>
              <a:t>норм</a:t>
            </a:r>
            <a:r>
              <a:rPr sz="2400" b="1" spc="5" dirty="0">
                <a:latin typeface="Calibri"/>
                <a:cs typeface="Calibri"/>
              </a:rPr>
              <a:t>е</a:t>
            </a:r>
            <a:r>
              <a:rPr sz="2400" b="1" spc="-5" dirty="0">
                <a:latin typeface="Calibri"/>
                <a:cs typeface="Calibri"/>
              </a:rPr>
              <a:t>н</a:t>
            </a:r>
            <a:r>
              <a:rPr sz="2400" b="1" dirty="0">
                <a:latin typeface="Calibri"/>
                <a:cs typeface="Calibri"/>
              </a:rPr>
              <a:t>	ш</a:t>
            </a:r>
            <a:r>
              <a:rPr sz="2400" b="1" spc="-20" dirty="0">
                <a:latin typeface="Calibri"/>
                <a:cs typeface="Calibri"/>
              </a:rPr>
              <a:t>у</a:t>
            </a:r>
            <a:r>
              <a:rPr sz="2400" b="1" spc="-5" dirty="0">
                <a:latin typeface="Calibri"/>
                <a:cs typeface="Calibri"/>
              </a:rPr>
              <a:t>м,</a:t>
            </a:r>
            <a:r>
              <a:rPr sz="2400" b="1" dirty="0">
                <a:latin typeface="Calibri"/>
                <a:cs typeface="Calibri"/>
              </a:rPr>
              <a:t>	</a:t>
            </a:r>
            <a:r>
              <a:rPr sz="2400" b="1" spc="-15" dirty="0">
                <a:latin typeface="Calibri"/>
                <a:cs typeface="Calibri"/>
              </a:rPr>
              <a:t>в</a:t>
            </a:r>
            <a:r>
              <a:rPr sz="2400" b="1" dirty="0">
                <a:latin typeface="Calibri"/>
                <a:cs typeface="Calibri"/>
              </a:rPr>
              <a:t>лияещ  </a:t>
            </a:r>
            <a:r>
              <a:rPr sz="2400" b="1" spc="-10" dirty="0">
                <a:latin typeface="Calibri"/>
                <a:cs typeface="Calibri"/>
              </a:rPr>
              <a:t>отрицателно върху човешкото</a:t>
            </a:r>
            <a:r>
              <a:rPr sz="2400" b="1" spc="-35" dirty="0">
                <a:latin typeface="Calibri"/>
                <a:cs typeface="Calibri"/>
              </a:rPr>
              <a:t> </a:t>
            </a:r>
            <a:r>
              <a:rPr sz="2400" b="1" spc="-5" dirty="0">
                <a:latin typeface="Calibri"/>
                <a:cs typeface="Calibri"/>
              </a:rPr>
              <a:t>здраве?</a:t>
            </a:r>
            <a:endParaRPr sz="2400" dirty="0">
              <a:latin typeface="Calibri"/>
              <a:cs typeface="Calibri"/>
            </a:endParaRPr>
          </a:p>
          <a:p>
            <a:pPr marL="12700" marR="752475" algn="just">
              <a:lnSpc>
                <a:spcPct val="100000"/>
              </a:lnSpc>
              <a:spcBef>
                <a:spcPts val="1140"/>
              </a:spcBef>
            </a:pPr>
            <a:r>
              <a:rPr lang="ru-RU" sz="2000" spc="-5" dirty="0" err="1">
                <a:cs typeface="Calibri"/>
              </a:rPr>
              <a:t>Данните</a:t>
            </a:r>
            <a:r>
              <a:rPr lang="ru-RU" sz="2000" spc="-5" dirty="0">
                <a:cs typeface="Calibri"/>
              </a:rPr>
              <a:t> от </a:t>
            </a:r>
            <a:r>
              <a:rPr lang="ru-RU" sz="2000" spc="-5" dirty="0" err="1">
                <a:cs typeface="Calibri"/>
              </a:rPr>
              <a:t>измерванията</a:t>
            </a:r>
            <a:r>
              <a:rPr lang="ru-RU" sz="2000" spc="-5" dirty="0">
                <a:cs typeface="Calibri"/>
              </a:rPr>
              <a:t> на </a:t>
            </a:r>
            <a:r>
              <a:rPr lang="ru-RU" sz="2000" spc="-5" dirty="0" err="1">
                <a:cs typeface="Calibri"/>
              </a:rPr>
              <a:t>шумовите</a:t>
            </a:r>
            <a:r>
              <a:rPr lang="ru-RU" sz="2000" spc="-5" dirty="0">
                <a:cs typeface="Calibri"/>
              </a:rPr>
              <a:t> нива </a:t>
            </a:r>
            <a:r>
              <a:rPr lang="ru-RU" sz="2000" spc="-5" dirty="0" err="1">
                <a:cs typeface="Calibri"/>
              </a:rPr>
              <a:t>през</a:t>
            </a:r>
            <a:r>
              <a:rPr lang="ru-RU" sz="2000" spc="-5" dirty="0">
                <a:cs typeface="Calibri"/>
              </a:rPr>
              <a:t> 2014 г. </a:t>
            </a:r>
            <a:r>
              <a:rPr lang="ru-RU" sz="2000" spc="-5" dirty="0" err="1">
                <a:cs typeface="Calibri"/>
              </a:rPr>
              <a:t>показват</a:t>
            </a:r>
            <a:r>
              <a:rPr lang="ru-RU" sz="2000" spc="-5" dirty="0">
                <a:cs typeface="Calibri"/>
              </a:rPr>
              <a:t>, че </a:t>
            </a:r>
            <a:r>
              <a:rPr lang="ru-RU" sz="2000" spc="-5" dirty="0" err="1">
                <a:cs typeface="Calibri"/>
              </a:rPr>
              <a:t>регламентираните</a:t>
            </a:r>
            <a:r>
              <a:rPr lang="ru-RU" sz="2000" spc="-5" dirty="0">
                <a:cs typeface="Calibri"/>
              </a:rPr>
              <a:t> </a:t>
            </a:r>
            <a:r>
              <a:rPr lang="ru-RU" sz="2000" spc="-5" dirty="0" err="1">
                <a:cs typeface="Calibri"/>
              </a:rPr>
              <a:t>допустими</a:t>
            </a:r>
            <a:r>
              <a:rPr lang="ru-RU" sz="2000" spc="-5" dirty="0">
                <a:cs typeface="Calibri"/>
              </a:rPr>
              <a:t> </a:t>
            </a:r>
            <a:r>
              <a:rPr lang="ru-RU" sz="2000" spc="-5" dirty="0" err="1">
                <a:cs typeface="Calibri"/>
              </a:rPr>
              <a:t>шумови</a:t>
            </a:r>
            <a:r>
              <a:rPr lang="ru-RU" sz="2000" spc="-5" dirty="0">
                <a:cs typeface="Calibri"/>
              </a:rPr>
              <a:t> нива </a:t>
            </a:r>
            <a:r>
              <a:rPr lang="ru-RU" sz="2000" spc="-5" dirty="0" err="1">
                <a:cs typeface="Calibri"/>
              </a:rPr>
              <a:t>са</a:t>
            </a:r>
            <a:r>
              <a:rPr lang="ru-RU" sz="2000" spc="-5" dirty="0">
                <a:cs typeface="Calibri"/>
              </a:rPr>
              <a:t> </a:t>
            </a:r>
            <a:r>
              <a:rPr lang="ru-RU" sz="2000" spc="-5" dirty="0" err="1">
                <a:cs typeface="Calibri"/>
              </a:rPr>
              <a:t>превишени</a:t>
            </a:r>
            <a:r>
              <a:rPr lang="ru-RU" sz="2000" spc="-5" dirty="0">
                <a:cs typeface="Calibri"/>
              </a:rPr>
              <a:t> в 72 % от </a:t>
            </a:r>
            <a:r>
              <a:rPr lang="ru-RU" sz="2000" spc="-5" dirty="0" err="1">
                <a:cs typeface="Calibri"/>
              </a:rPr>
              <a:t>контролните</a:t>
            </a:r>
            <a:r>
              <a:rPr lang="ru-RU" sz="2000" spc="-5" dirty="0">
                <a:cs typeface="Calibri"/>
              </a:rPr>
              <a:t> </a:t>
            </a:r>
            <a:r>
              <a:rPr lang="ru-RU" sz="2000" spc="-5" dirty="0" err="1">
                <a:cs typeface="Calibri"/>
              </a:rPr>
              <a:t>пунктове</a:t>
            </a:r>
            <a:r>
              <a:rPr lang="ru-RU" sz="2000" spc="-5" dirty="0">
                <a:cs typeface="Calibri"/>
              </a:rPr>
              <a:t> в </a:t>
            </a:r>
            <a:r>
              <a:rPr lang="ru-RU" sz="2000" spc="-5" dirty="0" err="1">
                <a:cs typeface="Calibri"/>
              </a:rPr>
              <a:t>страната</a:t>
            </a:r>
            <a:r>
              <a:rPr lang="ru-RU" sz="2000" spc="-5" dirty="0">
                <a:cs typeface="Calibri"/>
              </a:rPr>
              <a:t>. </a:t>
            </a:r>
            <a:endParaRPr lang="ru-RU" sz="2000" spc="-5" dirty="0" smtClean="0">
              <a:cs typeface="Calibri"/>
            </a:endParaRPr>
          </a:p>
          <a:p>
            <a:pPr marL="12700" marR="237490" algn="just">
              <a:lnSpc>
                <a:spcPct val="100000"/>
              </a:lnSpc>
            </a:pPr>
            <a:endParaRPr lang="bg-BG" sz="2000" dirty="0" smtClean="0">
              <a:latin typeface="Calibri"/>
              <a:cs typeface="Calibri"/>
            </a:endParaRPr>
          </a:p>
          <a:p>
            <a:pPr marL="12700" marR="237490" algn="just">
              <a:lnSpc>
                <a:spcPct val="100000"/>
              </a:lnSpc>
            </a:pPr>
            <a:r>
              <a:rPr sz="2000" dirty="0" smtClean="0">
                <a:latin typeface="Calibri"/>
                <a:cs typeface="Calibri"/>
              </a:rPr>
              <a:t>98</a:t>
            </a:r>
            <a:r>
              <a:rPr sz="2000" dirty="0">
                <a:latin typeface="Calibri"/>
                <a:cs typeface="Calibri"/>
              </a:rPr>
              <a:t>% </a:t>
            </a:r>
            <a:r>
              <a:rPr sz="2000" spc="-10" dirty="0">
                <a:latin typeface="Calibri"/>
                <a:cs typeface="Calibri"/>
              </a:rPr>
              <a:t>от </a:t>
            </a:r>
            <a:r>
              <a:rPr sz="2000" dirty="0">
                <a:latin typeface="Calibri"/>
                <a:cs typeface="Calibri"/>
              </a:rPr>
              <a:t>проверените през </a:t>
            </a:r>
            <a:r>
              <a:rPr sz="2000" spc="-15" dirty="0">
                <a:latin typeface="Calibri"/>
                <a:cs typeface="Calibri"/>
              </a:rPr>
              <a:t>годината </a:t>
            </a:r>
            <a:r>
              <a:rPr sz="2000" dirty="0">
                <a:latin typeface="Calibri"/>
                <a:cs typeface="Calibri"/>
              </a:rPr>
              <a:t>промишлени </a:t>
            </a:r>
            <a:r>
              <a:rPr sz="2000" spc="-5" dirty="0">
                <a:latin typeface="Calibri"/>
                <a:cs typeface="Calibri"/>
              </a:rPr>
              <a:t>източници </a:t>
            </a:r>
            <a:r>
              <a:rPr sz="2000" dirty="0">
                <a:latin typeface="Calibri"/>
                <a:cs typeface="Calibri"/>
              </a:rPr>
              <a:t>на шум, </a:t>
            </a:r>
            <a:r>
              <a:rPr sz="2000" spc="-5" dirty="0">
                <a:latin typeface="Calibri"/>
                <a:cs typeface="Calibri"/>
              </a:rPr>
              <a:t>отговарят </a:t>
            </a:r>
            <a:r>
              <a:rPr sz="2000" dirty="0">
                <a:latin typeface="Calibri"/>
                <a:cs typeface="Calibri"/>
              </a:rPr>
              <a:t>на  нормативните изисквания. РИОСВ </a:t>
            </a:r>
            <a:r>
              <a:rPr sz="2000" spc="-15" dirty="0">
                <a:latin typeface="Calibri"/>
                <a:cs typeface="Calibri"/>
              </a:rPr>
              <a:t>отчитат, </a:t>
            </a:r>
            <a:r>
              <a:rPr sz="2000" dirty="0">
                <a:latin typeface="Calibri"/>
                <a:cs typeface="Calibri"/>
              </a:rPr>
              <a:t>че </a:t>
            </a:r>
            <a:r>
              <a:rPr sz="2000" spc="-10" dirty="0">
                <a:latin typeface="Calibri"/>
                <a:cs typeface="Calibri"/>
              </a:rPr>
              <a:t>от </a:t>
            </a:r>
            <a:r>
              <a:rPr sz="2000" dirty="0">
                <a:latin typeface="Calibri"/>
                <a:cs typeface="Calibri"/>
              </a:rPr>
              <a:t>440 проверки на промишлени </a:t>
            </a:r>
            <a:r>
              <a:rPr sz="2000" spc="-5" dirty="0">
                <a:latin typeface="Calibri"/>
                <a:cs typeface="Calibri"/>
              </a:rPr>
              <a:t>източници  </a:t>
            </a:r>
            <a:r>
              <a:rPr sz="2000" dirty="0">
                <a:latin typeface="Calibri"/>
                <a:cs typeface="Calibri"/>
              </a:rPr>
              <a:t>по </a:t>
            </a:r>
            <a:r>
              <a:rPr sz="2000" spc="-5" dirty="0">
                <a:latin typeface="Calibri"/>
                <a:cs typeface="Calibri"/>
              </a:rPr>
              <a:t>отношение </a:t>
            </a:r>
            <a:r>
              <a:rPr sz="2000" dirty="0">
                <a:latin typeface="Calibri"/>
                <a:cs typeface="Calibri"/>
              </a:rPr>
              <a:t>на </a:t>
            </a:r>
            <a:r>
              <a:rPr sz="2000" spc="-5" dirty="0">
                <a:latin typeface="Calibri"/>
                <a:cs typeface="Calibri"/>
              </a:rPr>
              <a:t>излъчвания от </a:t>
            </a:r>
            <a:r>
              <a:rPr sz="2000" dirty="0">
                <a:latin typeface="Calibri"/>
                <a:cs typeface="Calibri"/>
              </a:rPr>
              <a:t>тях шум в </a:t>
            </a:r>
            <a:r>
              <a:rPr sz="2000" spc="-10" dirty="0">
                <a:latin typeface="Calibri"/>
                <a:cs typeface="Calibri"/>
              </a:rPr>
              <a:t>околната </a:t>
            </a:r>
            <a:r>
              <a:rPr sz="2000" spc="-5" dirty="0">
                <a:latin typeface="Calibri"/>
                <a:cs typeface="Calibri"/>
              </a:rPr>
              <a:t>среда </a:t>
            </a:r>
            <a:r>
              <a:rPr sz="2000" dirty="0">
                <a:latin typeface="Calibri"/>
                <a:cs typeface="Calibri"/>
              </a:rPr>
              <a:t>само при 7 </a:t>
            </a:r>
            <a:r>
              <a:rPr sz="2000" spc="-10" dirty="0">
                <a:latin typeface="Calibri"/>
                <a:cs typeface="Calibri"/>
              </a:rPr>
              <a:t>от </a:t>
            </a:r>
            <a:r>
              <a:rPr sz="2000" dirty="0">
                <a:latin typeface="Calibri"/>
                <a:cs typeface="Calibri"/>
              </a:rPr>
              <a:t>тях са </a:t>
            </a:r>
            <a:r>
              <a:rPr sz="2000" spc="-5" dirty="0">
                <a:latin typeface="Calibri"/>
                <a:cs typeface="Calibri"/>
              </a:rPr>
              <a:t>констатирани  отклонения от </a:t>
            </a:r>
            <a:r>
              <a:rPr sz="2000" dirty="0">
                <a:latin typeface="Calibri"/>
                <a:cs typeface="Calibri"/>
              </a:rPr>
              <a:t>нормативните</a:t>
            </a:r>
            <a:r>
              <a:rPr sz="2000" spc="-110" dirty="0">
                <a:latin typeface="Calibri"/>
                <a:cs typeface="Calibri"/>
              </a:rPr>
              <a:t> </a:t>
            </a:r>
            <a:r>
              <a:rPr sz="2000" dirty="0">
                <a:latin typeface="Calibri"/>
                <a:cs typeface="Calibri"/>
              </a:rPr>
              <a:t>изисквания.</a:t>
            </a:r>
          </a:p>
          <a:p>
            <a:pPr algn="just">
              <a:lnSpc>
                <a:spcPct val="100000"/>
              </a:lnSpc>
              <a:spcBef>
                <a:spcPts val="25"/>
              </a:spcBef>
            </a:pPr>
            <a:endParaRPr sz="2900" dirty="0">
              <a:latin typeface="Times New Roman"/>
              <a:cs typeface="Times New Roman"/>
            </a:endParaRPr>
          </a:p>
          <a:p>
            <a:pPr marL="12700" marR="407034" algn="just">
              <a:lnSpc>
                <a:spcPct val="100000"/>
              </a:lnSpc>
            </a:pPr>
            <a:r>
              <a:rPr lang="bg-BG" sz="2000" dirty="0">
                <a:ea typeface="Times New Roman"/>
              </a:rPr>
              <a:t>През 2014г. е одобрена и приета от общинския съвет на град Стара Загора Стратегическа шумова карта </a:t>
            </a:r>
            <a:r>
              <a:rPr sz="2000" spc="-5" dirty="0" smtClean="0">
                <a:latin typeface="Calibri"/>
                <a:cs typeface="Calibri"/>
              </a:rPr>
              <a:t>.</a:t>
            </a:r>
            <a:endParaRPr sz="2000" dirty="0">
              <a:latin typeface="Calibri"/>
              <a:cs typeface="Calibri"/>
            </a:endParaRPr>
          </a:p>
        </p:txBody>
      </p:sp>
      <p:sp>
        <p:nvSpPr>
          <p:cNvPr id="5" name="object 5"/>
          <p:cNvSpPr txBox="1">
            <a:spLocks noGrp="1"/>
          </p:cNvSpPr>
          <p:nvPr>
            <p:ph type="title"/>
          </p:nvPr>
        </p:nvSpPr>
        <p:spPr>
          <a:xfrm>
            <a:off x="920648" y="260629"/>
            <a:ext cx="7972425" cy="634365"/>
          </a:xfrm>
          <a:prstGeom prst="rect">
            <a:avLst/>
          </a:prstGeom>
          <a:ln w="9525">
            <a:solidFill>
              <a:srgbClr val="CC3300"/>
            </a:solidFill>
          </a:ln>
        </p:spPr>
        <p:txBody>
          <a:bodyPr vert="horz" wrap="square" lIns="0" tIns="143510" rIns="0" bIns="0" rtlCol="0">
            <a:spAutoFit/>
          </a:bodyPr>
          <a:lstStyle/>
          <a:p>
            <a:pPr marL="86360">
              <a:lnSpc>
                <a:spcPct val="100000"/>
              </a:lnSpc>
              <a:spcBef>
                <a:spcPts val="1130"/>
              </a:spcBef>
            </a:pPr>
            <a:r>
              <a:rPr sz="2000" dirty="0">
                <a:solidFill>
                  <a:srgbClr val="000000"/>
                </a:solidFill>
              </a:rPr>
              <a:t>ШУМОВО</a:t>
            </a:r>
            <a:r>
              <a:rPr sz="2000" spc="-65" dirty="0">
                <a:solidFill>
                  <a:srgbClr val="000000"/>
                </a:solidFill>
              </a:rPr>
              <a:t> </a:t>
            </a:r>
            <a:r>
              <a:rPr sz="2000" spc="-5" dirty="0">
                <a:solidFill>
                  <a:srgbClr val="000000"/>
                </a:solidFill>
              </a:rPr>
              <a:t>ЗАМЪРСЯВАНЕ</a:t>
            </a:r>
            <a:endParaRPr sz="2000"/>
          </a:p>
        </p:txBody>
      </p:sp>
      <p:sp>
        <p:nvSpPr>
          <p:cNvPr id="8" name="object 8"/>
          <p:cNvSpPr/>
          <p:nvPr/>
        </p:nvSpPr>
        <p:spPr>
          <a:xfrm>
            <a:off x="480034" y="3335398"/>
            <a:ext cx="303504" cy="3035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11238" y="4853711"/>
            <a:ext cx="303504" cy="303504"/>
          </a:xfrm>
          <a:prstGeom prst="rect">
            <a:avLst/>
          </a:prstGeom>
          <a:blipFill>
            <a:blip r:embed="rId3" cstate="print"/>
            <a:stretch>
              <a:fillRect/>
            </a:stretch>
          </a:blipFill>
        </p:spPr>
        <p:txBody>
          <a:bodyPr wrap="square" lIns="0" tIns="0" rIns="0" bIns="0" rtlCol="0"/>
          <a:lstStyle/>
          <a:p>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27" y="2133600"/>
            <a:ext cx="34900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9540" y="4346194"/>
            <a:ext cx="5074920" cy="1945005"/>
          </a:xfrm>
          <a:prstGeom prst="rect">
            <a:avLst/>
          </a:prstGeom>
        </p:spPr>
        <p:txBody>
          <a:bodyPr vert="horz" wrap="square" lIns="0" tIns="0" rIns="0" bIns="0" rtlCol="0">
            <a:spAutoFit/>
          </a:bodyPr>
          <a:lstStyle/>
          <a:p>
            <a:pPr marL="12700" marR="5080" algn="just">
              <a:lnSpc>
                <a:spcPct val="100000"/>
              </a:lnSpc>
            </a:pPr>
            <a:r>
              <a:rPr sz="1800" spc="-15" dirty="0">
                <a:latin typeface="Calibri"/>
                <a:cs typeface="Calibri"/>
              </a:rPr>
              <a:t>Резултатите </a:t>
            </a:r>
            <a:r>
              <a:rPr sz="1800" spc="-10" dirty="0">
                <a:latin typeface="Calibri"/>
                <a:cs typeface="Calibri"/>
              </a:rPr>
              <a:t>от </a:t>
            </a:r>
            <a:r>
              <a:rPr sz="1800" spc="-5" dirty="0">
                <a:latin typeface="Calibri"/>
                <a:cs typeface="Calibri"/>
              </a:rPr>
              <a:t>проведения радиологичен  </a:t>
            </a:r>
            <a:r>
              <a:rPr sz="1800" spc="-10" dirty="0">
                <a:latin typeface="Calibri"/>
                <a:cs typeface="Calibri"/>
              </a:rPr>
              <a:t>мониторинг, </a:t>
            </a:r>
            <a:r>
              <a:rPr sz="1800" dirty="0">
                <a:latin typeface="Calibri"/>
                <a:cs typeface="Calibri"/>
              </a:rPr>
              <a:t>сравнени с </a:t>
            </a:r>
            <a:r>
              <a:rPr sz="1800" spc="-10" dirty="0">
                <a:latin typeface="Calibri"/>
                <a:cs typeface="Calibri"/>
              </a:rPr>
              <a:t>резултати от </a:t>
            </a:r>
            <a:r>
              <a:rPr sz="1800" dirty="0">
                <a:latin typeface="Calibri"/>
                <a:cs typeface="Calibri"/>
              </a:rPr>
              <a:t>минали  </a:t>
            </a:r>
            <a:r>
              <a:rPr sz="1800" spc="-15" dirty="0">
                <a:latin typeface="Calibri"/>
                <a:cs typeface="Calibri"/>
              </a:rPr>
              <a:t>години </a:t>
            </a:r>
            <a:r>
              <a:rPr sz="1800" spc="-5" dirty="0">
                <a:latin typeface="Calibri"/>
                <a:cs typeface="Calibri"/>
              </a:rPr>
              <a:t>не показват неблагоприятни тенденции </a:t>
            </a:r>
            <a:r>
              <a:rPr sz="1800" dirty="0">
                <a:latin typeface="Calibri"/>
                <a:cs typeface="Calibri"/>
              </a:rPr>
              <a:t>в  </a:t>
            </a:r>
            <a:r>
              <a:rPr sz="1800" spc="-5" dirty="0">
                <a:latin typeface="Calibri"/>
                <a:cs typeface="Calibri"/>
              </a:rPr>
              <a:t>радиационната обстановка </a:t>
            </a:r>
            <a:r>
              <a:rPr sz="1800" dirty="0">
                <a:latin typeface="Calibri"/>
                <a:cs typeface="Calibri"/>
              </a:rPr>
              <a:t>и </a:t>
            </a:r>
            <a:r>
              <a:rPr sz="1800" spc="-10" dirty="0">
                <a:latin typeface="Calibri"/>
                <a:cs typeface="Calibri"/>
              </a:rPr>
              <a:t>екологичния </a:t>
            </a:r>
            <a:r>
              <a:rPr sz="1800" spc="-5" dirty="0">
                <a:latin typeface="Calibri"/>
                <a:cs typeface="Calibri"/>
              </a:rPr>
              <a:t>статус  </a:t>
            </a:r>
            <a:r>
              <a:rPr sz="1800" spc="229" dirty="0">
                <a:latin typeface="Calibri"/>
                <a:cs typeface="Calibri"/>
              </a:rPr>
              <a:t> </a:t>
            </a:r>
            <a:r>
              <a:rPr sz="1800" dirty="0">
                <a:latin typeface="Calibri"/>
                <a:cs typeface="Calibri"/>
              </a:rPr>
              <a:t>в</a:t>
            </a:r>
            <a:endParaRPr sz="1800">
              <a:latin typeface="Calibri"/>
              <a:cs typeface="Calibri"/>
            </a:endParaRPr>
          </a:p>
          <a:p>
            <a:pPr marL="12700" marR="5080" algn="just">
              <a:lnSpc>
                <a:spcPct val="100000"/>
              </a:lnSpc>
            </a:pPr>
            <a:r>
              <a:rPr sz="1800" spc="-10" dirty="0">
                <a:latin typeface="Calibri"/>
                <a:cs typeface="Calibri"/>
              </a:rPr>
              <a:t>„наблюдаваната” </a:t>
            </a:r>
            <a:r>
              <a:rPr sz="1800" spc="-5" dirty="0">
                <a:latin typeface="Calibri"/>
                <a:cs typeface="Calibri"/>
              </a:rPr>
              <a:t>зона на „АЕЦ </a:t>
            </a:r>
            <a:r>
              <a:rPr sz="1800" spc="-20" dirty="0">
                <a:latin typeface="Calibri"/>
                <a:cs typeface="Calibri"/>
              </a:rPr>
              <a:t>Козлодуй”</a:t>
            </a:r>
            <a:r>
              <a:rPr sz="1800" spc="365" dirty="0">
                <a:latin typeface="Calibri"/>
                <a:cs typeface="Calibri"/>
              </a:rPr>
              <a:t> </a:t>
            </a:r>
            <a:r>
              <a:rPr sz="1800" spc="10" dirty="0">
                <a:latin typeface="Calibri"/>
                <a:cs typeface="Calibri"/>
              </a:rPr>
              <a:t>ЕАД,  </a:t>
            </a:r>
            <a:r>
              <a:rPr sz="1800" spc="-5" dirty="0">
                <a:latin typeface="Calibri"/>
                <a:cs typeface="Calibri"/>
              </a:rPr>
              <a:t>произтичащи </a:t>
            </a:r>
            <a:r>
              <a:rPr sz="1800" spc="-10" dirty="0">
                <a:latin typeface="Calibri"/>
                <a:cs typeface="Calibri"/>
              </a:rPr>
              <a:t>от </a:t>
            </a:r>
            <a:r>
              <a:rPr sz="1800" spc="-5" dirty="0">
                <a:latin typeface="Calibri"/>
                <a:cs typeface="Calibri"/>
              </a:rPr>
              <a:t>експлоатацията на атомната  централа.</a:t>
            </a:r>
            <a:endParaRPr sz="1800">
              <a:latin typeface="Calibri"/>
              <a:cs typeface="Calibri"/>
            </a:endParaRPr>
          </a:p>
        </p:txBody>
      </p:sp>
      <p:sp>
        <p:nvSpPr>
          <p:cNvPr id="4" name="object 4"/>
          <p:cNvSpPr txBox="1">
            <a:spLocks noGrp="1"/>
          </p:cNvSpPr>
          <p:nvPr>
            <p:ph type="title"/>
          </p:nvPr>
        </p:nvSpPr>
        <p:spPr>
          <a:xfrm>
            <a:off x="9685019" y="260629"/>
            <a:ext cx="1664970" cy="634365"/>
          </a:xfrm>
          <a:prstGeom prst="rect">
            <a:avLst/>
          </a:prstGeom>
          <a:solidFill>
            <a:srgbClr val="5F497A"/>
          </a:solidFill>
        </p:spPr>
        <p:txBody>
          <a:bodyPr vert="horz" wrap="square" lIns="0" tIns="114300" rIns="0" bIns="0" rtlCol="0">
            <a:spAutoFit/>
          </a:bodyPr>
          <a:lstStyle/>
          <a:p>
            <a:pPr marL="111125">
              <a:lnSpc>
                <a:spcPct val="100000"/>
              </a:lnSpc>
              <a:spcBef>
                <a:spcPts val="900"/>
              </a:spcBef>
            </a:pPr>
            <a:r>
              <a:rPr spc="-20" dirty="0">
                <a:solidFill>
                  <a:srgbClr val="FFFFFF"/>
                </a:solidFill>
              </a:rPr>
              <a:t>РАДИАЦИЯ</a:t>
            </a:r>
          </a:p>
        </p:txBody>
      </p:sp>
      <p:sp>
        <p:nvSpPr>
          <p:cNvPr id="5" name="object 5"/>
          <p:cNvSpPr txBox="1"/>
          <p:nvPr/>
        </p:nvSpPr>
        <p:spPr>
          <a:xfrm>
            <a:off x="920648" y="260629"/>
            <a:ext cx="7972425" cy="634365"/>
          </a:xfrm>
          <a:prstGeom prst="rect">
            <a:avLst/>
          </a:prstGeom>
          <a:ln w="9525">
            <a:solidFill>
              <a:srgbClr val="5F497A"/>
            </a:solidFill>
          </a:ln>
        </p:spPr>
        <p:txBody>
          <a:bodyPr vert="horz" wrap="square" lIns="0" tIns="143510" rIns="0" bIns="0" rtlCol="0">
            <a:spAutoFit/>
          </a:bodyPr>
          <a:lstStyle/>
          <a:p>
            <a:pPr marL="86360">
              <a:lnSpc>
                <a:spcPct val="100000"/>
              </a:lnSpc>
              <a:spcBef>
                <a:spcPts val="1130"/>
              </a:spcBef>
            </a:pPr>
            <a:r>
              <a:rPr sz="2000" spc="-10" dirty="0">
                <a:latin typeface="Calibri"/>
                <a:cs typeface="Calibri"/>
              </a:rPr>
              <a:t>РАДИАЦИОННИ ХАРАКТЕРИСТИКИ </a:t>
            </a:r>
            <a:r>
              <a:rPr sz="2000" dirty="0">
                <a:latin typeface="Calibri"/>
                <a:cs typeface="Calibri"/>
              </a:rPr>
              <a:t>НА </a:t>
            </a:r>
            <a:r>
              <a:rPr sz="2000" spc="-40" dirty="0">
                <a:latin typeface="Calibri"/>
                <a:cs typeface="Calibri"/>
              </a:rPr>
              <a:t>ОКОЛНАТА</a:t>
            </a:r>
            <a:r>
              <a:rPr sz="2000" spc="-65" dirty="0">
                <a:latin typeface="Calibri"/>
                <a:cs typeface="Calibri"/>
              </a:rPr>
              <a:t> </a:t>
            </a:r>
            <a:r>
              <a:rPr sz="2000" dirty="0">
                <a:latin typeface="Calibri"/>
                <a:cs typeface="Calibri"/>
              </a:rPr>
              <a:t>СРЕДА</a:t>
            </a:r>
            <a:endParaRPr sz="2000">
              <a:latin typeface="Calibri"/>
              <a:cs typeface="Calibri"/>
            </a:endParaRPr>
          </a:p>
        </p:txBody>
      </p:sp>
      <p:sp>
        <p:nvSpPr>
          <p:cNvPr id="7" name="object 7"/>
          <p:cNvSpPr txBox="1"/>
          <p:nvPr/>
        </p:nvSpPr>
        <p:spPr>
          <a:xfrm>
            <a:off x="999540" y="1056385"/>
            <a:ext cx="10304780" cy="1258570"/>
          </a:xfrm>
          <a:prstGeom prst="rect">
            <a:avLst/>
          </a:prstGeom>
        </p:spPr>
        <p:txBody>
          <a:bodyPr vert="horz" wrap="square" lIns="0" tIns="0" rIns="0" bIns="0" rtlCol="0">
            <a:spAutoFit/>
          </a:bodyPr>
          <a:lstStyle/>
          <a:p>
            <a:pPr marL="12700">
              <a:lnSpc>
                <a:spcPct val="100000"/>
              </a:lnSpc>
              <a:tabLst>
                <a:tab pos="2231390" algn="l"/>
                <a:tab pos="3702050" algn="l"/>
                <a:tab pos="8023225" algn="l"/>
                <a:tab pos="9962515" algn="l"/>
              </a:tabLst>
            </a:pPr>
            <a:r>
              <a:rPr sz="2400" b="1" dirty="0">
                <a:latin typeface="Calibri"/>
                <a:cs typeface="Calibri"/>
              </a:rPr>
              <a:t>Рад</a:t>
            </a:r>
            <a:r>
              <a:rPr sz="2400" b="1" spc="-15" dirty="0">
                <a:latin typeface="Calibri"/>
                <a:cs typeface="Calibri"/>
              </a:rPr>
              <a:t>и</a:t>
            </a:r>
            <a:r>
              <a:rPr sz="2400" b="1" spc="10" dirty="0">
                <a:latin typeface="Calibri"/>
                <a:cs typeface="Calibri"/>
              </a:rPr>
              <a:t>а</a:t>
            </a:r>
            <a:r>
              <a:rPr sz="2400" b="1" dirty="0">
                <a:latin typeface="Calibri"/>
                <a:cs typeface="Calibri"/>
              </a:rPr>
              <a:t>ц</a:t>
            </a:r>
            <a:r>
              <a:rPr sz="2400" b="1" spc="-10" dirty="0">
                <a:latin typeface="Calibri"/>
                <a:cs typeface="Calibri"/>
              </a:rPr>
              <a:t>и</a:t>
            </a:r>
            <a:r>
              <a:rPr sz="2400" b="1" dirty="0">
                <a:latin typeface="Calibri"/>
                <a:cs typeface="Calibri"/>
              </a:rPr>
              <a:t>о</a:t>
            </a:r>
            <a:r>
              <a:rPr sz="2400" b="1" spc="10" dirty="0">
                <a:latin typeface="Calibri"/>
                <a:cs typeface="Calibri"/>
              </a:rPr>
              <a:t>н</a:t>
            </a:r>
            <a:r>
              <a:rPr sz="2400" b="1" dirty="0">
                <a:latin typeface="Calibri"/>
                <a:cs typeface="Calibri"/>
              </a:rPr>
              <a:t>но</a:t>
            </a:r>
            <a:r>
              <a:rPr sz="2400" b="1" spc="-35" dirty="0">
                <a:latin typeface="Calibri"/>
                <a:cs typeface="Calibri"/>
              </a:rPr>
              <a:t>т</a:t>
            </a:r>
            <a:r>
              <a:rPr sz="2400" b="1" dirty="0">
                <a:latin typeface="Calibri"/>
                <a:cs typeface="Calibri"/>
              </a:rPr>
              <a:t>о	</a:t>
            </a:r>
            <a:r>
              <a:rPr sz="2400" b="1" spc="-15" dirty="0">
                <a:latin typeface="Calibri"/>
                <a:cs typeface="Calibri"/>
              </a:rPr>
              <a:t>съ</a:t>
            </a:r>
            <a:r>
              <a:rPr sz="2400" b="1" spc="-5" dirty="0">
                <a:latin typeface="Calibri"/>
                <a:cs typeface="Calibri"/>
              </a:rPr>
              <a:t>с</a:t>
            </a:r>
            <a:r>
              <a:rPr sz="2400" b="1" spc="-25" dirty="0">
                <a:latin typeface="Calibri"/>
                <a:cs typeface="Calibri"/>
              </a:rPr>
              <a:t>т</a:t>
            </a:r>
            <a:r>
              <a:rPr sz="2400" b="1" dirty="0">
                <a:latin typeface="Calibri"/>
                <a:cs typeface="Calibri"/>
              </a:rPr>
              <a:t>оян</a:t>
            </a:r>
            <a:r>
              <a:rPr sz="2400" b="1" spc="-10" dirty="0">
                <a:latin typeface="Calibri"/>
                <a:cs typeface="Calibri"/>
              </a:rPr>
              <a:t>и</a:t>
            </a:r>
            <a:r>
              <a:rPr sz="2400" b="1" spc="-5" dirty="0">
                <a:latin typeface="Calibri"/>
                <a:cs typeface="Calibri"/>
              </a:rPr>
              <a:t>е</a:t>
            </a:r>
            <a:r>
              <a:rPr sz="2400" b="1" dirty="0">
                <a:latin typeface="Calibri"/>
                <a:cs typeface="Calibri"/>
              </a:rPr>
              <a:t>	на </a:t>
            </a:r>
            <a:r>
              <a:rPr sz="2400" b="1" spc="-85" dirty="0">
                <a:latin typeface="Calibri"/>
                <a:cs typeface="Calibri"/>
              </a:rPr>
              <a:t> </a:t>
            </a:r>
            <a:r>
              <a:rPr sz="2400" b="1" dirty="0">
                <a:latin typeface="Calibri"/>
                <a:cs typeface="Calibri"/>
              </a:rPr>
              <a:t>о</a:t>
            </a:r>
            <a:r>
              <a:rPr sz="2400" b="1" spc="-35" dirty="0">
                <a:latin typeface="Calibri"/>
                <a:cs typeface="Calibri"/>
              </a:rPr>
              <a:t>ко</a:t>
            </a:r>
            <a:r>
              <a:rPr sz="2400" b="1" dirty="0">
                <a:latin typeface="Calibri"/>
                <a:cs typeface="Calibri"/>
              </a:rPr>
              <a:t>лн</a:t>
            </a:r>
            <a:r>
              <a:rPr sz="2400" b="1" spc="-15" dirty="0">
                <a:latin typeface="Calibri"/>
                <a:cs typeface="Calibri"/>
              </a:rPr>
              <a:t>а</a:t>
            </a:r>
            <a:r>
              <a:rPr sz="2400" b="1" dirty="0">
                <a:latin typeface="Calibri"/>
                <a:cs typeface="Calibri"/>
              </a:rPr>
              <a:t>та </a:t>
            </a:r>
            <a:r>
              <a:rPr sz="2400" b="1" spc="-90" dirty="0">
                <a:latin typeface="Calibri"/>
                <a:cs typeface="Calibri"/>
              </a:rPr>
              <a:t> </a:t>
            </a:r>
            <a:r>
              <a:rPr sz="2400" b="1" spc="-5" dirty="0">
                <a:latin typeface="Calibri"/>
                <a:cs typeface="Calibri"/>
              </a:rPr>
              <a:t>ср</a:t>
            </a:r>
            <a:r>
              <a:rPr sz="2400" b="1" spc="-50" dirty="0">
                <a:latin typeface="Calibri"/>
                <a:cs typeface="Calibri"/>
              </a:rPr>
              <a:t>е</a:t>
            </a:r>
            <a:r>
              <a:rPr sz="2400" b="1" dirty="0">
                <a:latin typeface="Calibri"/>
                <a:cs typeface="Calibri"/>
              </a:rPr>
              <a:t>да </a:t>
            </a:r>
            <a:r>
              <a:rPr sz="2400" b="1" spc="-90" dirty="0">
                <a:latin typeface="Calibri"/>
                <a:cs typeface="Calibri"/>
              </a:rPr>
              <a:t> </a:t>
            </a:r>
            <a:r>
              <a:rPr sz="2400" b="1" dirty="0">
                <a:latin typeface="Calibri"/>
                <a:cs typeface="Calibri"/>
              </a:rPr>
              <a:t>в </a:t>
            </a:r>
            <a:r>
              <a:rPr sz="2400" b="1" spc="-90" dirty="0">
                <a:latin typeface="Calibri"/>
                <a:cs typeface="Calibri"/>
              </a:rPr>
              <a:t> </a:t>
            </a:r>
            <a:r>
              <a:rPr sz="2400" b="1" spc="-40" dirty="0">
                <a:latin typeface="Calibri"/>
                <a:cs typeface="Calibri"/>
              </a:rPr>
              <a:t>Б</a:t>
            </a:r>
            <a:r>
              <a:rPr sz="2400" b="1" dirty="0">
                <a:latin typeface="Calibri"/>
                <a:cs typeface="Calibri"/>
              </a:rPr>
              <a:t>ъл</a:t>
            </a:r>
            <a:r>
              <a:rPr sz="2400" b="1" spc="-10" dirty="0">
                <a:latin typeface="Calibri"/>
                <a:cs typeface="Calibri"/>
              </a:rPr>
              <a:t>г</a:t>
            </a:r>
            <a:r>
              <a:rPr sz="2400" b="1" dirty="0">
                <a:latin typeface="Calibri"/>
                <a:cs typeface="Calibri"/>
              </a:rPr>
              <a:t>ар</a:t>
            </a:r>
            <a:r>
              <a:rPr sz="2400" b="1" spc="-10" dirty="0">
                <a:latin typeface="Calibri"/>
                <a:cs typeface="Calibri"/>
              </a:rPr>
              <a:t>и</a:t>
            </a:r>
            <a:r>
              <a:rPr sz="2400" b="1" spc="-5" dirty="0">
                <a:latin typeface="Calibri"/>
                <a:cs typeface="Calibri"/>
              </a:rPr>
              <a:t>я	пр</a:t>
            </a:r>
            <a:r>
              <a:rPr sz="2400" b="1" spc="-30" dirty="0">
                <a:latin typeface="Calibri"/>
                <a:cs typeface="Calibri"/>
              </a:rPr>
              <a:t>е</a:t>
            </a:r>
            <a:r>
              <a:rPr sz="2400" b="1" spc="-35" dirty="0">
                <a:latin typeface="Calibri"/>
                <a:cs typeface="Calibri"/>
              </a:rPr>
              <a:t>д</a:t>
            </a:r>
            <a:r>
              <a:rPr sz="2400" b="1" dirty="0">
                <a:latin typeface="Calibri"/>
                <a:cs typeface="Calibri"/>
              </a:rPr>
              <a:t>ста</a:t>
            </a:r>
            <a:r>
              <a:rPr sz="2400" b="1" spc="-15" dirty="0">
                <a:latin typeface="Calibri"/>
                <a:cs typeface="Calibri"/>
              </a:rPr>
              <a:t>в</a:t>
            </a:r>
            <a:r>
              <a:rPr sz="2400" b="1" dirty="0">
                <a:latin typeface="Calibri"/>
                <a:cs typeface="Calibri"/>
              </a:rPr>
              <a:t>лява	</a:t>
            </a:r>
            <a:r>
              <a:rPr sz="2400" b="1" spc="-5" dirty="0">
                <a:latin typeface="Calibri"/>
                <a:cs typeface="Calibri"/>
              </a:rPr>
              <a:t>ли</a:t>
            </a:r>
            <a:endParaRPr sz="2400" dirty="0">
              <a:latin typeface="Calibri"/>
              <a:cs typeface="Calibri"/>
            </a:endParaRPr>
          </a:p>
          <a:p>
            <a:pPr marL="12700">
              <a:lnSpc>
                <a:spcPct val="100000"/>
              </a:lnSpc>
            </a:pPr>
            <a:r>
              <a:rPr sz="2400" b="1" spc="-5" dirty="0">
                <a:latin typeface="Calibri"/>
                <a:cs typeface="Calibri"/>
              </a:rPr>
              <a:t>заплаха за </a:t>
            </a:r>
            <a:r>
              <a:rPr sz="2400" b="1" spc="-10" dirty="0">
                <a:latin typeface="Calibri"/>
                <a:cs typeface="Calibri"/>
              </a:rPr>
              <a:t>здравето </a:t>
            </a:r>
            <a:r>
              <a:rPr sz="2400" b="1" spc="-5" dirty="0">
                <a:latin typeface="Calibri"/>
                <a:cs typeface="Calibri"/>
              </a:rPr>
              <a:t>на населението </a:t>
            </a:r>
            <a:r>
              <a:rPr sz="2400" b="1" dirty="0">
                <a:latin typeface="Calibri"/>
                <a:cs typeface="Calibri"/>
              </a:rPr>
              <a:t>и </a:t>
            </a:r>
            <a:r>
              <a:rPr sz="2400" b="1" spc="-5" dirty="0">
                <a:latin typeface="Calibri"/>
                <a:cs typeface="Calibri"/>
              </a:rPr>
              <a:t>състоянието на</a:t>
            </a:r>
            <a:r>
              <a:rPr sz="2400" b="1" dirty="0">
                <a:latin typeface="Calibri"/>
                <a:cs typeface="Calibri"/>
              </a:rPr>
              <a:t> </a:t>
            </a:r>
            <a:r>
              <a:rPr sz="2400" b="1" spc="-5" dirty="0">
                <a:latin typeface="Calibri"/>
                <a:cs typeface="Calibri"/>
              </a:rPr>
              <a:t>екосистемите?</a:t>
            </a:r>
            <a:endParaRPr sz="2400" dirty="0">
              <a:latin typeface="Calibri"/>
              <a:cs typeface="Calibri"/>
            </a:endParaRPr>
          </a:p>
          <a:p>
            <a:pPr marL="46990">
              <a:lnSpc>
                <a:spcPct val="100000"/>
              </a:lnSpc>
              <a:spcBef>
                <a:spcPts val="1040"/>
              </a:spcBef>
              <a:tabLst>
                <a:tab pos="9307830" algn="l"/>
              </a:tabLst>
            </a:pPr>
            <a:r>
              <a:rPr sz="2400" b="1" spc="-5" dirty="0">
                <a:latin typeface="Calibri"/>
                <a:cs typeface="Calibri"/>
              </a:rPr>
              <a:t>Съ</a:t>
            </a:r>
            <a:r>
              <a:rPr sz="2400" b="1" spc="-30" dirty="0">
                <a:latin typeface="Calibri"/>
                <a:cs typeface="Calibri"/>
              </a:rPr>
              <a:t>щ</a:t>
            </a:r>
            <a:r>
              <a:rPr sz="2400" b="1" spc="-5" dirty="0">
                <a:latin typeface="Calibri"/>
                <a:cs typeface="Calibri"/>
              </a:rPr>
              <a:t>е</a:t>
            </a:r>
            <a:r>
              <a:rPr sz="2400" b="1" dirty="0">
                <a:latin typeface="Calibri"/>
                <a:cs typeface="Calibri"/>
              </a:rPr>
              <a:t>ст</a:t>
            </a:r>
            <a:r>
              <a:rPr sz="2400" b="1" spc="-15" dirty="0">
                <a:latin typeface="Calibri"/>
                <a:cs typeface="Calibri"/>
              </a:rPr>
              <a:t>в</a:t>
            </a:r>
            <a:r>
              <a:rPr sz="2400" b="1" dirty="0">
                <a:latin typeface="Calibri"/>
                <a:cs typeface="Calibri"/>
              </a:rPr>
              <a:t>у</a:t>
            </a:r>
            <a:r>
              <a:rPr sz="2400" b="1" spc="-10" dirty="0">
                <a:latin typeface="Calibri"/>
                <a:cs typeface="Calibri"/>
              </a:rPr>
              <a:t>в</a:t>
            </a:r>
            <a:r>
              <a:rPr sz="2400" b="1" dirty="0">
                <a:latin typeface="Calibri"/>
                <a:cs typeface="Calibri"/>
              </a:rPr>
              <a:t>а</a:t>
            </a:r>
            <a:r>
              <a:rPr sz="2400" b="1" spc="65" dirty="0">
                <a:latin typeface="Calibri"/>
                <a:cs typeface="Calibri"/>
              </a:rPr>
              <a:t> </a:t>
            </a:r>
            <a:r>
              <a:rPr sz="2400" b="1" spc="-5" dirty="0">
                <a:latin typeface="Calibri"/>
                <a:cs typeface="Calibri"/>
              </a:rPr>
              <a:t>л</a:t>
            </a:r>
            <a:r>
              <a:rPr sz="2400" b="1" dirty="0">
                <a:latin typeface="Calibri"/>
                <a:cs typeface="Calibri"/>
              </a:rPr>
              <a:t>и</a:t>
            </a:r>
            <a:r>
              <a:rPr sz="2400" b="1" spc="50" dirty="0">
                <a:latin typeface="Calibri"/>
                <a:cs typeface="Calibri"/>
              </a:rPr>
              <a:t> </a:t>
            </a:r>
            <a:r>
              <a:rPr sz="2400" b="1" spc="-30" dirty="0">
                <a:latin typeface="Calibri"/>
                <a:cs typeface="Calibri"/>
              </a:rPr>
              <a:t>д</a:t>
            </a:r>
            <a:r>
              <a:rPr sz="2400" b="1" dirty="0">
                <a:latin typeface="Calibri"/>
                <a:cs typeface="Calibri"/>
              </a:rPr>
              <a:t>опълни</a:t>
            </a:r>
            <a:r>
              <a:rPr sz="2400" b="1" spc="-15" dirty="0">
                <a:latin typeface="Calibri"/>
                <a:cs typeface="Calibri"/>
              </a:rPr>
              <a:t>т</a:t>
            </a:r>
            <a:r>
              <a:rPr sz="2400" b="1" spc="-40" dirty="0">
                <a:latin typeface="Calibri"/>
                <a:cs typeface="Calibri"/>
              </a:rPr>
              <a:t>е</a:t>
            </a:r>
            <a:r>
              <a:rPr sz="2400" b="1" dirty="0">
                <a:latin typeface="Calibri"/>
                <a:cs typeface="Calibri"/>
              </a:rPr>
              <a:t>лно</a:t>
            </a:r>
            <a:r>
              <a:rPr sz="2400" b="1" spc="60" dirty="0">
                <a:latin typeface="Calibri"/>
                <a:cs typeface="Calibri"/>
              </a:rPr>
              <a:t> </a:t>
            </a:r>
            <a:r>
              <a:rPr sz="2400" b="1" dirty="0">
                <a:latin typeface="Calibri"/>
                <a:cs typeface="Calibri"/>
              </a:rPr>
              <a:t>о</a:t>
            </a:r>
            <a:r>
              <a:rPr sz="2400" b="1" spc="-50" dirty="0">
                <a:latin typeface="Calibri"/>
                <a:cs typeface="Calibri"/>
              </a:rPr>
              <a:t>б</a:t>
            </a:r>
            <a:r>
              <a:rPr sz="2400" b="1" dirty="0">
                <a:latin typeface="Calibri"/>
                <a:cs typeface="Calibri"/>
              </a:rPr>
              <a:t>лъчв</a:t>
            </a:r>
            <a:r>
              <a:rPr sz="2400" b="1" spc="-5" dirty="0">
                <a:latin typeface="Calibri"/>
                <a:cs typeface="Calibri"/>
              </a:rPr>
              <a:t>ане</a:t>
            </a:r>
            <a:r>
              <a:rPr sz="2400" b="1" spc="65" dirty="0">
                <a:latin typeface="Calibri"/>
                <a:cs typeface="Calibri"/>
              </a:rPr>
              <a:t> </a:t>
            </a:r>
            <a:r>
              <a:rPr sz="2400" b="1" dirty="0">
                <a:latin typeface="Calibri"/>
                <a:cs typeface="Calibri"/>
              </a:rPr>
              <a:t>на</a:t>
            </a:r>
            <a:r>
              <a:rPr sz="2400" b="1" spc="55" dirty="0">
                <a:latin typeface="Calibri"/>
                <a:cs typeface="Calibri"/>
              </a:rPr>
              <a:t> </a:t>
            </a:r>
            <a:r>
              <a:rPr sz="2400" b="1" spc="-5" dirty="0">
                <a:latin typeface="Calibri"/>
                <a:cs typeface="Calibri"/>
              </a:rPr>
              <a:t>нас</a:t>
            </a:r>
            <a:r>
              <a:rPr sz="2400" b="1" spc="-30" dirty="0">
                <a:latin typeface="Calibri"/>
                <a:cs typeface="Calibri"/>
              </a:rPr>
              <a:t>е</a:t>
            </a:r>
            <a:r>
              <a:rPr sz="2400" b="1" spc="-5" dirty="0">
                <a:latin typeface="Calibri"/>
                <a:cs typeface="Calibri"/>
              </a:rPr>
              <a:t>ление</a:t>
            </a:r>
            <a:r>
              <a:rPr sz="2400" b="1" spc="-30" dirty="0">
                <a:latin typeface="Calibri"/>
                <a:cs typeface="Calibri"/>
              </a:rPr>
              <a:t>т</a:t>
            </a:r>
            <a:r>
              <a:rPr sz="2400" b="1" dirty="0">
                <a:latin typeface="Calibri"/>
                <a:cs typeface="Calibri"/>
              </a:rPr>
              <a:t>о</a:t>
            </a:r>
            <a:r>
              <a:rPr sz="2400" b="1" spc="65" dirty="0">
                <a:latin typeface="Calibri"/>
                <a:cs typeface="Calibri"/>
              </a:rPr>
              <a:t> </a:t>
            </a:r>
            <a:r>
              <a:rPr sz="2400" b="1" dirty="0">
                <a:latin typeface="Calibri"/>
                <a:cs typeface="Calibri"/>
              </a:rPr>
              <a:t>в</a:t>
            </a:r>
            <a:r>
              <a:rPr sz="2400" b="1" spc="55" dirty="0">
                <a:latin typeface="Calibri"/>
                <a:cs typeface="Calibri"/>
              </a:rPr>
              <a:t> </a:t>
            </a:r>
            <a:r>
              <a:rPr sz="2400" b="1" dirty="0">
                <a:latin typeface="Calibri"/>
                <a:cs typeface="Calibri"/>
              </a:rPr>
              <a:t>ра</a:t>
            </a:r>
            <a:r>
              <a:rPr sz="2400" b="1" spc="-10" dirty="0">
                <a:latin typeface="Calibri"/>
                <a:cs typeface="Calibri"/>
              </a:rPr>
              <a:t>й</a:t>
            </a:r>
            <a:r>
              <a:rPr sz="2400" b="1" dirty="0">
                <a:latin typeface="Calibri"/>
                <a:cs typeface="Calibri"/>
              </a:rPr>
              <a:t>они</a:t>
            </a:r>
            <a:r>
              <a:rPr sz="2400" b="1" spc="55" dirty="0">
                <a:latin typeface="Calibri"/>
                <a:cs typeface="Calibri"/>
              </a:rPr>
              <a:t> </a:t>
            </a:r>
            <a:r>
              <a:rPr sz="2400" b="1" spc="-5" dirty="0">
                <a:latin typeface="Calibri"/>
                <a:cs typeface="Calibri"/>
              </a:rPr>
              <a:t>с</a:t>
            </a:r>
            <a:r>
              <a:rPr sz="2400" b="1" dirty="0">
                <a:latin typeface="Calibri"/>
                <a:cs typeface="Calibri"/>
              </a:rPr>
              <a:t>	</a:t>
            </a:r>
            <a:r>
              <a:rPr sz="2400" b="1" spc="-5" dirty="0">
                <a:latin typeface="Calibri"/>
                <a:cs typeface="Calibri"/>
              </a:rPr>
              <a:t>ядре</a:t>
            </a:r>
            <a:r>
              <a:rPr sz="2400" b="1" dirty="0">
                <a:latin typeface="Calibri"/>
                <a:cs typeface="Calibri"/>
              </a:rPr>
              <a:t>ни</a:t>
            </a:r>
            <a:endParaRPr sz="2400" dirty="0">
              <a:latin typeface="Calibri"/>
              <a:cs typeface="Calibri"/>
            </a:endParaRPr>
          </a:p>
        </p:txBody>
      </p:sp>
      <p:sp>
        <p:nvSpPr>
          <p:cNvPr id="8" name="object 8"/>
          <p:cNvSpPr txBox="1"/>
          <p:nvPr/>
        </p:nvSpPr>
        <p:spPr>
          <a:xfrm>
            <a:off x="999540" y="2286634"/>
            <a:ext cx="5074920" cy="1699260"/>
          </a:xfrm>
          <a:prstGeom prst="rect">
            <a:avLst/>
          </a:prstGeom>
        </p:spPr>
        <p:txBody>
          <a:bodyPr vert="horz" wrap="square" lIns="0" tIns="0" rIns="0" bIns="0" rtlCol="0">
            <a:spAutoFit/>
          </a:bodyPr>
          <a:lstStyle/>
          <a:p>
            <a:pPr marL="46990" algn="just">
              <a:lnSpc>
                <a:spcPct val="100000"/>
              </a:lnSpc>
            </a:pPr>
            <a:r>
              <a:rPr sz="2400" b="1" spc="-10" dirty="0">
                <a:latin typeface="Calibri"/>
                <a:cs typeface="Calibri"/>
              </a:rPr>
              <a:t>съоръжения </a:t>
            </a:r>
            <a:r>
              <a:rPr sz="2400" b="1" dirty="0">
                <a:latin typeface="Calibri"/>
                <a:cs typeface="Calibri"/>
              </a:rPr>
              <a:t>–  АЕЦ</a:t>
            </a:r>
            <a:r>
              <a:rPr sz="2400" b="1" spc="-65" dirty="0">
                <a:latin typeface="Calibri"/>
                <a:cs typeface="Calibri"/>
              </a:rPr>
              <a:t> </a:t>
            </a:r>
            <a:r>
              <a:rPr sz="2400" b="1" spc="-20" dirty="0">
                <a:latin typeface="Calibri"/>
                <a:cs typeface="Calibri"/>
              </a:rPr>
              <a:t>„Козлодуй”</a:t>
            </a:r>
            <a:endParaRPr sz="2400">
              <a:latin typeface="Calibri"/>
              <a:cs typeface="Calibri"/>
            </a:endParaRPr>
          </a:p>
          <a:p>
            <a:pPr marL="12700" marR="5080" algn="just">
              <a:lnSpc>
                <a:spcPct val="100000"/>
              </a:lnSpc>
              <a:spcBef>
                <a:spcPts val="1670"/>
              </a:spcBef>
            </a:pPr>
            <a:r>
              <a:rPr sz="1800" spc="-5" dirty="0">
                <a:latin typeface="Calibri"/>
                <a:cs typeface="Calibri"/>
              </a:rPr>
              <a:t>Националната автоматизирана система </a:t>
            </a:r>
            <a:r>
              <a:rPr sz="1800" spc="-10" dirty="0">
                <a:latin typeface="Calibri"/>
                <a:cs typeface="Calibri"/>
              </a:rPr>
              <a:t>за  </a:t>
            </a:r>
            <a:r>
              <a:rPr sz="1800" spc="-5" dirty="0">
                <a:latin typeface="Calibri"/>
                <a:cs typeface="Calibri"/>
              </a:rPr>
              <a:t>непрекъснат </a:t>
            </a:r>
            <a:r>
              <a:rPr sz="1800" spc="-10" dirty="0">
                <a:latin typeface="Calibri"/>
                <a:cs typeface="Calibri"/>
              </a:rPr>
              <a:t>контрол </a:t>
            </a:r>
            <a:r>
              <a:rPr sz="1800" spc="-5" dirty="0">
                <a:latin typeface="Calibri"/>
                <a:cs typeface="Calibri"/>
              </a:rPr>
              <a:t>на радиационния </a:t>
            </a:r>
            <a:r>
              <a:rPr sz="1800" dirty="0">
                <a:latin typeface="Calibri"/>
                <a:cs typeface="Calibri"/>
              </a:rPr>
              <a:t>гама-фон  </a:t>
            </a:r>
            <a:r>
              <a:rPr sz="1800" spc="-5" dirty="0">
                <a:latin typeface="Calibri"/>
                <a:cs typeface="Calibri"/>
              </a:rPr>
              <a:t>не </a:t>
            </a:r>
            <a:r>
              <a:rPr sz="1800" dirty="0">
                <a:latin typeface="Calibri"/>
                <a:cs typeface="Calibri"/>
              </a:rPr>
              <a:t>е регистрирала </a:t>
            </a:r>
            <a:r>
              <a:rPr sz="1800" spc="-10" dirty="0">
                <a:latin typeface="Calibri"/>
                <a:cs typeface="Calibri"/>
              </a:rPr>
              <a:t>стойности </a:t>
            </a:r>
            <a:r>
              <a:rPr sz="1800" spc="-5" dirty="0">
                <a:latin typeface="Calibri"/>
                <a:cs typeface="Calibri"/>
              </a:rPr>
              <a:t>на </a:t>
            </a:r>
            <a:r>
              <a:rPr sz="1800" dirty="0">
                <a:latin typeface="Calibri"/>
                <a:cs typeface="Calibri"/>
              </a:rPr>
              <a:t>радиационния  гама фон,  </a:t>
            </a:r>
            <a:r>
              <a:rPr sz="1800" spc="-5" dirty="0">
                <a:latin typeface="Calibri"/>
                <a:cs typeface="Calibri"/>
              </a:rPr>
              <a:t>различни </a:t>
            </a:r>
            <a:r>
              <a:rPr sz="1800" spc="-10" dirty="0">
                <a:latin typeface="Calibri"/>
                <a:cs typeface="Calibri"/>
              </a:rPr>
              <a:t>от</a:t>
            </a:r>
            <a:r>
              <a:rPr sz="1800" spc="-25" dirty="0">
                <a:latin typeface="Calibri"/>
                <a:cs typeface="Calibri"/>
              </a:rPr>
              <a:t> </a:t>
            </a:r>
            <a:r>
              <a:rPr sz="1800" spc="-5" dirty="0">
                <a:latin typeface="Calibri"/>
                <a:cs typeface="Calibri"/>
              </a:rPr>
              <a:t>естествените.</a:t>
            </a:r>
            <a:endParaRPr sz="1800">
              <a:latin typeface="Calibri"/>
              <a:cs typeface="Calibri"/>
            </a:endParaRPr>
          </a:p>
        </p:txBody>
      </p:sp>
      <p:sp>
        <p:nvSpPr>
          <p:cNvPr id="9" name="object 9"/>
          <p:cNvSpPr/>
          <p:nvPr/>
        </p:nvSpPr>
        <p:spPr>
          <a:xfrm>
            <a:off x="468045" y="2924962"/>
            <a:ext cx="303504" cy="30350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68045" y="4369968"/>
            <a:ext cx="303504" cy="30350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214364" y="2780957"/>
            <a:ext cx="5630926" cy="3785108"/>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6324727" y="2510663"/>
            <a:ext cx="5048885" cy="2032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Радиационно състояние </a:t>
            </a:r>
            <a:r>
              <a:rPr sz="1200" b="1" dirty="0">
                <a:latin typeface="Calibri"/>
                <a:cs typeface="Calibri"/>
              </a:rPr>
              <a:t>на </a:t>
            </a:r>
            <a:r>
              <a:rPr sz="1200" b="1" spc="-10" dirty="0">
                <a:latin typeface="Calibri"/>
                <a:cs typeface="Calibri"/>
              </a:rPr>
              <a:t>околната </a:t>
            </a:r>
            <a:r>
              <a:rPr sz="1200" b="1" spc="-5" dirty="0">
                <a:latin typeface="Calibri"/>
                <a:cs typeface="Calibri"/>
              </a:rPr>
              <a:t>среда </a:t>
            </a:r>
            <a:r>
              <a:rPr sz="1200" b="1" dirty="0">
                <a:latin typeface="Calibri"/>
                <a:cs typeface="Calibri"/>
              </a:rPr>
              <a:t>в 30-км зона на АЕЦ</a:t>
            </a:r>
            <a:r>
              <a:rPr sz="1200" b="1" spc="-90" dirty="0">
                <a:latin typeface="Calibri"/>
                <a:cs typeface="Calibri"/>
              </a:rPr>
              <a:t> </a:t>
            </a:r>
            <a:r>
              <a:rPr sz="1200" b="1" spc="-10" dirty="0">
                <a:latin typeface="Calibri"/>
                <a:cs typeface="Calibri"/>
              </a:rPr>
              <a:t>„Козлодуй“</a:t>
            </a:r>
            <a:endParaRPr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99540" y="3775836"/>
            <a:ext cx="5945505" cy="2492990"/>
          </a:xfrm>
          <a:prstGeom prst="rect">
            <a:avLst/>
          </a:prstGeom>
        </p:spPr>
        <p:txBody>
          <a:bodyPr vert="horz" wrap="square" lIns="0" tIns="0" rIns="0" bIns="0" rtlCol="0">
            <a:spAutoFit/>
          </a:bodyPr>
          <a:lstStyle/>
          <a:p>
            <a:pPr algn="just">
              <a:tabLst>
                <a:tab pos="270510" algn="l"/>
              </a:tabLst>
            </a:pPr>
            <a:r>
              <a:rPr lang="bg-BG" dirty="0">
                <a:ea typeface="Times New Roman"/>
                <a:cs typeface="Times New Roman"/>
              </a:rPr>
              <a:t>През 2014 г. размерът на изразходваните средства за </a:t>
            </a:r>
            <a:r>
              <a:rPr lang="en-US" dirty="0" err="1">
                <a:ea typeface="Times New Roman"/>
                <a:cs typeface="Times New Roman"/>
              </a:rPr>
              <a:t>пречистване</a:t>
            </a:r>
            <a:r>
              <a:rPr lang="en-US" dirty="0">
                <a:ea typeface="Times New Roman"/>
                <a:cs typeface="Times New Roman"/>
              </a:rPr>
              <a:t> и </a:t>
            </a:r>
            <a:r>
              <a:rPr lang="en-US" dirty="0" err="1">
                <a:ea typeface="Times New Roman"/>
                <a:cs typeface="Times New Roman"/>
              </a:rPr>
              <a:t>отвеждане</a:t>
            </a:r>
            <a:r>
              <a:rPr lang="en-US" dirty="0">
                <a:ea typeface="Times New Roman"/>
                <a:cs typeface="Times New Roman"/>
              </a:rPr>
              <a:t> на </a:t>
            </a:r>
            <a:r>
              <a:rPr lang="en-US" dirty="0" err="1">
                <a:ea typeface="Times New Roman"/>
                <a:cs typeface="Times New Roman"/>
              </a:rPr>
              <a:t>отпадъчните</a:t>
            </a:r>
            <a:r>
              <a:rPr lang="en-US" dirty="0">
                <a:ea typeface="Times New Roman"/>
                <a:cs typeface="Times New Roman"/>
              </a:rPr>
              <a:t> </a:t>
            </a:r>
            <a:r>
              <a:rPr lang="en-US" dirty="0" err="1">
                <a:ea typeface="Times New Roman"/>
                <a:cs typeface="Times New Roman"/>
              </a:rPr>
              <a:t>води</a:t>
            </a:r>
            <a:r>
              <a:rPr lang="en-US" dirty="0">
                <a:ea typeface="Times New Roman"/>
                <a:cs typeface="Times New Roman"/>
              </a:rPr>
              <a:t> </a:t>
            </a:r>
            <a:r>
              <a:rPr lang="bg-BG" dirty="0">
                <a:ea typeface="Times New Roman"/>
                <a:cs typeface="Times New Roman"/>
              </a:rPr>
              <a:t>и опазване чистотата на въздуха е най-голям за периода 2008 – 2014 г. Наблюдава се значително увеличение на разходите за отвеждане и пречистване на отпадъчните води, спрямо предходните години, както и трайна тенденция за повишаване на разходите за подобряване на качеството на атмосферния въздух. Инвестициите в съоръжения за отпадъците се задържат на високо равнище.</a:t>
            </a:r>
            <a:endParaRPr lang="bg-BG" sz="1200" dirty="0">
              <a:effectLst/>
              <a:ea typeface="Times New Roman"/>
              <a:cs typeface="Times New Roman"/>
            </a:endParaRPr>
          </a:p>
        </p:txBody>
      </p:sp>
      <p:sp>
        <p:nvSpPr>
          <p:cNvPr id="4" name="object 4"/>
          <p:cNvSpPr txBox="1">
            <a:spLocks noGrp="1"/>
          </p:cNvSpPr>
          <p:nvPr>
            <p:ph type="title"/>
          </p:nvPr>
        </p:nvSpPr>
        <p:spPr>
          <a:xfrm>
            <a:off x="9685019" y="260629"/>
            <a:ext cx="1664970" cy="634365"/>
          </a:xfrm>
          <a:prstGeom prst="rect">
            <a:avLst/>
          </a:prstGeom>
          <a:solidFill>
            <a:srgbClr val="A6A6A6"/>
          </a:solidFill>
        </p:spPr>
        <p:txBody>
          <a:bodyPr vert="horz" wrap="square" lIns="0" tIns="114300" rIns="0" bIns="0" rtlCol="0">
            <a:spAutoFit/>
          </a:bodyPr>
          <a:lstStyle/>
          <a:p>
            <a:pPr marL="261620">
              <a:lnSpc>
                <a:spcPct val="100000"/>
              </a:lnSpc>
              <a:spcBef>
                <a:spcPts val="900"/>
              </a:spcBef>
            </a:pPr>
            <a:r>
              <a:rPr spc="-5" dirty="0">
                <a:solidFill>
                  <a:srgbClr val="FFFFFF"/>
                </a:solidFill>
              </a:rPr>
              <a:t>Финанси</a:t>
            </a:r>
          </a:p>
        </p:txBody>
      </p:sp>
      <p:sp>
        <p:nvSpPr>
          <p:cNvPr id="5" name="object 5"/>
          <p:cNvSpPr txBox="1"/>
          <p:nvPr/>
        </p:nvSpPr>
        <p:spPr>
          <a:xfrm>
            <a:off x="999540" y="1056385"/>
            <a:ext cx="7816850" cy="393700"/>
          </a:xfrm>
          <a:prstGeom prst="rect">
            <a:avLst/>
          </a:prstGeom>
        </p:spPr>
        <p:txBody>
          <a:bodyPr vert="horz" wrap="square" lIns="0" tIns="0" rIns="0" bIns="0" rtlCol="0">
            <a:spAutoFit/>
          </a:bodyPr>
          <a:lstStyle/>
          <a:p>
            <a:pPr marL="12700">
              <a:lnSpc>
                <a:spcPct val="100000"/>
              </a:lnSpc>
              <a:tabLst>
                <a:tab pos="1010285" algn="l"/>
                <a:tab pos="1373505" algn="l"/>
                <a:tab pos="3705225" algn="l"/>
                <a:tab pos="5414010" algn="l"/>
                <a:tab pos="6924675" algn="l"/>
              </a:tabLst>
            </a:pPr>
            <a:r>
              <a:rPr sz="2400" b="1" dirty="0">
                <a:latin typeface="Calibri"/>
                <a:cs typeface="Calibri"/>
              </a:rPr>
              <a:t>Какво	</a:t>
            </a:r>
            <a:r>
              <a:rPr sz="2400" b="1" spc="-5" dirty="0">
                <a:latin typeface="Calibri"/>
                <a:cs typeface="Calibri"/>
              </a:rPr>
              <a:t>е	</a:t>
            </a:r>
            <a:r>
              <a:rPr sz="2400" b="1" dirty="0">
                <a:latin typeface="Calibri"/>
                <a:cs typeface="Calibri"/>
              </a:rPr>
              <a:t>и</a:t>
            </a:r>
            <a:r>
              <a:rPr sz="2400" b="1" spc="-10" dirty="0">
                <a:latin typeface="Calibri"/>
                <a:cs typeface="Calibri"/>
              </a:rPr>
              <a:t>з</a:t>
            </a:r>
            <a:r>
              <a:rPr sz="2400" b="1" dirty="0">
                <a:latin typeface="Calibri"/>
                <a:cs typeface="Calibri"/>
              </a:rPr>
              <a:t>ра</a:t>
            </a:r>
            <a:r>
              <a:rPr sz="2400" b="1" spc="-20" dirty="0">
                <a:latin typeface="Calibri"/>
                <a:cs typeface="Calibri"/>
              </a:rPr>
              <a:t>з</a:t>
            </a:r>
            <a:r>
              <a:rPr sz="2400" b="1" spc="-40" dirty="0">
                <a:latin typeface="Calibri"/>
                <a:cs typeface="Calibri"/>
              </a:rPr>
              <a:t>х</a:t>
            </a:r>
            <a:r>
              <a:rPr sz="2400" b="1" spc="-60" dirty="0">
                <a:latin typeface="Calibri"/>
                <a:cs typeface="Calibri"/>
              </a:rPr>
              <a:t>о</a:t>
            </a:r>
            <a:r>
              <a:rPr sz="2400" b="1" dirty="0">
                <a:latin typeface="Calibri"/>
                <a:cs typeface="Calibri"/>
              </a:rPr>
              <a:t>два</a:t>
            </a:r>
            <a:r>
              <a:rPr sz="2400" b="1" spc="5" dirty="0">
                <a:latin typeface="Calibri"/>
                <a:cs typeface="Calibri"/>
              </a:rPr>
              <a:t>н</a:t>
            </a:r>
            <a:r>
              <a:rPr sz="2400" b="1" dirty="0">
                <a:latin typeface="Calibri"/>
                <a:cs typeface="Calibri"/>
              </a:rPr>
              <a:t>о</a:t>
            </a:r>
            <a:r>
              <a:rPr sz="2400" b="1" spc="-35" dirty="0">
                <a:latin typeface="Calibri"/>
                <a:cs typeface="Calibri"/>
              </a:rPr>
              <a:t>т</a:t>
            </a:r>
            <a:r>
              <a:rPr sz="2400" b="1" dirty="0">
                <a:latin typeface="Calibri"/>
                <a:cs typeface="Calibri"/>
              </a:rPr>
              <a:t>о	</a:t>
            </a:r>
            <a:r>
              <a:rPr sz="2400" b="1" spc="-50" dirty="0">
                <a:latin typeface="Calibri"/>
                <a:cs typeface="Calibri"/>
              </a:rPr>
              <a:t>к</a:t>
            </a:r>
            <a:r>
              <a:rPr sz="2400" b="1" spc="-35" dirty="0">
                <a:latin typeface="Calibri"/>
                <a:cs typeface="Calibri"/>
              </a:rPr>
              <a:t>о</a:t>
            </a:r>
            <a:r>
              <a:rPr sz="2400" b="1" spc="-5" dirty="0">
                <a:latin typeface="Calibri"/>
                <a:cs typeface="Calibri"/>
              </a:rPr>
              <a:t>личес</a:t>
            </a:r>
            <a:r>
              <a:rPr sz="2400" b="1" dirty="0">
                <a:latin typeface="Calibri"/>
                <a:cs typeface="Calibri"/>
              </a:rPr>
              <a:t>тво	</a:t>
            </a:r>
            <a:r>
              <a:rPr sz="2400" b="1" spc="-5" dirty="0">
                <a:latin typeface="Calibri"/>
                <a:cs typeface="Calibri"/>
              </a:rPr>
              <a:t>финансо</a:t>
            </a:r>
            <a:r>
              <a:rPr sz="2400" b="1" dirty="0">
                <a:latin typeface="Calibri"/>
                <a:cs typeface="Calibri"/>
              </a:rPr>
              <a:t>в	ресу</a:t>
            </a:r>
            <a:r>
              <a:rPr sz="2400" b="1" spc="-10" dirty="0">
                <a:latin typeface="Calibri"/>
                <a:cs typeface="Calibri"/>
              </a:rPr>
              <a:t>р</a:t>
            </a:r>
            <a:r>
              <a:rPr sz="2400" b="1" spc="-5" dirty="0">
                <a:latin typeface="Calibri"/>
                <a:cs typeface="Calibri"/>
              </a:rPr>
              <a:t>с</a:t>
            </a:r>
            <a:endParaRPr sz="2400">
              <a:latin typeface="Calibri"/>
              <a:cs typeface="Calibri"/>
            </a:endParaRPr>
          </a:p>
        </p:txBody>
      </p:sp>
      <p:sp>
        <p:nvSpPr>
          <p:cNvPr id="6" name="object 6"/>
          <p:cNvSpPr txBox="1"/>
          <p:nvPr/>
        </p:nvSpPr>
        <p:spPr>
          <a:xfrm>
            <a:off x="9001506" y="1056385"/>
            <a:ext cx="2270760" cy="393700"/>
          </a:xfrm>
          <a:prstGeom prst="rect">
            <a:avLst/>
          </a:prstGeom>
        </p:spPr>
        <p:txBody>
          <a:bodyPr vert="horz" wrap="square" lIns="0" tIns="0" rIns="0" bIns="0" rtlCol="0">
            <a:spAutoFit/>
          </a:bodyPr>
          <a:lstStyle/>
          <a:p>
            <a:pPr marL="12700">
              <a:lnSpc>
                <a:spcPct val="100000"/>
              </a:lnSpc>
              <a:tabLst>
                <a:tab pos="501650" algn="l"/>
                <a:tab pos="1940560" algn="l"/>
              </a:tabLst>
            </a:pPr>
            <a:r>
              <a:rPr sz="2400" b="1" spc="-5" dirty="0">
                <a:latin typeface="Calibri"/>
                <a:cs typeface="Calibri"/>
              </a:rPr>
              <a:t>з</a:t>
            </a:r>
            <a:r>
              <a:rPr sz="2400" b="1" dirty="0">
                <a:latin typeface="Calibri"/>
                <a:cs typeface="Calibri"/>
              </a:rPr>
              <a:t>а	оп</a:t>
            </a:r>
            <a:r>
              <a:rPr sz="2400" b="1" spc="-10" dirty="0">
                <a:latin typeface="Calibri"/>
                <a:cs typeface="Calibri"/>
              </a:rPr>
              <a:t>а</a:t>
            </a:r>
            <a:r>
              <a:rPr sz="2400" b="1" dirty="0">
                <a:latin typeface="Calibri"/>
                <a:cs typeface="Calibri"/>
              </a:rPr>
              <a:t>зване	на</a:t>
            </a:r>
            <a:endParaRPr sz="2400">
              <a:latin typeface="Calibri"/>
              <a:cs typeface="Calibri"/>
            </a:endParaRPr>
          </a:p>
        </p:txBody>
      </p:sp>
      <p:sp>
        <p:nvSpPr>
          <p:cNvPr id="7" name="object 7"/>
          <p:cNvSpPr txBox="1"/>
          <p:nvPr/>
        </p:nvSpPr>
        <p:spPr>
          <a:xfrm>
            <a:off x="999540" y="1422527"/>
            <a:ext cx="5944870" cy="2769989"/>
          </a:xfrm>
          <a:prstGeom prst="rect">
            <a:avLst/>
          </a:prstGeom>
        </p:spPr>
        <p:txBody>
          <a:bodyPr vert="horz" wrap="square" lIns="0" tIns="0" rIns="0" bIns="0" rtlCol="0">
            <a:spAutoFit/>
          </a:bodyPr>
          <a:lstStyle/>
          <a:p>
            <a:pPr marL="12700" algn="just">
              <a:lnSpc>
                <a:spcPct val="100000"/>
              </a:lnSpc>
            </a:pPr>
            <a:r>
              <a:rPr sz="2400" b="1" spc="-10" dirty="0">
                <a:latin typeface="Calibri"/>
                <a:cs typeface="Calibri"/>
              </a:rPr>
              <a:t>околната среда </a:t>
            </a:r>
            <a:r>
              <a:rPr sz="2400" b="1" dirty="0">
                <a:latin typeface="Calibri"/>
                <a:cs typeface="Calibri"/>
              </a:rPr>
              <a:t>в</a:t>
            </a:r>
            <a:r>
              <a:rPr sz="2400" b="1" spc="-50" dirty="0">
                <a:latin typeface="Calibri"/>
                <a:cs typeface="Calibri"/>
              </a:rPr>
              <a:t> </a:t>
            </a:r>
            <a:r>
              <a:rPr sz="2400" b="1" spc="-5" dirty="0">
                <a:latin typeface="Calibri"/>
                <a:cs typeface="Calibri"/>
              </a:rPr>
              <a:t>страната?</a:t>
            </a:r>
            <a:endParaRPr sz="2400" dirty="0">
              <a:latin typeface="Calibri"/>
              <a:cs typeface="Calibri"/>
            </a:endParaRPr>
          </a:p>
          <a:p>
            <a:pPr marL="12700" marR="5080" algn="just">
              <a:lnSpc>
                <a:spcPct val="100000"/>
              </a:lnSpc>
              <a:spcBef>
                <a:spcPts val="1820"/>
              </a:spcBef>
            </a:pPr>
            <a:r>
              <a:rPr lang="ru-RU" dirty="0" err="1">
                <a:cs typeface="Calibri"/>
              </a:rPr>
              <a:t>През</a:t>
            </a:r>
            <a:r>
              <a:rPr lang="ru-RU" dirty="0">
                <a:cs typeface="Calibri"/>
              </a:rPr>
              <a:t> 2014 г. </a:t>
            </a:r>
            <a:r>
              <a:rPr lang="ru-RU" dirty="0" err="1">
                <a:cs typeface="Calibri"/>
              </a:rPr>
              <a:t>разходите</a:t>
            </a:r>
            <a:r>
              <a:rPr lang="ru-RU" dirty="0">
                <a:cs typeface="Calibri"/>
              </a:rPr>
              <a:t> за </a:t>
            </a:r>
            <a:r>
              <a:rPr lang="ru-RU" dirty="0" err="1">
                <a:cs typeface="Calibri"/>
              </a:rPr>
              <a:t>опазване</a:t>
            </a:r>
            <a:r>
              <a:rPr lang="ru-RU" dirty="0">
                <a:cs typeface="Calibri"/>
              </a:rPr>
              <a:t> и </a:t>
            </a:r>
            <a:r>
              <a:rPr lang="ru-RU" dirty="0" err="1">
                <a:cs typeface="Calibri"/>
              </a:rPr>
              <a:t>възстановяване</a:t>
            </a:r>
            <a:r>
              <a:rPr lang="ru-RU" dirty="0">
                <a:cs typeface="Calibri"/>
              </a:rPr>
              <a:t> на </a:t>
            </a:r>
            <a:r>
              <a:rPr lang="ru-RU" dirty="0" err="1">
                <a:cs typeface="Calibri"/>
              </a:rPr>
              <a:t>околната</a:t>
            </a:r>
            <a:r>
              <a:rPr lang="ru-RU" dirty="0">
                <a:cs typeface="Calibri"/>
              </a:rPr>
              <a:t> среда на </a:t>
            </a:r>
            <a:r>
              <a:rPr lang="ru-RU" dirty="0" err="1">
                <a:cs typeface="Calibri"/>
              </a:rPr>
              <a:t>национално</a:t>
            </a:r>
            <a:r>
              <a:rPr lang="ru-RU" dirty="0">
                <a:cs typeface="Calibri"/>
              </a:rPr>
              <a:t> </a:t>
            </a:r>
            <a:r>
              <a:rPr lang="ru-RU" dirty="0" err="1">
                <a:cs typeface="Calibri"/>
              </a:rPr>
              <a:t>ниво</a:t>
            </a:r>
            <a:r>
              <a:rPr lang="ru-RU" dirty="0">
                <a:cs typeface="Calibri"/>
              </a:rPr>
              <a:t> се </a:t>
            </a:r>
            <a:r>
              <a:rPr lang="ru-RU" dirty="0" err="1">
                <a:cs typeface="Calibri"/>
              </a:rPr>
              <a:t>оценяват</a:t>
            </a:r>
            <a:r>
              <a:rPr lang="ru-RU" dirty="0">
                <a:cs typeface="Calibri"/>
              </a:rPr>
              <a:t> на 2 293,4 млн. </a:t>
            </a:r>
            <a:r>
              <a:rPr lang="ru-RU" dirty="0" err="1">
                <a:cs typeface="Calibri"/>
              </a:rPr>
              <a:t>лв</a:t>
            </a:r>
            <a:r>
              <a:rPr lang="ru-RU" dirty="0">
                <a:cs typeface="Calibri"/>
              </a:rPr>
              <a:t>., </a:t>
            </a:r>
            <a:r>
              <a:rPr lang="ru-RU" dirty="0" err="1">
                <a:cs typeface="Calibri"/>
              </a:rPr>
              <a:t>като</a:t>
            </a:r>
            <a:r>
              <a:rPr lang="ru-RU" dirty="0">
                <a:cs typeface="Calibri"/>
              </a:rPr>
              <a:t> </a:t>
            </a:r>
            <a:r>
              <a:rPr lang="ru-RU" dirty="0" err="1">
                <a:cs typeface="Calibri"/>
              </a:rPr>
              <a:t>относителният</a:t>
            </a:r>
            <a:r>
              <a:rPr lang="ru-RU" dirty="0">
                <a:cs typeface="Calibri"/>
              </a:rPr>
              <a:t> им </a:t>
            </a:r>
            <a:r>
              <a:rPr lang="ru-RU" dirty="0" err="1">
                <a:cs typeface="Calibri"/>
              </a:rPr>
              <a:t>дял</a:t>
            </a:r>
            <a:r>
              <a:rPr lang="ru-RU" dirty="0">
                <a:cs typeface="Calibri"/>
              </a:rPr>
              <a:t> от </a:t>
            </a:r>
            <a:r>
              <a:rPr lang="ru-RU" dirty="0" err="1">
                <a:cs typeface="Calibri"/>
              </a:rPr>
              <a:t>брутния</a:t>
            </a:r>
            <a:r>
              <a:rPr lang="ru-RU" dirty="0">
                <a:cs typeface="Calibri"/>
              </a:rPr>
              <a:t> </a:t>
            </a:r>
            <a:r>
              <a:rPr lang="ru-RU" dirty="0" err="1">
                <a:cs typeface="Calibri"/>
              </a:rPr>
              <a:t>вътрешен</a:t>
            </a:r>
            <a:r>
              <a:rPr lang="ru-RU" dirty="0">
                <a:cs typeface="Calibri"/>
              </a:rPr>
              <a:t> продукт (БВП ) е 2,7 %. </a:t>
            </a:r>
            <a:r>
              <a:rPr lang="ru-RU" dirty="0" err="1">
                <a:cs typeface="Calibri"/>
              </a:rPr>
              <a:t>Отчита</a:t>
            </a:r>
            <a:r>
              <a:rPr lang="ru-RU" dirty="0">
                <a:cs typeface="Calibri"/>
              </a:rPr>
              <a:t> се увеличение на </a:t>
            </a:r>
            <a:r>
              <a:rPr lang="ru-RU" dirty="0" err="1">
                <a:cs typeface="Calibri"/>
              </a:rPr>
              <a:t>разходите</a:t>
            </a:r>
            <a:r>
              <a:rPr lang="ru-RU" dirty="0">
                <a:cs typeface="Calibri"/>
              </a:rPr>
              <a:t> </a:t>
            </a:r>
            <a:r>
              <a:rPr lang="ru-RU" dirty="0" err="1">
                <a:cs typeface="Calibri"/>
              </a:rPr>
              <a:t>спрямо</a:t>
            </a:r>
            <a:r>
              <a:rPr lang="ru-RU" dirty="0">
                <a:cs typeface="Calibri"/>
              </a:rPr>
              <a:t> 2013 г. с 9,3 %, </a:t>
            </a:r>
            <a:r>
              <a:rPr lang="ru-RU" dirty="0" err="1">
                <a:cs typeface="Calibri"/>
              </a:rPr>
              <a:t>спрямо</a:t>
            </a:r>
            <a:r>
              <a:rPr lang="ru-RU" dirty="0">
                <a:cs typeface="Calibri"/>
              </a:rPr>
              <a:t> 2012 г. с 35,4 % и </a:t>
            </a:r>
            <a:r>
              <a:rPr lang="ru-RU" dirty="0" err="1">
                <a:cs typeface="Calibri"/>
              </a:rPr>
              <a:t>спрямо</a:t>
            </a:r>
            <a:r>
              <a:rPr lang="ru-RU" dirty="0">
                <a:cs typeface="Calibri"/>
              </a:rPr>
              <a:t> 2011 г. с 59,4 %.</a:t>
            </a:r>
          </a:p>
          <a:p>
            <a:pPr marL="12700" marR="5080" algn="just">
              <a:lnSpc>
                <a:spcPct val="100000"/>
              </a:lnSpc>
              <a:spcBef>
                <a:spcPts val="1820"/>
              </a:spcBef>
            </a:pPr>
            <a:r>
              <a:rPr lang="ru-RU" dirty="0">
                <a:cs typeface="Calibri"/>
              </a:rPr>
              <a:t> </a:t>
            </a:r>
            <a:endParaRPr sz="1800" dirty="0">
              <a:latin typeface="Calibri"/>
              <a:cs typeface="Calibri"/>
            </a:endParaRPr>
          </a:p>
        </p:txBody>
      </p:sp>
      <p:sp>
        <p:nvSpPr>
          <p:cNvPr id="8" name="object 8"/>
          <p:cNvSpPr txBox="1"/>
          <p:nvPr/>
        </p:nvSpPr>
        <p:spPr>
          <a:xfrm>
            <a:off x="920648" y="260629"/>
            <a:ext cx="7972425" cy="634365"/>
          </a:xfrm>
          <a:prstGeom prst="rect">
            <a:avLst/>
          </a:prstGeom>
          <a:ln w="9525">
            <a:solidFill>
              <a:srgbClr val="A6A6A6"/>
            </a:solidFill>
          </a:ln>
        </p:spPr>
        <p:txBody>
          <a:bodyPr vert="horz" wrap="square" lIns="0" tIns="143510" rIns="0" bIns="0" rtlCol="0">
            <a:spAutoFit/>
          </a:bodyPr>
          <a:lstStyle/>
          <a:p>
            <a:pPr marL="86360">
              <a:lnSpc>
                <a:spcPct val="100000"/>
              </a:lnSpc>
              <a:spcBef>
                <a:spcPts val="1130"/>
              </a:spcBef>
            </a:pPr>
            <a:r>
              <a:rPr sz="2000" spc="-10" dirty="0">
                <a:latin typeface="Calibri"/>
                <a:cs typeface="Calibri"/>
              </a:rPr>
              <a:t>ФИНАНСИРАНЕ </a:t>
            </a:r>
            <a:r>
              <a:rPr sz="2000" dirty="0">
                <a:latin typeface="Calibri"/>
                <a:cs typeface="Calibri"/>
              </a:rPr>
              <a:t>НА ДЕЙНОСТИТЕ ПО ОПАЗВАНЕ НА </a:t>
            </a:r>
            <a:r>
              <a:rPr sz="2000" spc="-40" dirty="0">
                <a:latin typeface="Calibri"/>
                <a:cs typeface="Calibri"/>
              </a:rPr>
              <a:t>ОКОЛНАТА</a:t>
            </a:r>
            <a:r>
              <a:rPr sz="2000" spc="-130" dirty="0">
                <a:latin typeface="Calibri"/>
                <a:cs typeface="Calibri"/>
              </a:rPr>
              <a:t> </a:t>
            </a:r>
            <a:r>
              <a:rPr sz="2000" dirty="0">
                <a:latin typeface="Calibri"/>
                <a:cs typeface="Calibri"/>
              </a:rPr>
              <a:t>СРЕДА</a:t>
            </a:r>
            <a:endParaRPr sz="2000">
              <a:latin typeface="Calibri"/>
              <a:cs typeface="Calibri"/>
            </a:endParaRPr>
          </a:p>
        </p:txBody>
      </p:sp>
      <p:sp>
        <p:nvSpPr>
          <p:cNvPr id="11" name="object 11"/>
          <p:cNvSpPr/>
          <p:nvPr/>
        </p:nvSpPr>
        <p:spPr>
          <a:xfrm>
            <a:off x="540042" y="2078761"/>
            <a:ext cx="303504" cy="30350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40042" y="3853332"/>
            <a:ext cx="303504" cy="303504"/>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455789" y="2427732"/>
            <a:ext cx="4200525" cy="569595"/>
          </a:xfrm>
          <a:prstGeom prst="rect">
            <a:avLst/>
          </a:prstGeom>
        </p:spPr>
        <p:txBody>
          <a:bodyPr vert="horz" wrap="square" lIns="0" tIns="0" rIns="0" bIns="0" rtlCol="0">
            <a:spAutoFit/>
          </a:bodyPr>
          <a:lstStyle/>
          <a:p>
            <a:pPr marL="12700" marR="6985" indent="652145">
              <a:lnSpc>
                <a:spcPct val="100000"/>
              </a:lnSpc>
            </a:pPr>
            <a:r>
              <a:rPr sz="1200" b="1" spc="-5" dirty="0">
                <a:latin typeface="Calibri"/>
                <a:cs typeface="Calibri"/>
              </a:rPr>
              <a:t>Динамика </a:t>
            </a:r>
            <a:r>
              <a:rPr sz="1200" b="1" dirty="0">
                <a:latin typeface="Calibri"/>
                <a:cs typeface="Calibri"/>
              </a:rPr>
              <a:t>на </a:t>
            </a:r>
            <a:r>
              <a:rPr sz="1200" b="1" spc="-10" dirty="0">
                <a:latin typeface="Calibri"/>
                <a:cs typeface="Calibri"/>
              </a:rPr>
              <a:t>изразходваните </a:t>
            </a:r>
            <a:r>
              <a:rPr sz="1200" b="1" spc="-5" dirty="0">
                <a:latin typeface="Calibri"/>
                <a:cs typeface="Calibri"/>
              </a:rPr>
              <a:t>средства </a:t>
            </a:r>
            <a:r>
              <a:rPr sz="1200" b="1" dirty="0">
                <a:latin typeface="Calibri"/>
                <a:cs typeface="Calibri"/>
              </a:rPr>
              <a:t>за </a:t>
            </a:r>
            <a:r>
              <a:rPr sz="1200" b="1" spc="-5" dirty="0">
                <a:latin typeface="Calibri"/>
                <a:cs typeface="Calibri"/>
              </a:rPr>
              <a:t>опазване</a:t>
            </a:r>
            <a:r>
              <a:rPr sz="1200" b="1" spc="-90" dirty="0">
                <a:latin typeface="Calibri"/>
                <a:cs typeface="Calibri"/>
              </a:rPr>
              <a:t> </a:t>
            </a:r>
            <a:r>
              <a:rPr sz="1200" b="1" dirty="0">
                <a:latin typeface="Calibri"/>
                <a:cs typeface="Calibri"/>
              </a:rPr>
              <a:t>и  </a:t>
            </a:r>
            <a:r>
              <a:rPr sz="1200" b="1" spc="-5" dirty="0">
                <a:latin typeface="Calibri"/>
                <a:cs typeface="Calibri"/>
              </a:rPr>
              <a:t>възстановяване </a:t>
            </a:r>
            <a:r>
              <a:rPr sz="1200" b="1" dirty="0">
                <a:latin typeface="Calibri"/>
                <a:cs typeface="Calibri"/>
              </a:rPr>
              <a:t>на </a:t>
            </a:r>
            <a:r>
              <a:rPr sz="1200" b="1" spc="-10" dirty="0">
                <a:latin typeface="Calibri"/>
                <a:cs typeface="Calibri"/>
              </a:rPr>
              <a:t>околната </a:t>
            </a:r>
            <a:r>
              <a:rPr sz="1200" b="1" spc="-5" dirty="0">
                <a:latin typeface="Calibri"/>
                <a:cs typeface="Calibri"/>
              </a:rPr>
              <a:t>среда по основни направления</a:t>
            </a:r>
            <a:r>
              <a:rPr sz="1200" b="1" spc="-100" dirty="0">
                <a:latin typeface="Calibri"/>
                <a:cs typeface="Calibri"/>
              </a:rPr>
              <a:t> </a:t>
            </a:r>
            <a:r>
              <a:rPr sz="1200" b="1" dirty="0">
                <a:latin typeface="Calibri"/>
                <a:cs typeface="Calibri"/>
              </a:rPr>
              <a:t>на</a:t>
            </a:r>
            <a:endParaRPr sz="1200">
              <a:latin typeface="Calibri"/>
              <a:cs typeface="Calibri"/>
            </a:endParaRPr>
          </a:p>
          <a:p>
            <a:pPr marL="2344420">
              <a:lnSpc>
                <a:spcPct val="100000"/>
              </a:lnSpc>
            </a:pPr>
            <a:r>
              <a:rPr sz="1200" b="1" spc="-5" dirty="0">
                <a:latin typeface="Calibri"/>
                <a:cs typeface="Calibri"/>
              </a:rPr>
              <a:t>национално ниво (млн.</a:t>
            </a:r>
            <a:r>
              <a:rPr sz="1200" b="1" spc="-60" dirty="0">
                <a:latin typeface="Calibri"/>
                <a:cs typeface="Calibri"/>
              </a:rPr>
              <a:t> </a:t>
            </a:r>
            <a:r>
              <a:rPr sz="1200" b="1" spc="-5" dirty="0">
                <a:latin typeface="Calibri"/>
                <a:cs typeface="Calibri"/>
              </a:rPr>
              <a:t>лв.)</a:t>
            </a:r>
            <a:endParaRPr sz="1200">
              <a:latin typeface="Calibri"/>
              <a:cs typeface="Calibri"/>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163" y="3329410"/>
            <a:ext cx="4803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08947" y="260629"/>
            <a:ext cx="2240915" cy="634365"/>
          </a:xfrm>
          <a:prstGeom prst="rect">
            <a:avLst/>
          </a:prstGeom>
          <a:solidFill>
            <a:srgbClr val="A6A6A6"/>
          </a:solidFill>
        </p:spPr>
        <p:txBody>
          <a:bodyPr vert="horz" wrap="square" lIns="0" tIns="114300" rIns="0" bIns="0" rtlCol="0">
            <a:spAutoFit/>
          </a:bodyPr>
          <a:lstStyle/>
          <a:p>
            <a:pPr marL="144145">
              <a:lnSpc>
                <a:spcPct val="100000"/>
              </a:lnSpc>
              <a:spcBef>
                <a:spcPts val="900"/>
              </a:spcBef>
            </a:pPr>
            <a:r>
              <a:rPr sz="2400" spc="-5" dirty="0">
                <a:solidFill>
                  <a:srgbClr val="FFFFFF"/>
                </a:solidFill>
                <a:latin typeface="Calibri"/>
                <a:cs typeface="Calibri"/>
              </a:rPr>
              <a:t>ИНФОРМАЦИЯ</a:t>
            </a:r>
            <a:endParaRPr sz="2400">
              <a:latin typeface="Calibri"/>
              <a:cs typeface="Calibri"/>
            </a:endParaRPr>
          </a:p>
        </p:txBody>
      </p:sp>
      <p:sp>
        <p:nvSpPr>
          <p:cNvPr id="4" name="object 4"/>
          <p:cNvSpPr txBox="1"/>
          <p:nvPr/>
        </p:nvSpPr>
        <p:spPr>
          <a:xfrm>
            <a:off x="999540" y="1345946"/>
            <a:ext cx="10272395" cy="4619213"/>
          </a:xfrm>
          <a:prstGeom prst="rect">
            <a:avLst/>
          </a:prstGeom>
        </p:spPr>
        <p:txBody>
          <a:bodyPr vert="horz" wrap="square" lIns="0" tIns="0" rIns="0" bIns="0" rtlCol="0">
            <a:spAutoFit/>
          </a:bodyPr>
          <a:lstStyle/>
          <a:p>
            <a:pPr marL="12700" marR="5080" algn="just">
              <a:lnSpc>
                <a:spcPct val="100000"/>
              </a:lnSpc>
            </a:pPr>
            <a:r>
              <a:rPr sz="2400" b="1" spc="-10" dirty="0">
                <a:latin typeface="Calibri"/>
                <a:cs typeface="Calibri"/>
              </a:rPr>
              <a:t>Предоставя </a:t>
            </a:r>
            <a:r>
              <a:rPr sz="2400" b="1" spc="-5" dirty="0">
                <a:latin typeface="Calibri"/>
                <a:cs typeface="Calibri"/>
              </a:rPr>
              <a:t>ли </a:t>
            </a:r>
            <a:r>
              <a:rPr sz="2400" b="1" dirty="0">
                <a:latin typeface="Calibri"/>
                <a:cs typeface="Calibri"/>
              </a:rPr>
              <a:t>се </a:t>
            </a:r>
            <a:r>
              <a:rPr sz="2400" b="1" spc="-5" dirty="0">
                <a:latin typeface="Calibri"/>
                <a:cs typeface="Calibri"/>
              </a:rPr>
              <a:t>достатъчно </a:t>
            </a:r>
            <a:r>
              <a:rPr sz="2400" b="1" dirty="0">
                <a:latin typeface="Calibri"/>
                <a:cs typeface="Calibri"/>
              </a:rPr>
              <a:t>информация </a:t>
            </a:r>
            <a:r>
              <a:rPr sz="2400" b="1" spc="5" dirty="0">
                <a:latin typeface="Calibri"/>
                <a:cs typeface="Calibri"/>
              </a:rPr>
              <a:t>на </a:t>
            </a:r>
            <a:r>
              <a:rPr sz="2400" b="1" spc="-5" dirty="0">
                <a:latin typeface="Calibri"/>
                <a:cs typeface="Calibri"/>
              </a:rPr>
              <a:t>обществеността </a:t>
            </a:r>
            <a:r>
              <a:rPr sz="2400" b="1" spc="-10" dirty="0">
                <a:latin typeface="Calibri"/>
                <a:cs typeface="Calibri"/>
              </a:rPr>
              <a:t>по </a:t>
            </a:r>
            <a:r>
              <a:rPr sz="2400" b="1" spc="-5" dirty="0">
                <a:latin typeface="Calibri"/>
                <a:cs typeface="Calibri"/>
              </a:rPr>
              <a:t>въпросите  </a:t>
            </a:r>
            <a:r>
              <a:rPr sz="2400" b="1" dirty="0">
                <a:latin typeface="Calibri"/>
                <a:cs typeface="Calibri"/>
              </a:rPr>
              <a:t>на </a:t>
            </a:r>
            <a:r>
              <a:rPr sz="2400" b="1" spc="-15" dirty="0">
                <a:latin typeface="Calibri"/>
                <a:cs typeface="Calibri"/>
              </a:rPr>
              <a:t>околната </a:t>
            </a:r>
            <a:r>
              <a:rPr sz="2400" b="1" spc="-10" dirty="0">
                <a:latin typeface="Calibri"/>
                <a:cs typeface="Calibri"/>
              </a:rPr>
              <a:t>среда </a:t>
            </a:r>
            <a:r>
              <a:rPr sz="2400" b="1" dirty="0">
                <a:latin typeface="Calibri"/>
                <a:cs typeface="Calibri"/>
              </a:rPr>
              <a:t>и </a:t>
            </a:r>
            <a:r>
              <a:rPr sz="2400" b="1" spc="-5" dirty="0">
                <a:latin typeface="Calibri"/>
                <a:cs typeface="Calibri"/>
              </a:rPr>
              <a:t>осигурени ли са </a:t>
            </a:r>
            <a:r>
              <a:rPr sz="2400" b="1" spc="-10" dirty="0">
                <a:latin typeface="Calibri"/>
                <a:cs typeface="Calibri"/>
              </a:rPr>
              <a:t>възможности </a:t>
            </a:r>
            <a:r>
              <a:rPr sz="2400" b="1" spc="-5" dirty="0">
                <a:latin typeface="Calibri"/>
                <a:cs typeface="Calibri"/>
              </a:rPr>
              <a:t>за гражданите,  организациите </a:t>
            </a:r>
            <a:r>
              <a:rPr sz="2400" b="1" dirty="0">
                <a:latin typeface="Calibri"/>
                <a:cs typeface="Calibri"/>
              </a:rPr>
              <a:t>и </a:t>
            </a:r>
            <a:r>
              <a:rPr sz="2400" b="1" spc="-5" dirty="0">
                <a:latin typeface="Calibri"/>
                <a:cs typeface="Calibri"/>
              </a:rPr>
              <a:t>институциите да участват </a:t>
            </a:r>
            <a:r>
              <a:rPr sz="2400" b="1" spc="-20" dirty="0">
                <a:latin typeface="Calibri"/>
                <a:cs typeface="Calibri"/>
              </a:rPr>
              <a:t>във </a:t>
            </a:r>
            <a:r>
              <a:rPr sz="2400" b="1" spc="-10" dirty="0">
                <a:latin typeface="Calibri"/>
                <a:cs typeface="Calibri"/>
              </a:rPr>
              <a:t>вземането </a:t>
            </a:r>
            <a:r>
              <a:rPr sz="2400" b="1" dirty="0">
                <a:latin typeface="Calibri"/>
                <a:cs typeface="Calibri"/>
              </a:rPr>
              <a:t>на решения в тази  </a:t>
            </a:r>
            <a:r>
              <a:rPr sz="2400" b="1" spc="-10" dirty="0">
                <a:latin typeface="Calibri"/>
                <a:cs typeface="Calibri"/>
              </a:rPr>
              <a:t>област?</a:t>
            </a:r>
            <a:endParaRPr sz="2400" dirty="0">
              <a:latin typeface="Calibri"/>
              <a:cs typeface="Calibri"/>
            </a:endParaRPr>
          </a:p>
          <a:p>
            <a:pPr marL="49530" marR="43815" algn="just">
              <a:lnSpc>
                <a:spcPct val="100000"/>
              </a:lnSpc>
              <a:spcBef>
                <a:spcPts val="1725"/>
              </a:spcBef>
            </a:pPr>
            <a:r>
              <a:rPr sz="1800" dirty="0" err="1">
                <a:latin typeface="Calibri"/>
                <a:cs typeface="Calibri"/>
              </a:rPr>
              <a:t>През</a:t>
            </a:r>
            <a:r>
              <a:rPr sz="1800" dirty="0">
                <a:latin typeface="Calibri"/>
                <a:cs typeface="Calibri"/>
              </a:rPr>
              <a:t> </a:t>
            </a:r>
            <a:r>
              <a:rPr sz="1800" spc="-15" dirty="0" smtClean="0">
                <a:latin typeface="Calibri"/>
                <a:cs typeface="Calibri"/>
              </a:rPr>
              <a:t>201</a:t>
            </a:r>
            <a:r>
              <a:rPr lang="bg-BG" sz="1800" spc="-15" dirty="0" smtClean="0">
                <a:latin typeface="Calibri"/>
                <a:cs typeface="Calibri"/>
              </a:rPr>
              <a:t>4</a:t>
            </a:r>
            <a:r>
              <a:rPr sz="1800" spc="-15" dirty="0" smtClean="0">
                <a:latin typeface="Calibri"/>
                <a:cs typeface="Calibri"/>
              </a:rPr>
              <a:t>г</a:t>
            </a:r>
            <a:r>
              <a:rPr sz="1800" spc="-15" dirty="0">
                <a:latin typeface="Calibri"/>
                <a:cs typeface="Calibri"/>
              </a:rPr>
              <a:t>. </a:t>
            </a:r>
            <a:r>
              <a:rPr sz="1800" spc="-5" dirty="0">
                <a:latin typeface="Calibri"/>
                <a:cs typeface="Calibri"/>
              </a:rPr>
              <a:t>са </a:t>
            </a:r>
            <a:r>
              <a:rPr sz="1800" dirty="0">
                <a:latin typeface="Calibri"/>
                <a:cs typeface="Calibri"/>
              </a:rPr>
              <a:t>регистрирани </a:t>
            </a:r>
            <a:r>
              <a:rPr sz="1800" dirty="0" err="1">
                <a:latin typeface="Calibri"/>
                <a:cs typeface="Calibri"/>
              </a:rPr>
              <a:t>над</a:t>
            </a:r>
            <a:r>
              <a:rPr sz="1800" dirty="0">
                <a:latin typeface="Calibri"/>
                <a:cs typeface="Calibri"/>
              </a:rPr>
              <a:t> </a:t>
            </a:r>
            <a:r>
              <a:rPr sz="1800" spc="-5" dirty="0" smtClean="0">
                <a:latin typeface="Calibri"/>
                <a:cs typeface="Calibri"/>
              </a:rPr>
              <a:t>5</a:t>
            </a:r>
            <a:r>
              <a:rPr lang="bg-BG" sz="1800" spc="-5" dirty="0" smtClean="0">
                <a:latin typeface="Calibri"/>
                <a:cs typeface="Calibri"/>
              </a:rPr>
              <a:t>7</a:t>
            </a:r>
            <a:r>
              <a:rPr sz="1800" spc="-5" dirty="0" smtClean="0">
                <a:latin typeface="Calibri"/>
                <a:cs typeface="Calibri"/>
              </a:rPr>
              <a:t>0 </a:t>
            </a:r>
            <a:r>
              <a:rPr sz="1800" spc="-5" dirty="0">
                <a:latin typeface="Calibri"/>
                <a:cs typeface="Calibri"/>
              </a:rPr>
              <a:t>000 уникални (единични) посещения </a:t>
            </a:r>
            <a:r>
              <a:rPr sz="1800" dirty="0">
                <a:latin typeface="Calibri"/>
                <a:cs typeface="Calibri"/>
              </a:rPr>
              <a:t>в </a:t>
            </a:r>
            <a:r>
              <a:rPr sz="1800" spc="-5" dirty="0">
                <a:latin typeface="Calibri"/>
                <a:cs typeface="Calibri"/>
              </a:rPr>
              <a:t>интернет страниците на  МОСВ </a:t>
            </a:r>
            <a:r>
              <a:rPr sz="1800" dirty="0">
                <a:latin typeface="Calibri"/>
                <a:cs typeface="Calibri"/>
              </a:rPr>
              <a:t>и </a:t>
            </a:r>
            <a:r>
              <a:rPr sz="1800" spc="-5" dirty="0">
                <a:latin typeface="Calibri"/>
                <a:cs typeface="Calibri"/>
              </a:rPr>
              <a:t>неговите </a:t>
            </a:r>
            <a:r>
              <a:rPr sz="1800" spc="-10" dirty="0">
                <a:latin typeface="Calibri"/>
                <a:cs typeface="Calibri"/>
              </a:rPr>
              <a:t>поделения, </a:t>
            </a:r>
            <a:r>
              <a:rPr sz="1800" spc="-15" dirty="0">
                <a:latin typeface="Calibri"/>
                <a:cs typeface="Calibri"/>
              </a:rPr>
              <a:t>което </a:t>
            </a:r>
            <a:r>
              <a:rPr sz="1800" spc="-5" dirty="0">
                <a:latin typeface="Calibri"/>
                <a:cs typeface="Calibri"/>
              </a:rPr>
              <a:t>показва висок интерес към </a:t>
            </a:r>
            <a:r>
              <a:rPr sz="1800" spc="-10" dirty="0">
                <a:latin typeface="Calibri"/>
                <a:cs typeface="Calibri"/>
              </a:rPr>
              <a:t>въпросите </a:t>
            </a:r>
            <a:r>
              <a:rPr sz="1800" spc="-5" dirty="0">
                <a:latin typeface="Calibri"/>
                <a:cs typeface="Calibri"/>
              </a:rPr>
              <a:t>на </a:t>
            </a:r>
            <a:r>
              <a:rPr sz="1800" spc="-10" dirty="0">
                <a:latin typeface="Calibri"/>
                <a:cs typeface="Calibri"/>
              </a:rPr>
              <a:t>околната</a:t>
            </a:r>
            <a:r>
              <a:rPr sz="1800" spc="225" dirty="0">
                <a:latin typeface="Calibri"/>
                <a:cs typeface="Calibri"/>
              </a:rPr>
              <a:t> </a:t>
            </a:r>
            <a:r>
              <a:rPr sz="1800" spc="-5" dirty="0">
                <a:latin typeface="Calibri"/>
                <a:cs typeface="Calibri"/>
              </a:rPr>
              <a:t>среда.</a:t>
            </a:r>
            <a:endParaRPr sz="1800" dirty="0">
              <a:latin typeface="Calibri"/>
              <a:cs typeface="Calibri"/>
            </a:endParaRPr>
          </a:p>
          <a:p>
            <a:pPr marL="49530" marR="44450" algn="just">
              <a:lnSpc>
                <a:spcPct val="100000"/>
              </a:lnSpc>
              <a:spcBef>
                <a:spcPts val="430"/>
              </a:spcBef>
            </a:pPr>
            <a:r>
              <a:rPr sz="1800" spc="-50" dirty="0">
                <a:latin typeface="Calibri"/>
                <a:cs typeface="Calibri"/>
              </a:rPr>
              <a:t>Голям </a:t>
            </a:r>
            <a:r>
              <a:rPr sz="1800" dirty="0">
                <a:latin typeface="Calibri"/>
                <a:cs typeface="Calibri"/>
              </a:rPr>
              <a:t>е </a:t>
            </a:r>
            <a:r>
              <a:rPr sz="1800" spc="-5" dirty="0">
                <a:latin typeface="Calibri"/>
                <a:cs typeface="Calibri"/>
              </a:rPr>
              <a:t>броят </a:t>
            </a:r>
            <a:r>
              <a:rPr sz="1800" dirty="0">
                <a:latin typeface="Calibri"/>
                <a:cs typeface="Calibri"/>
              </a:rPr>
              <a:t>на </a:t>
            </a:r>
            <a:r>
              <a:rPr sz="1800" spc="-5" dirty="0">
                <a:latin typeface="Calibri"/>
                <a:cs typeface="Calibri"/>
              </a:rPr>
              <a:t>базите </a:t>
            </a:r>
            <a:r>
              <a:rPr sz="1800" dirty="0">
                <a:latin typeface="Calibri"/>
                <a:cs typeface="Calibri"/>
              </a:rPr>
              <a:t>данни и </a:t>
            </a:r>
            <a:r>
              <a:rPr sz="1800" spc="-10" dirty="0">
                <a:latin typeface="Calibri"/>
                <a:cs typeface="Calibri"/>
              </a:rPr>
              <a:t>публичните </a:t>
            </a:r>
            <a:r>
              <a:rPr sz="1800" dirty="0">
                <a:latin typeface="Calibri"/>
                <a:cs typeface="Calibri"/>
              </a:rPr>
              <a:t>регистри, </a:t>
            </a:r>
            <a:r>
              <a:rPr sz="1800" spc="-10" dirty="0">
                <a:latin typeface="Calibri"/>
                <a:cs typeface="Calibri"/>
              </a:rPr>
              <a:t>поддържани </a:t>
            </a:r>
            <a:r>
              <a:rPr sz="1800" dirty="0">
                <a:latin typeface="Calibri"/>
                <a:cs typeface="Calibri"/>
              </a:rPr>
              <a:t>в </a:t>
            </a:r>
            <a:r>
              <a:rPr sz="1800" spc="-5" dirty="0">
                <a:latin typeface="Calibri"/>
                <a:cs typeface="Calibri"/>
              </a:rPr>
              <a:t>интернет от </a:t>
            </a:r>
            <a:r>
              <a:rPr sz="1800" dirty="0">
                <a:latin typeface="Calibri"/>
                <a:cs typeface="Calibri"/>
              </a:rPr>
              <a:t>МОСВ и </a:t>
            </a:r>
            <a:r>
              <a:rPr sz="1800" spc="-10" dirty="0">
                <a:latin typeface="Calibri"/>
                <a:cs typeface="Calibri"/>
              </a:rPr>
              <a:t>поделенията  му </a:t>
            </a:r>
            <a:r>
              <a:rPr sz="1800" dirty="0">
                <a:latin typeface="Calibri"/>
                <a:cs typeface="Calibri"/>
              </a:rPr>
              <a:t>– </a:t>
            </a:r>
            <a:r>
              <a:rPr sz="1800" dirty="0" err="1">
                <a:latin typeface="Calibri"/>
                <a:cs typeface="Calibri"/>
              </a:rPr>
              <a:t>през</a:t>
            </a:r>
            <a:r>
              <a:rPr sz="1800" dirty="0">
                <a:latin typeface="Calibri"/>
                <a:cs typeface="Calibri"/>
              </a:rPr>
              <a:t> </a:t>
            </a:r>
            <a:r>
              <a:rPr sz="1800" spc="-20" dirty="0" smtClean="0">
                <a:latin typeface="Calibri"/>
                <a:cs typeface="Calibri"/>
              </a:rPr>
              <a:t>201</a:t>
            </a:r>
            <a:r>
              <a:rPr lang="bg-BG" sz="1800" spc="-20" dirty="0" smtClean="0">
                <a:latin typeface="Calibri"/>
                <a:cs typeface="Calibri"/>
              </a:rPr>
              <a:t>4</a:t>
            </a:r>
            <a:r>
              <a:rPr sz="1800" spc="-20" dirty="0" smtClean="0">
                <a:latin typeface="Calibri"/>
                <a:cs typeface="Calibri"/>
              </a:rPr>
              <a:t>г</a:t>
            </a:r>
            <a:r>
              <a:rPr sz="1800" spc="-20" dirty="0">
                <a:latin typeface="Calibri"/>
                <a:cs typeface="Calibri"/>
              </a:rPr>
              <a:t>. </a:t>
            </a:r>
            <a:r>
              <a:rPr sz="1800" spc="-10" dirty="0">
                <a:latin typeface="Calibri"/>
                <a:cs typeface="Calibri"/>
              </a:rPr>
              <a:t>те </a:t>
            </a:r>
            <a:r>
              <a:rPr sz="1800" spc="-5" dirty="0">
                <a:latin typeface="Calibri"/>
                <a:cs typeface="Calibri"/>
              </a:rPr>
              <a:t>са </a:t>
            </a:r>
            <a:r>
              <a:rPr sz="1800" dirty="0" err="1">
                <a:latin typeface="Calibri"/>
                <a:cs typeface="Calibri"/>
              </a:rPr>
              <a:t>над</a:t>
            </a:r>
            <a:r>
              <a:rPr sz="1800" spc="20" dirty="0">
                <a:latin typeface="Calibri"/>
                <a:cs typeface="Calibri"/>
              </a:rPr>
              <a:t> </a:t>
            </a:r>
            <a:r>
              <a:rPr lang="bg-BG" spc="-5" dirty="0">
                <a:latin typeface="Calibri"/>
                <a:cs typeface="Calibri"/>
              </a:rPr>
              <a:t>3</a:t>
            </a:r>
            <a:r>
              <a:rPr sz="1800" spc="-5" dirty="0" smtClean="0">
                <a:latin typeface="Calibri"/>
                <a:cs typeface="Calibri"/>
              </a:rPr>
              <a:t>50</a:t>
            </a:r>
            <a:r>
              <a:rPr sz="1800" spc="-5" dirty="0">
                <a:latin typeface="Calibri"/>
                <a:cs typeface="Calibri"/>
              </a:rPr>
              <a:t>.</a:t>
            </a:r>
            <a:endParaRPr sz="1800" dirty="0">
              <a:latin typeface="Calibri"/>
              <a:cs typeface="Calibri"/>
            </a:endParaRPr>
          </a:p>
          <a:p>
            <a:pPr marL="49530" marR="40640" algn="just">
              <a:lnSpc>
                <a:spcPct val="100000"/>
              </a:lnSpc>
              <a:spcBef>
                <a:spcPts val="434"/>
              </a:spcBef>
            </a:pPr>
            <a:r>
              <a:rPr lang="ru-RU" dirty="0">
                <a:cs typeface="Calibri"/>
              </a:rPr>
              <a:t>Почти незначителен е </a:t>
            </a:r>
            <a:r>
              <a:rPr lang="ru-RU" dirty="0" err="1">
                <a:cs typeface="Calibri"/>
              </a:rPr>
              <a:t>броят</a:t>
            </a:r>
            <a:r>
              <a:rPr lang="ru-RU" dirty="0">
                <a:cs typeface="Calibri"/>
              </a:rPr>
              <a:t> на </a:t>
            </a:r>
            <a:r>
              <a:rPr lang="ru-RU" dirty="0" err="1">
                <a:cs typeface="Calibri"/>
              </a:rPr>
              <a:t>решенията</a:t>
            </a:r>
            <a:r>
              <a:rPr lang="ru-RU" dirty="0">
                <a:cs typeface="Calibri"/>
              </a:rPr>
              <a:t> за </a:t>
            </a:r>
            <a:r>
              <a:rPr lang="ru-RU" dirty="0" err="1">
                <a:cs typeface="Calibri"/>
              </a:rPr>
              <a:t>откази</a:t>
            </a:r>
            <a:r>
              <a:rPr lang="ru-RU" dirty="0">
                <a:cs typeface="Calibri"/>
              </a:rPr>
              <a:t> за </a:t>
            </a:r>
            <a:r>
              <a:rPr lang="ru-RU" dirty="0" err="1">
                <a:cs typeface="Calibri"/>
              </a:rPr>
              <a:t>предоставяне</a:t>
            </a:r>
            <a:r>
              <a:rPr lang="ru-RU" dirty="0">
                <a:cs typeface="Calibri"/>
              </a:rPr>
              <a:t> на информация за </a:t>
            </a:r>
            <a:r>
              <a:rPr lang="ru-RU" dirty="0" err="1">
                <a:cs typeface="Calibri"/>
              </a:rPr>
              <a:t>околната</a:t>
            </a:r>
            <a:r>
              <a:rPr lang="ru-RU" dirty="0">
                <a:cs typeface="Calibri"/>
              </a:rPr>
              <a:t> среда за 2014 г. – 30, </a:t>
            </a:r>
            <a:r>
              <a:rPr lang="ru-RU" dirty="0" err="1">
                <a:cs typeface="Calibri"/>
              </a:rPr>
              <a:t>както</a:t>
            </a:r>
            <a:r>
              <a:rPr lang="ru-RU" dirty="0">
                <a:cs typeface="Calibri"/>
              </a:rPr>
              <a:t> и </a:t>
            </a:r>
            <a:r>
              <a:rPr lang="ru-RU" dirty="0" err="1">
                <a:cs typeface="Calibri"/>
              </a:rPr>
              <a:t>обжалванията</a:t>
            </a:r>
            <a:r>
              <a:rPr lang="ru-RU" dirty="0">
                <a:cs typeface="Calibri"/>
              </a:rPr>
              <a:t> </a:t>
            </a:r>
            <a:r>
              <a:rPr lang="ru-RU" dirty="0" err="1">
                <a:cs typeface="Calibri"/>
              </a:rPr>
              <a:t>във</a:t>
            </a:r>
            <a:r>
              <a:rPr lang="ru-RU" dirty="0">
                <a:cs typeface="Calibri"/>
              </a:rPr>
              <a:t> </a:t>
            </a:r>
            <a:r>
              <a:rPr lang="ru-RU" dirty="0" err="1">
                <a:cs typeface="Calibri"/>
              </a:rPr>
              <a:t>връзка</a:t>
            </a:r>
            <a:r>
              <a:rPr lang="ru-RU" dirty="0">
                <a:cs typeface="Calibri"/>
              </a:rPr>
              <a:t> с </a:t>
            </a:r>
            <a:r>
              <a:rPr lang="ru-RU" dirty="0" err="1">
                <a:cs typeface="Calibri"/>
              </a:rPr>
              <a:t>предоставяне</a:t>
            </a:r>
            <a:r>
              <a:rPr lang="ru-RU" dirty="0">
                <a:cs typeface="Calibri"/>
              </a:rPr>
              <a:t> на информация – 6, </a:t>
            </a:r>
            <a:r>
              <a:rPr lang="ru-RU" dirty="0" err="1">
                <a:cs typeface="Calibri"/>
              </a:rPr>
              <a:t>спрямо</a:t>
            </a:r>
            <a:r>
              <a:rPr lang="ru-RU" dirty="0">
                <a:cs typeface="Calibri"/>
              </a:rPr>
              <a:t> </a:t>
            </a:r>
            <a:r>
              <a:rPr lang="ru-RU" dirty="0" err="1">
                <a:cs typeface="Calibri"/>
              </a:rPr>
              <a:t>общия</a:t>
            </a:r>
            <a:r>
              <a:rPr lang="ru-RU" dirty="0">
                <a:cs typeface="Calibri"/>
              </a:rPr>
              <a:t> </a:t>
            </a:r>
            <a:r>
              <a:rPr lang="ru-RU" dirty="0" err="1">
                <a:cs typeface="Calibri"/>
              </a:rPr>
              <a:t>брой</a:t>
            </a:r>
            <a:r>
              <a:rPr lang="ru-RU" dirty="0">
                <a:cs typeface="Calibri"/>
              </a:rPr>
              <a:t> на </a:t>
            </a:r>
            <a:r>
              <a:rPr lang="ru-RU" dirty="0" err="1">
                <a:cs typeface="Calibri"/>
              </a:rPr>
              <a:t>подадените</a:t>
            </a:r>
            <a:r>
              <a:rPr lang="ru-RU" dirty="0">
                <a:cs typeface="Calibri"/>
              </a:rPr>
              <a:t> заявления за </a:t>
            </a:r>
            <a:r>
              <a:rPr lang="ru-RU" dirty="0" err="1">
                <a:cs typeface="Calibri"/>
              </a:rPr>
              <a:t>предоставяне</a:t>
            </a:r>
            <a:r>
              <a:rPr lang="ru-RU" dirty="0">
                <a:cs typeface="Calibri"/>
              </a:rPr>
              <a:t> на </a:t>
            </a:r>
            <a:r>
              <a:rPr lang="ru-RU" dirty="0" err="1">
                <a:cs typeface="Calibri"/>
              </a:rPr>
              <a:t>достъп</a:t>
            </a:r>
            <a:r>
              <a:rPr lang="ru-RU" dirty="0">
                <a:cs typeface="Calibri"/>
              </a:rPr>
              <a:t> до </a:t>
            </a:r>
            <a:r>
              <a:rPr lang="ru-RU" dirty="0" err="1">
                <a:cs typeface="Calibri"/>
              </a:rPr>
              <a:t>обществена</a:t>
            </a:r>
            <a:r>
              <a:rPr lang="ru-RU" dirty="0">
                <a:cs typeface="Calibri"/>
              </a:rPr>
              <a:t> информация в </a:t>
            </a:r>
            <a:r>
              <a:rPr lang="ru-RU" dirty="0" err="1">
                <a:cs typeface="Calibri"/>
              </a:rPr>
              <a:t>областта</a:t>
            </a:r>
            <a:r>
              <a:rPr lang="ru-RU" dirty="0">
                <a:cs typeface="Calibri"/>
              </a:rPr>
              <a:t> на </a:t>
            </a:r>
            <a:r>
              <a:rPr lang="ru-RU" dirty="0" err="1">
                <a:cs typeface="Calibri"/>
              </a:rPr>
              <a:t>околната</a:t>
            </a:r>
            <a:r>
              <a:rPr lang="ru-RU" dirty="0">
                <a:cs typeface="Calibri"/>
              </a:rPr>
              <a:t> среда – 918</a:t>
            </a:r>
            <a:r>
              <a:rPr lang="ru-RU" dirty="0" smtClean="0">
                <a:cs typeface="Calibri"/>
              </a:rPr>
              <a:t>.</a:t>
            </a:r>
          </a:p>
          <a:p>
            <a:pPr marL="49530" marR="40640" algn="just">
              <a:lnSpc>
                <a:spcPct val="100000"/>
              </a:lnSpc>
              <a:spcBef>
                <a:spcPts val="434"/>
              </a:spcBef>
            </a:pPr>
            <a:r>
              <a:rPr lang="ru-RU" spc="-5" dirty="0" err="1">
                <a:cs typeface="Calibri"/>
              </a:rPr>
              <a:t>Посещаемостта</a:t>
            </a:r>
            <a:r>
              <a:rPr lang="ru-RU" spc="-5" dirty="0">
                <a:cs typeface="Calibri"/>
              </a:rPr>
              <a:t> на </a:t>
            </a:r>
            <a:r>
              <a:rPr lang="ru-RU" spc="-5" dirty="0" err="1">
                <a:cs typeface="Calibri"/>
              </a:rPr>
              <a:t>информационните</a:t>
            </a:r>
            <a:r>
              <a:rPr lang="ru-RU" spc="-5" dirty="0">
                <a:cs typeface="Calibri"/>
              </a:rPr>
              <a:t> </a:t>
            </a:r>
            <a:r>
              <a:rPr lang="ru-RU" spc="-5" dirty="0" err="1">
                <a:cs typeface="Calibri"/>
              </a:rPr>
              <a:t>центрове</a:t>
            </a:r>
            <a:r>
              <a:rPr lang="ru-RU" spc="-5" dirty="0">
                <a:cs typeface="Calibri"/>
              </a:rPr>
              <a:t> на МОСВ и </a:t>
            </a:r>
            <a:r>
              <a:rPr lang="ru-RU" spc="-5" dirty="0" err="1">
                <a:cs typeface="Calibri"/>
              </a:rPr>
              <a:t>неговите</a:t>
            </a:r>
            <a:r>
              <a:rPr lang="ru-RU" spc="-5" dirty="0">
                <a:cs typeface="Calibri"/>
              </a:rPr>
              <a:t> </a:t>
            </a:r>
            <a:r>
              <a:rPr lang="ru-RU" spc="-5" dirty="0" err="1">
                <a:cs typeface="Calibri"/>
              </a:rPr>
              <a:t>поделения</a:t>
            </a:r>
            <a:r>
              <a:rPr lang="ru-RU" spc="-5" dirty="0">
                <a:cs typeface="Calibri"/>
              </a:rPr>
              <a:t> се </a:t>
            </a:r>
            <a:r>
              <a:rPr lang="ru-RU" spc="-5" dirty="0" err="1">
                <a:cs typeface="Calibri"/>
              </a:rPr>
              <a:t>задържа</a:t>
            </a:r>
            <a:r>
              <a:rPr lang="ru-RU" spc="-5" dirty="0">
                <a:cs typeface="Calibri"/>
              </a:rPr>
              <a:t> на </a:t>
            </a:r>
            <a:r>
              <a:rPr lang="ru-RU" spc="-5" dirty="0" err="1">
                <a:cs typeface="Calibri"/>
              </a:rPr>
              <a:t>високо</a:t>
            </a:r>
            <a:r>
              <a:rPr lang="ru-RU" spc="-5" dirty="0">
                <a:cs typeface="Calibri"/>
              </a:rPr>
              <a:t> </a:t>
            </a:r>
            <a:r>
              <a:rPr lang="ru-RU" spc="-5" dirty="0" err="1">
                <a:cs typeface="Calibri"/>
              </a:rPr>
              <a:t>равнище</a:t>
            </a:r>
            <a:r>
              <a:rPr lang="ru-RU" spc="-5" dirty="0">
                <a:cs typeface="Calibri"/>
              </a:rPr>
              <a:t> – над 46 300 посетители за 2014 г. при 25 360 посетители </a:t>
            </a:r>
            <a:r>
              <a:rPr lang="ru-RU" spc="-5" dirty="0" err="1">
                <a:cs typeface="Calibri"/>
              </a:rPr>
              <a:t>през</a:t>
            </a:r>
            <a:r>
              <a:rPr lang="ru-RU" spc="-5" dirty="0">
                <a:cs typeface="Calibri"/>
              </a:rPr>
              <a:t> 2013 г</a:t>
            </a:r>
            <a:r>
              <a:rPr lang="ru-RU" spc="-5" dirty="0" smtClean="0">
                <a:cs typeface="Calibri"/>
              </a:rPr>
              <a:t>.</a:t>
            </a:r>
          </a:p>
        </p:txBody>
      </p:sp>
      <p:sp>
        <p:nvSpPr>
          <p:cNvPr id="5" name="object 5"/>
          <p:cNvSpPr txBox="1">
            <a:spLocks noGrp="1"/>
          </p:cNvSpPr>
          <p:nvPr>
            <p:ph type="title"/>
          </p:nvPr>
        </p:nvSpPr>
        <p:spPr>
          <a:xfrm>
            <a:off x="920648" y="260591"/>
            <a:ext cx="7972425" cy="950594"/>
          </a:xfrm>
          <a:prstGeom prst="rect">
            <a:avLst/>
          </a:prstGeom>
          <a:ln w="9525">
            <a:solidFill>
              <a:srgbClr val="A6A6A6"/>
            </a:solidFill>
          </a:ln>
        </p:spPr>
        <p:txBody>
          <a:bodyPr vert="horz" wrap="square" lIns="0" tIns="6985" rIns="0" bIns="0" rtlCol="0">
            <a:spAutoFit/>
          </a:bodyPr>
          <a:lstStyle/>
          <a:p>
            <a:pPr marL="86360" marR="149860">
              <a:lnSpc>
                <a:spcPts val="2400"/>
              </a:lnSpc>
              <a:spcBef>
                <a:spcPts val="55"/>
              </a:spcBef>
            </a:pPr>
            <a:r>
              <a:rPr sz="2000" spc="-5" dirty="0">
                <a:solidFill>
                  <a:srgbClr val="000000"/>
                </a:solidFill>
              </a:rPr>
              <a:t>ОСИГУРЯВАНЕ </a:t>
            </a:r>
            <a:r>
              <a:rPr sz="2000" dirty="0">
                <a:solidFill>
                  <a:srgbClr val="000000"/>
                </a:solidFill>
              </a:rPr>
              <a:t>НА </a:t>
            </a:r>
            <a:r>
              <a:rPr sz="2000" spc="-5" dirty="0">
                <a:solidFill>
                  <a:srgbClr val="000000"/>
                </a:solidFill>
              </a:rPr>
              <a:t>ДОСТЪП </a:t>
            </a:r>
            <a:r>
              <a:rPr sz="2000" spc="-15" dirty="0">
                <a:solidFill>
                  <a:srgbClr val="000000"/>
                </a:solidFill>
              </a:rPr>
              <a:t>ДО </a:t>
            </a:r>
            <a:r>
              <a:rPr sz="2000" spc="-10" dirty="0">
                <a:solidFill>
                  <a:srgbClr val="000000"/>
                </a:solidFill>
              </a:rPr>
              <a:t>ИНФОРМАЦИЯТА </a:t>
            </a:r>
            <a:r>
              <a:rPr sz="2000" spc="-5" dirty="0">
                <a:solidFill>
                  <a:srgbClr val="000000"/>
                </a:solidFill>
              </a:rPr>
              <a:t>ЗА </a:t>
            </a:r>
            <a:r>
              <a:rPr sz="2000" spc="-40" dirty="0">
                <a:solidFill>
                  <a:srgbClr val="000000"/>
                </a:solidFill>
              </a:rPr>
              <a:t>ОКОЛНАТА </a:t>
            </a:r>
            <a:r>
              <a:rPr sz="2000" dirty="0">
                <a:solidFill>
                  <a:srgbClr val="000000"/>
                </a:solidFill>
              </a:rPr>
              <a:t>СРЕДА И  ПРИВЛИЧАНЕ НА </a:t>
            </a:r>
            <a:r>
              <a:rPr sz="2000" spc="-15" dirty="0">
                <a:solidFill>
                  <a:srgbClr val="000000"/>
                </a:solidFill>
              </a:rPr>
              <a:t>ОБЩЕСТВЕНОСТТА </a:t>
            </a:r>
            <a:r>
              <a:rPr sz="2000" dirty="0">
                <a:solidFill>
                  <a:srgbClr val="000000"/>
                </a:solidFill>
              </a:rPr>
              <a:t>В </a:t>
            </a:r>
            <a:r>
              <a:rPr sz="2000" spc="-5" dirty="0">
                <a:solidFill>
                  <a:srgbClr val="000000"/>
                </a:solidFill>
              </a:rPr>
              <a:t>ПРОЦЕСА </a:t>
            </a:r>
            <a:r>
              <a:rPr sz="2000" dirty="0">
                <a:solidFill>
                  <a:srgbClr val="000000"/>
                </a:solidFill>
              </a:rPr>
              <a:t>НА ВЗЕМАНЕ НА  РЕШЕНИЯ </a:t>
            </a:r>
            <a:r>
              <a:rPr sz="2000" spc="-5" dirty="0">
                <a:solidFill>
                  <a:srgbClr val="000000"/>
                </a:solidFill>
              </a:rPr>
              <a:t>ЗА </a:t>
            </a:r>
            <a:r>
              <a:rPr sz="2000" spc="-40" dirty="0">
                <a:solidFill>
                  <a:srgbClr val="000000"/>
                </a:solidFill>
              </a:rPr>
              <a:t>ОКОЛНАТА</a:t>
            </a:r>
            <a:r>
              <a:rPr sz="2000" spc="-114" dirty="0">
                <a:solidFill>
                  <a:srgbClr val="000000"/>
                </a:solidFill>
              </a:rPr>
              <a:t> </a:t>
            </a:r>
            <a:r>
              <a:rPr sz="2000" dirty="0">
                <a:solidFill>
                  <a:srgbClr val="000000"/>
                </a:solidFill>
              </a:rPr>
              <a:t>СРЕДА</a:t>
            </a:r>
            <a:endParaRPr sz="2000"/>
          </a:p>
        </p:txBody>
      </p:sp>
      <p:sp>
        <p:nvSpPr>
          <p:cNvPr id="8" name="object 8"/>
          <p:cNvSpPr/>
          <p:nvPr/>
        </p:nvSpPr>
        <p:spPr>
          <a:xfrm>
            <a:off x="524573" y="5315402"/>
            <a:ext cx="303504" cy="3035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4682" y="4221425"/>
            <a:ext cx="303504" cy="30350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84682" y="3728110"/>
            <a:ext cx="303504" cy="30350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68045" y="3061233"/>
            <a:ext cx="303504" cy="3035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08947" y="260629"/>
            <a:ext cx="2240915" cy="634365"/>
          </a:xfrm>
          <a:prstGeom prst="rect">
            <a:avLst/>
          </a:prstGeom>
        </p:spPr>
        <p:txBody>
          <a:bodyPr vert="horz" wrap="square" lIns="0" tIns="114300" rIns="0" bIns="0" rtlCol="0">
            <a:spAutoFit/>
          </a:bodyPr>
          <a:lstStyle/>
          <a:p>
            <a:pPr marL="950594">
              <a:lnSpc>
                <a:spcPct val="100000"/>
              </a:lnSpc>
              <a:spcBef>
                <a:spcPts val="900"/>
              </a:spcBef>
            </a:pPr>
            <a:r>
              <a:rPr sz="2400" spc="-10" dirty="0">
                <a:latin typeface="Calibri"/>
                <a:cs typeface="Calibri"/>
              </a:rPr>
              <a:t>ПОЧВИ</a:t>
            </a:r>
            <a:endParaRPr sz="2400">
              <a:latin typeface="Calibri"/>
              <a:cs typeface="Calibri"/>
            </a:endParaRPr>
          </a:p>
        </p:txBody>
      </p:sp>
      <p:sp>
        <p:nvSpPr>
          <p:cNvPr id="4" name="object 4"/>
          <p:cNvSpPr txBox="1"/>
          <p:nvPr/>
        </p:nvSpPr>
        <p:spPr>
          <a:xfrm>
            <a:off x="999540" y="1201801"/>
            <a:ext cx="10273665" cy="369332"/>
          </a:xfrm>
          <a:prstGeom prst="rect">
            <a:avLst/>
          </a:prstGeom>
        </p:spPr>
        <p:txBody>
          <a:bodyPr vert="horz" wrap="square" lIns="0" tIns="0" rIns="0" bIns="0" rtlCol="0">
            <a:spAutoFit/>
          </a:bodyPr>
          <a:lstStyle/>
          <a:p>
            <a:pPr marL="12700">
              <a:lnSpc>
                <a:spcPct val="100000"/>
              </a:lnSpc>
            </a:pPr>
            <a:r>
              <a:rPr sz="2400" b="1" spc="-10" dirty="0">
                <a:latin typeface="Calibri"/>
                <a:cs typeface="Calibri"/>
              </a:rPr>
              <a:t>Полагат </a:t>
            </a:r>
            <a:r>
              <a:rPr sz="2400" b="1" spc="-5" dirty="0">
                <a:latin typeface="Calibri"/>
                <a:cs typeface="Calibri"/>
              </a:rPr>
              <a:t>ли се достатъчно </a:t>
            </a:r>
            <a:r>
              <a:rPr sz="2400" b="1" spc="-10" dirty="0">
                <a:latin typeface="Calibri"/>
                <a:cs typeface="Calibri"/>
              </a:rPr>
              <a:t>усилия  </a:t>
            </a:r>
            <a:r>
              <a:rPr sz="2400" b="1" spc="-5" dirty="0">
                <a:latin typeface="Calibri"/>
                <a:cs typeface="Calibri"/>
              </a:rPr>
              <a:t>за </a:t>
            </a:r>
            <a:r>
              <a:rPr sz="2400" b="1" dirty="0">
                <a:latin typeface="Calibri"/>
                <a:cs typeface="Calibri"/>
              </a:rPr>
              <a:t>формиране на </a:t>
            </a:r>
            <a:r>
              <a:rPr sz="2400" b="1" spc="-10" dirty="0">
                <a:latin typeface="Calibri"/>
                <a:cs typeface="Calibri"/>
              </a:rPr>
              <a:t>съзнателно </a:t>
            </a:r>
            <a:r>
              <a:rPr sz="2400" b="1" dirty="0">
                <a:latin typeface="Calibri"/>
                <a:cs typeface="Calibri"/>
              </a:rPr>
              <a:t>и </a:t>
            </a:r>
            <a:r>
              <a:rPr sz="2400" b="1" spc="-10" dirty="0" err="1" smtClean="0">
                <a:latin typeface="Calibri"/>
                <a:cs typeface="Calibri"/>
              </a:rPr>
              <a:t>отговорно</a:t>
            </a:r>
            <a:endParaRPr sz="2400" dirty="0">
              <a:latin typeface="Calibri"/>
              <a:cs typeface="Calibri"/>
            </a:endParaRPr>
          </a:p>
        </p:txBody>
      </p:sp>
      <p:sp>
        <p:nvSpPr>
          <p:cNvPr id="5" name="object 5"/>
          <p:cNvSpPr txBox="1"/>
          <p:nvPr/>
        </p:nvSpPr>
        <p:spPr>
          <a:xfrm>
            <a:off x="999540" y="1567560"/>
            <a:ext cx="1746250" cy="760095"/>
          </a:xfrm>
          <a:prstGeom prst="rect">
            <a:avLst/>
          </a:prstGeom>
        </p:spPr>
        <p:txBody>
          <a:bodyPr vert="horz" wrap="square" lIns="0" tIns="0" rIns="0" bIns="0" rtlCol="0">
            <a:spAutoFit/>
          </a:bodyPr>
          <a:lstStyle/>
          <a:p>
            <a:pPr marL="12700">
              <a:lnSpc>
                <a:spcPct val="100000"/>
              </a:lnSpc>
            </a:pPr>
            <a:r>
              <a:rPr sz="2400" b="1" spc="-5" dirty="0">
                <a:latin typeface="Calibri"/>
                <a:cs typeface="Calibri"/>
              </a:rPr>
              <a:t>отношение</a:t>
            </a:r>
            <a:endParaRPr sz="2400" dirty="0">
              <a:latin typeface="Calibri"/>
              <a:cs typeface="Calibri"/>
            </a:endParaRPr>
          </a:p>
          <a:p>
            <a:pPr marL="12700">
              <a:lnSpc>
                <a:spcPct val="100000"/>
              </a:lnSpc>
            </a:pPr>
            <a:r>
              <a:rPr sz="2400" b="1" spc="-10" dirty="0">
                <a:latin typeface="Calibri"/>
                <a:cs typeface="Calibri"/>
              </a:rPr>
              <a:t>посредством</a:t>
            </a:r>
            <a:endParaRPr sz="2400" dirty="0">
              <a:latin typeface="Calibri"/>
              <a:cs typeface="Calibri"/>
            </a:endParaRPr>
          </a:p>
        </p:txBody>
      </p:sp>
      <p:sp>
        <p:nvSpPr>
          <p:cNvPr id="6" name="object 6"/>
          <p:cNvSpPr txBox="1"/>
          <p:nvPr/>
        </p:nvSpPr>
        <p:spPr>
          <a:xfrm>
            <a:off x="2779902" y="1567560"/>
            <a:ext cx="8491855" cy="760095"/>
          </a:xfrm>
          <a:prstGeom prst="rect">
            <a:avLst/>
          </a:prstGeom>
        </p:spPr>
        <p:txBody>
          <a:bodyPr vert="horz" wrap="square" lIns="0" tIns="0" rIns="0" bIns="0" rtlCol="0">
            <a:spAutoFit/>
          </a:bodyPr>
          <a:lstStyle/>
          <a:p>
            <a:pPr marL="12700">
              <a:lnSpc>
                <a:spcPct val="100000"/>
              </a:lnSpc>
              <a:tabLst>
                <a:tab pos="620395" algn="l"/>
                <a:tab pos="2439035" algn="l"/>
                <a:tab pos="4337685" algn="l"/>
                <a:tab pos="5374640" algn="l"/>
                <a:tab pos="6203315" algn="l"/>
                <a:tab pos="7707630" algn="l"/>
              </a:tabLst>
            </a:pPr>
            <a:r>
              <a:rPr sz="2400" b="1" dirty="0">
                <a:latin typeface="Calibri"/>
                <a:cs typeface="Calibri"/>
              </a:rPr>
              <a:t>на	</a:t>
            </a:r>
            <a:r>
              <a:rPr sz="2400" b="1" spc="-5" dirty="0">
                <a:latin typeface="Calibri"/>
                <a:cs typeface="Calibri"/>
              </a:rPr>
              <a:t>различните	обществени	</a:t>
            </a:r>
            <a:r>
              <a:rPr sz="2400" b="1" spc="-10" dirty="0">
                <a:latin typeface="Calibri"/>
                <a:cs typeface="Calibri"/>
              </a:rPr>
              <a:t>групи	</a:t>
            </a:r>
            <a:r>
              <a:rPr sz="2400" b="1" dirty="0">
                <a:latin typeface="Calibri"/>
                <a:cs typeface="Calibri"/>
              </a:rPr>
              <a:t>към	</a:t>
            </a:r>
            <a:r>
              <a:rPr sz="2400" b="1" spc="-15" dirty="0">
                <a:latin typeface="Calibri"/>
                <a:cs typeface="Calibri"/>
              </a:rPr>
              <a:t>околната	</a:t>
            </a:r>
            <a:r>
              <a:rPr sz="2400" b="1" spc="-10" dirty="0">
                <a:latin typeface="Calibri"/>
                <a:cs typeface="Calibri"/>
              </a:rPr>
              <a:t>среда</a:t>
            </a:r>
            <a:endParaRPr sz="2400">
              <a:latin typeface="Calibri"/>
              <a:cs typeface="Calibri"/>
            </a:endParaRPr>
          </a:p>
          <a:p>
            <a:pPr marL="421005">
              <a:lnSpc>
                <a:spcPct val="100000"/>
              </a:lnSpc>
              <a:tabLst>
                <a:tab pos="2551430" algn="l"/>
                <a:tab pos="3338195" algn="l"/>
                <a:tab pos="6052820" algn="l"/>
                <a:tab pos="8308340" algn="l"/>
              </a:tabLst>
            </a:pPr>
            <a:r>
              <a:rPr sz="2400" b="1" dirty="0">
                <a:latin typeface="Calibri"/>
                <a:cs typeface="Calibri"/>
              </a:rPr>
              <a:t>пров</a:t>
            </a:r>
            <a:r>
              <a:rPr sz="2400" b="1" spc="-40" dirty="0">
                <a:latin typeface="Calibri"/>
                <a:cs typeface="Calibri"/>
              </a:rPr>
              <a:t>е</a:t>
            </a:r>
            <a:r>
              <a:rPr sz="2400" b="1" dirty="0">
                <a:latin typeface="Calibri"/>
                <a:cs typeface="Calibri"/>
              </a:rPr>
              <a:t>ж</a:t>
            </a:r>
            <a:r>
              <a:rPr sz="2400" b="1" spc="-15" dirty="0">
                <a:latin typeface="Calibri"/>
                <a:cs typeface="Calibri"/>
              </a:rPr>
              <a:t>д</a:t>
            </a:r>
            <a:r>
              <a:rPr sz="2400" b="1" dirty="0">
                <a:latin typeface="Calibri"/>
                <a:cs typeface="Calibri"/>
              </a:rPr>
              <a:t>ане	</a:t>
            </a:r>
            <a:r>
              <a:rPr sz="2400" b="1" spc="10" dirty="0">
                <a:latin typeface="Calibri"/>
                <a:cs typeface="Calibri"/>
              </a:rPr>
              <a:t>н</a:t>
            </a:r>
            <a:r>
              <a:rPr sz="2400" b="1" dirty="0">
                <a:latin typeface="Calibri"/>
                <a:cs typeface="Calibri"/>
              </a:rPr>
              <a:t>а	и</a:t>
            </a:r>
            <a:r>
              <a:rPr sz="2400" b="1" spc="-10" dirty="0">
                <a:latin typeface="Calibri"/>
                <a:cs typeface="Calibri"/>
              </a:rPr>
              <a:t>н</a:t>
            </a:r>
            <a:r>
              <a:rPr sz="2400" b="1" dirty="0">
                <a:latin typeface="Calibri"/>
                <a:cs typeface="Calibri"/>
              </a:rPr>
              <a:t>формац</a:t>
            </a:r>
            <a:r>
              <a:rPr sz="2400" b="1" spc="-10" dirty="0">
                <a:latin typeface="Calibri"/>
                <a:cs typeface="Calibri"/>
              </a:rPr>
              <a:t>и</a:t>
            </a:r>
            <a:r>
              <a:rPr sz="2400" b="1" dirty="0">
                <a:latin typeface="Calibri"/>
                <a:cs typeface="Calibri"/>
              </a:rPr>
              <a:t>онни	мероприят</a:t>
            </a:r>
            <a:r>
              <a:rPr sz="2400" b="1" spc="-10" dirty="0">
                <a:latin typeface="Calibri"/>
                <a:cs typeface="Calibri"/>
              </a:rPr>
              <a:t>и</a:t>
            </a:r>
            <a:r>
              <a:rPr sz="2400" b="1" dirty="0">
                <a:latin typeface="Calibri"/>
                <a:cs typeface="Calibri"/>
              </a:rPr>
              <a:t>я	и</a:t>
            </a:r>
            <a:endParaRPr sz="2400">
              <a:latin typeface="Calibri"/>
              <a:cs typeface="Calibri"/>
            </a:endParaRPr>
          </a:p>
        </p:txBody>
      </p:sp>
      <p:sp>
        <p:nvSpPr>
          <p:cNvPr id="7" name="object 7"/>
          <p:cNvSpPr txBox="1"/>
          <p:nvPr/>
        </p:nvSpPr>
        <p:spPr>
          <a:xfrm>
            <a:off x="999540" y="2299461"/>
            <a:ext cx="10200005" cy="4188326"/>
          </a:xfrm>
          <a:prstGeom prst="rect">
            <a:avLst/>
          </a:prstGeom>
        </p:spPr>
        <p:txBody>
          <a:bodyPr vert="horz" wrap="square" lIns="0" tIns="0" rIns="0" bIns="0" rtlCol="0">
            <a:spAutoFit/>
          </a:bodyPr>
          <a:lstStyle/>
          <a:p>
            <a:pPr marL="12700" algn="just">
              <a:lnSpc>
                <a:spcPct val="100000"/>
              </a:lnSpc>
            </a:pPr>
            <a:r>
              <a:rPr sz="2400" b="1" spc="-5" dirty="0">
                <a:latin typeface="Calibri"/>
                <a:cs typeface="Calibri"/>
              </a:rPr>
              <a:t>образователни дейности </a:t>
            </a:r>
            <a:r>
              <a:rPr sz="2400" b="1" dirty="0">
                <a:latin typeface="Calibri"/>
                <a:cs typeface="Calibri"/>
              </a:rPr>
              <a:t>и</a:t>
            </a:r>
            <a:r>
              <a:rPr sz="2400" b="1" spc="-65" dirty="0">
                <a:latin typeface="Calibri"/>
                <a:cs typeface="Calibri"/>
              </a:rPr>
              <a:t> </a:t>
            </a:r>
            <a:r>
              <a:rPr sz="2400" b="1" spc="-5" dirty="0">
                <a:latin typeface="Calibri"/>
                <a:cs typeface="Calibri"/>
              </a:rPr>
              <a:t>инициативи?</a:t>
            </a:r>
            <a:endParaRPr sz="2400" dirty="0">
              <a:latin typeface="Calibri"/>
              <a:cs typeface="Calibri"/>
            </a:endParaRPr>
          </a:p>
          <a:p>
            <a:pPr marL="12700" marR="5080" algn="just">
              <a:lnSpc>
                <a:spcPct val="100000"/>
              </a:lnSpc>
              <a:spcBef>
                <a:spcPts val="1720"/>
              </a:spcBef>
            </a:pPr>
            <a:r>
              <a:rPr lang="ru-RU" dirty="0" err="1">
                <a:cs typeface="Calibri"/>
              </a:rPr>
              <a:t>През</a:t>
            </a:r>
            <a:r>
              <a:rPr lang="ru-RU" dirty="0">
                <a:cs typeface="Calibri"/>
              </a:rPr>
              <a:t> 2014 г. </a:t>
            </a:r>
            <a:r>
              <a:rPr lang="ru-RU" dirty="0" err="1">
                <a:cs typeface="Calibri"/>
              </a:rPr>
              <a:t>са</a:t>
            </a:r>
            <a:r>
              <a:rPr lang="ru-RU" dirty="0">
                <a:cs typeface="Calibri"/>
              </a:rPr>
              <a:t> </a:t>
            </a:r>
            <a:r>
              <a:rPr lang="ru-RU" dirty="0" err="1">
                <a:cs typeface="Calibri"/>
              </a:rPr>
              <a:t>проведени</a:t>
            </a:r>
            <a:r>
              <a:rPr lang="ru-RU" dirty="0">
                <a:cs typeface="Calibri"/>
              </a:rPr>
              <a:t> над 380 </a:t>
            </a:r>
            <a:r>
              <a:rPr lang="ru-RU" dirty="0" err="1">
                <a:cs typeface="Calibri"/>
              </a:rPr>
              <a:t>форуми</a:t>
            </a:r>
            <a:r>
              <a:rPr lang="ru-RU" dirty="0">
                <a:cs typeface="Calibri"/>
              </a:rPr>
              <a:t>, </a:t>
            </a:r>
            <a:r>
              <a:rPr lang="ru-RU" dirty="0" err="1">
                <a:cs typeface="Calibri"/>
              </a:rPr>
              <a:t>семинари</a:t>
            </a:r>
            <a:r>
              <a:rPr lang="ru-RU" dirty="0">
                <a:cs typeface="Calibri"/>
              </a:rPr>
              <a:t>, </a:t>
            </a:r>
            <a:r>
              <a:rPr lang="ru-RU" dirty="0" err="1">
                <a:cs typeface="Calibri"/>
              </a:rPr>
              <a:t>беседи</a:t>
            </a:r>
            <a:r>
              <a:rPr lang="ru-RU" dirty="0">
                <a:cs typeface="Calibri"/>
              </a:rPr>
              <a:t>, </a:t>
            </a:r>
            <a:r>
              <a:rPr lang="ru-RU" dirty="0" err="1">
                <a:cs typeface="Calibri"/>
              </a:rPr>
              <a:t>кръгли</a:t>
            </a:r>
            <a:r>
              <a:rPr lang="ru-RU" dirty="0">
                <a:cs typeface="Calibri"/>
              </a:rPr>
              <a:t> </a:t>
            </a:r>
            <a:r>
              <a:rPr lang="ru-RU" dirty="0" err="1">
                <a:cs typeface="Calibri"/>
              </a:rPr>
              <a:t>маси</a:t>
            </a:r>
            <a:r>
              <a:rPr lang="ru-RU" dirty="0">
                <a:cs typeface="Calibri"/>
              </a:rPr>
              <a:t>, конференции за </a:t>
            </a:r>
            <a:r>
              <a:rPr lang="ru-RU" dirty="0" err="1">
                <a:cs typeface="Calibri"/>
              </a:rPr>
              <a:t>ученици</a:t>
            </a:r>
            <a:r>
              <a:rPr lang="ru-RU" dirty="0">
                <a:cs typeface="Calibri"/>
              </a:rPr>
              <a:t>, учители, бизнеса, </a:t>
            </a:r>
            <a:r>
              <a:rPr lang="ru-RU" dirty="0" err="1">
                <a:cs typeface="Calibri"/>
              </a:rPr>
              <a:t>неправителствени</a:t>
            </a:r>
            <a:r>
              <a:rPr lang="ru-RU" dirty="0">
                <a:cs typeface="Calibri"/>
              </a:rPr>
              <a:t> организации, за служители на </a:t>
            </a:r>
            <a:r>
              <a:rPr lang="ru-RU" dirty="0" err="1">
                <a:cs typeface="Calibri"/>
              </a:rPr>
              <a:t>общинската</a:t>
            </a:r>
            <a:r>
              <a:rPr lang="ru-RU" dirty="0">
                <a:cs typeface="Calibri"/>
              </a:rPr>
              <a:t> и </a:t>
            </a:r>
            <a:r>
              <a:rPr lang="ru-RU" dirty="0" err="1">
                <a:cs typeface="Calibri"/>
              </a:rPr>
              <a:t>държавната</a:t>
            </a:r>
            <a:r>
              <a:rPr lang="ru-RU" dirty="0">
                <a:cs typeface="Calibri"/>
              </a:rPr>
              <a:t> администрация от МОСВ и </a:t>
            </a:r>
            <a:r>
              <a:rPr lang="ru-RU" dirty="0" err="1">
                <a:cs typeface="Calibri"/>
              </a:rPr>
              <a:t>неговите</a:t>
            </a:r>
            <a:r>
              <a:rPr lang="ru-RU" dirty="0">
                <a:cs typeface="Calibri"/>
              </a:rPr>
              <a:t> </a:t>
            </a:r>
            <a:endParaRPr lang="ru-RU" dirty="0" smtClean="0">
              <a:cs typeface="Calibri"/>
            </a:endParaRPr>
          </a:p>
          <a:p>
            <a:pPr marL="12700" marR="5715" algn="just">
              <a:lnSpc>
                <a:spcPct val="100000"/>
              </a:lnSpc>
              <a:spcBef>
                <a:spcPts val="5"/>
              </a:spcBef>
            </a:pPr>
            <a:endParaRPr lang="ru-RU" dirty="0" smtClean="0">
              <a:cs typeface="Calibri"/>
            </a:endParaRPr>
          </a:p>
          <a:p>
            <a:pPr marL="12700" marR="5715" algn="just">
              <a:lnSpc>
                <a:spcPct val="100000"/>
              </a:lnSpc>
              <a:spcBef>
                <a:spcPts val="5"/>
              </a:spcBef>
            </a:pPr>
            <a:r>
              <a:rPr lang="ru-RU" dirty="0" err="1" smtClean="0">
                <a:cs typeface="Calibri"/>
              </a:rPr>
              <a:t>През</a:t>
            </a:r>
            <a:r>
              <a:rPr lang="ru-RU" dirty="0" smtClean="0">
                <a:cs typeface="Calibri"/>
              </a:rPr>
              <a:t> </a:t>
            </a:r>
            <a:r>
              <a:rPr lang="ru-RU" dirty="0">
                <a:cs typeface="Calibri"/>
              </a:rPr>
              <a:t>2014 г. </a:t>
            </a:r>
            <a:r>
              <a:rPr lang="ru-RU" dirty="0" err="1">
                <a:cs typeface="Calibri"/>
              </a:rPr>
              <a:t>са</a:t>
            </a:r>
            <a:r>
              <a:rPr lang="ru-RU" dirty="0">
                <a:cs typeface="Calibri"/>
              </a:rPr>
              <a:t> </a:t>
            </a:r>
            <a:r>
              <a:rPr lang="ru-RU" dirty="0" err="1">
                <a:cs typeface="Calibri"/>
              </a:rPr>
              <a:t>проведени</a:t>
            </a:r>
            <a:r>
              <a:rPr lang="ru-RU" dirty="0">
                <a:cs typeface="Calibri"/>
              </a:rPr>
              <a:t> </a:t>
            </a:r>
            <a:r>
              <a:rPr lang="ru-RU" dirty="0" err="1">
                <a:cs typeface="Calibri"/>
              </a:rPr>
              <a:t>националните</a:t>
            </a:r>
            <a:r>
              <a:rPr lang="ru-RU" dirty="0">
                <a:cs typeface="Calibri"/>
              </a:rPr>
              <a:t> кампании „</a:t>
            </a:r>
            <a:r>
              <a:rPr lang="ru-RU" dirty="0" err="1">
                <a:cs typeface="Calibri"/>
              </a:rPr>
              <a:t>Обичам</a:t>
            </a:r>
            <a:r>
              <a:rPr lang="ru-RU" dirty="0">
                <a:cs typeface="Calibri"/>
              </a:rPr>
              <a:t> </a:t>
            </a:r>
            <a:r>
              <a:rPr lang="ru-RU" dirty="0" err="1">
                <a:cs typeface="Calibri"/>
              </a:rPr>
              <a:t>природата</a:t>
            </a:r>
            <a:r>
              <a:rPr lang="ru-RU" dirty="0">
                <a:cs typeface="Calibri"/>
              </a:rPr>
              <a:t> – и аз </a:t>
            </a:r>
            <a:r>
              <a:rPr lang="ru-RU" dirty="0" err="1">
                <a:cs typeface="Calibri"/>
              </a:rPr>
              <a:t>участвам</a:t>
            </a:r>
            <a:r>
              <a:rPr lang="ru-RU" dirty="0">
                <a:cs typeface="Calibri"/>
              </a:rPr>
              <a:t>!”, </a:t>
            </a:r>
            <a:r>
              <a:rPr lang="ru-RU" dirty="0" err="1">
                <a:cs typeface="Calibri"/>
              </a:rPr>
              <a:t>включваща</a:t>
            </a:r>
            <a:r>
              <a:rPr lang="ru-RU" dirty="0">
                <a:cs typeface="Calibri"/>
              </a:rPr>
              <a:t> </a:t>
            </a:r>
            <a:r>
              <a:rPr lang="ru-RU" dirty="0" err="1">
                <a:cs typeface="Calibri"/>
              </a:rPr>
              <a:t>традиционния</a:t>
            </a:r>
            <a:r>
              <a:rPr lang="ru-RU" dirty="0">
                <a:cs typeface="Calibri"/>
              </a:rPr>
              <a:t> конкурс „За чиста </a:t>
            </a:r>
            <a:r>
              <a:rPr lang="ru-RU" dirty="0" err="1">
                <a:cs typeface="Calibri"/>
              </a:rPr>
              <a:t>околна</a:t>
            </a:r>
            <a:r>
              <a:rPr lang="ru-RU" dirty="0">
                <a:cs typeface="Calibri"/>
              </a:rPr>
              <a:t> среда”, „Да </a:t>
            </a:r>
            <a:r>
              <a:rPr lang="ru-RU" dirty="0" err="1">
                <a:cs typeface="Calibri"/>
              </a:rPr>
              <a:t>изчистим</a:t>
            </a:r>
            <a:r>
              <a:rPr lang="ru-RU" dirty="0">
                <a:cs typeface="Calibri"/>
              </a:rPr>
              <a:t> </a:t>
            </a:r>
            <a:r>
              <a:rPr lang="ru-RU" dirty="0" err="1">
                <a:cs typeface="Calibri"/>
              </a:rPr>
              <a:t>България</a:t>
            </a:r>
            <a:r>
              <a:rPr lang="ru-RU" dirty="0">
                <a:cs typeface="Calibri"/>
              </a:rPr>
              <a:t> за един </a:t>
            </a:r>
            <a:r>
              <a:rPr lang="ru-RU" dirty="0" err="1">
                <a:cs typeface="Calibri"/>
              </a:rPr>
              <a:t>ден</a:t>
            </a:r>
            <a:r>
              <a:rPr lang="ru-RU" dirty="0">
                <a:cs typeface="Calibri"/>
              </a:rPr>
              <a:t>” и </a:t>
            </a:r>
            <a:r>
              <a:rPr lang="ru-RU" dirty="0" err="1">
                <a:cs typeface="Calibri"/>
              </a:rPr>
              <a:t>са</a:t>
            </a:r>
            <a:r>
              <a:rPr lang="ru-RU" dirty="0">
                <a:cs typeface="Calibri"/>
              </a:rPr>
              <a:t> </a:t>
            </a:r>
            <a:r>
              <a:rPr lang="ru-RU" dirty="0" err="1">
                <a:cs typeface="Calibri"/>
              </a:rPr>
              <a:t>отбелязани</a:t>
            </a:r>
            <a:r>
              <a:rPr lang="ru-RU" dirty="0">
                <a:cs typeface="Calibri"/>
              </a:rPr>
              <a:t> от МОСВ и </a:t>
            </a:r>
            <a:r>
              <a:rPr lang="ru-RU" dirty="0" err="1">
                <a:cs typeface="Calibri"/>
              </a:rPr>
              <a:t>неговите</a:t>
            </a:r>
            <a:r>
              <a:rPr lang="ru-RU" dirty="0">
                <a:cs typeface="Calibri"/>
              </a:rPr>
              <a:t> </a:t>
            </a:r>
            <a:r>
              <a:rPr lang="ru-RU" dirty="0" err="1">
                <a:cs typeface="Calibri"/>
              </a:rPr>
              <a:t>поделения</a:t>
            </a:r>
            <a:r>
              <a:rPr lang="ru-RU" dirty="0">
                <a:cs typeface="Calibri"/>
              </a:rPr>
              <a:t> с </a:t>
            </a:r>
            <a:r>
              <a:rPr lang="ru-RU" dirty="0" err="1">
                <a:cs typeface="Calibri"/>
              </a:rPr>
              <a:t>разнообразни</a:t>
            </a:r>
            <a:r>
              <a:rPr lang="ru-RU" dirty="0">
                <a:cs typeface="Calibri"/>
              </a:rPr>
              <a:t> и </a:t>
            </a:r>
            <a:r>
              <a:rPr lang="ru-RU" dirty="0" err="1">
                <a:cs typeface="Calibri"/>
              </a:rPr>
              <a:t>атрактивни</a:t>
            </a:r>
            <a:r>
              <a:rPr lang="ru-RU" dirty="0">
                <a:cs typeface="Calibri"/>
              </a:rPr>
              <a:t> </a:t>
            </a:r>
            <a:r>
              <a:rPr lang="ru-RU" dirty="0" err="1">
                <a:cs typeface="Calibri"/>
              </a:rPr>
              <a:t>информационни</a:t>
            </a:r>
            <a:r>
              <a:rPr lang="ru-RU" dirty="0">
                <a:cs typeface="Calibri"/>
              </a:rPr>
              <a:t> прояви в </a:t>
            </a:r>
            <a:r>
              <a:rPr lang="ru-RU" dirty="0" err="1">
                <a:cs typeface="Calibri"/>
              </a:rPr>
              <a:t>цялата</a:t>
            </a:r>
            <a:r>
              <a:rPr lang="ru-RU" dirty="0">
                <a:cs typeface="Calibri"/>
              </a:rPr>
              <a:t> страна </a:t>
            </a:r>
            <a:r>
              <a:rPr lang="ru-RU" dirty="0" err="1">
                <a:cs typeface="Calibri"/>
              </a:rPr>
              <a:t>всички</a:t>
            </a:r>
            <a:r>
              <a:rPr lang="ru-RU" dirty="0">
                <a:cs typeface="Calibri"/>
              </a:rPr>
              <a:t> </a:t>
            </a:r>
            <a:r>
              <a:rPr lang="ru-RU" dirty="0" err="1">
                <a:cs typeface="Calibri"/>
              </a:rPr>
              <a:t>дати</a:t>
            </a:r>
            <a:r>
              <a:rPr lang="ru-RU" dirty="0">
                <a:cs typeface="Calibri"/>
              </a:rPr>
              <a:t> от </a:t>
            </a:r>
            <a:r>
              <a:rPr lang="ru-RU" dirty="0" err="1">
                <a:cs typeface="Calibri"/>
              </a:rPr>
              <a:t>международния</a:t>
            </a:r>
            <a:r>
              <a:rPr lang="ru-RU" dirty="0">
                <a:cs typeface="Calibri"/>
              </a:rPr>
              <a:t> </a:t>
            </a:r>
            <a:r>
              <a:rPr lang="ru-RU" dirty="0" err="1">
                <a:cs typeface="Calibri"/>
              </a:rPr>
              <a:t>природозащитен</a:t>
            </a:r>
            <a:r>
              <a:rPr lang="ru-RU" dirty="0">
                <a:cs typeface="Calibri"/>
              </a:rPr>
              <a:t> </a:t>
            </a:r>
            <a:r>
              <a:rPr lang="ru-RU" dirty="0" err="1">
                <a:cs typeface="Calibri"/>
              </a:rPr>
              <a:t>календар</a:t>
            </a:r>
            <a:r>
              <a:rPr lang="ru-RU" dirty="0">
                <a:cs typeface="Calibri"/>
              </a:rPr>
              <a:t>. </a:t>
            </a:r>
          </a:p>
          <a:p>
            <a:pPr marL="12700" marR="5715" algn="just">
              <a:lnSpc>
                <a:spcPct val="100000"/>
              </a:lnSpc>
              <a:spcBef>
                <a:spcPts val="5"/>
              </a:spcBef>
            </a:pPr>
            <a:r>
              <a:rPr lang="ru-RU" dirty="0">
                <a:cs typeface="Calibri"/>
              </a:rPr>
              <a:t> </a:t>
            </a:r>
            <a:endParaRPr sz="1800" dirty="0">
              <a:latin typeface="Calibri"/>
              <a:cs typeface="Calibri"/>
            </a:endParaRPr>
          </a:p>
          <a:p>
            <a:pPr marL="12700" marR="8255" algn="just">
              <a:lnSpc>
                <a:spcPct val="100000"/>
              </a:lnSpc>
            </a:pPr>
            <a:r>
              <a:rPr sz="1800" spc="-15" dirty="0" err="1" smtClean="0">
                <a:latin typeface="Calibri"/>
                <a:cs typeface="Calibri"/>
              </a:rPr>
              <a:t>Наблюдава</a:t>
            </a:r>
            <a:r>
              <a:rPr sz="1800" spc="-15" dirty="0" smtClean="0">
                <a:latin typeface="Calibri"/>
                <a:cs typeface="Calibri"/>
              </a:rPr>
              <a:t> </a:t>
            </a:r>
            <a:r>
              <a:rPr sz="1800" spc="-5" dirty="0">
                <a:latin typeface="Calibri"/>
                <a:cs typeface="Calibri"/>
              </a:rPr>
              <a:t>се тенденция за </a:t>
            </a:r>
            <a:r>
              <a:rPr sz="1800" dirty="0">
                <a:latin typeface="Calibri"/>
                <a:cs typeface="Calibri"/>
              </a:rPr>
              <a:t>намаляване, </a:t>
            </a:r>
            <a:r>
              <a:rPr sz="1800" spc="-15" dirty="0">
                <a:latin typeface="Calibri"/>
                <a:cs typeface="Calibri"/>
              </a:rPr>
              <a:t>като </a:t>
            </a:r>
            <a:r>
              <a:rPr sz="1800" dirty="0">
                <a:latin typeface="Calibri"/>
                <a:cs typeface="Calibri"/>
              </a:rPr>
              <a:t>цяло, </a:t>
            </a:r>
            <a:r>
              <a:rPr sz="1800" spc="-5" dirty="0">
                <a:latin typeface="Calibri"/>
                <a:cs typeface="Calibri"/>
              </a:rPr>
              <a:t>на </a:t>
            </a:r>
            <a:r>
              <a:rPr sz="1800" dirty="0">
                <a:latin typeface="Calibri"/>
                <a:cs typeface="Calibri"/>
              </a:rPr>
              <a:t>общия брой </a:t>
            </a:r>
            <a:r>
              <a:rPr sz="1800" spc="-5" dirty="0">
                <a:latin typeface="Calibri"/>
                <a:cs typeface="Calibri"/>
              </a:rPr>
              <a:t>на проведените информационни </a:t>
            </a:r>
            <a:r>
              <a:rPr sz="1800" dirty="0">
                <a:latin typeface="Calibri"/>
                <a:cs typeface="Calibri"/>
              </a:rPr>
              <a:t>и  </a:t>
            </a:r>
            <a:r>
              <a:rPr sz="1800" spc="-10" dirty="0">
                <a:latin typeface="Calibri"/>
                <a:cs typeface="Calibri"/>
              </a:rPr>
              <a:t>обучителни </a:t>
            </a:r>
            <a:r>
              <a:rPr sz="1800" dirty="0">
                <a:latin typeface="Calibri"/>
                <a:cs typeface="Calibri"/>
              </a:rPr>
              <a:t>мероприятия, насочени </a:t>
            </a:r>
            <a:r>
              <a:rPr sz="1800" spc="-5" dirty="0">
                <a:latin typeface="Calibri"/>
                <a:cs typeface="Calibri"/>
              </a:rPr>
              <a:t>към учениците </a:t>
            </a:r>
            <a:r>
              <a:rPr sz="1800" spc="-10" dirty="0">
                <a:latin typeface="Calibri"/>
                <a:cs typeface="Calibri"/>
              </a:rPr>
              <a:t>(изложби, </a:t>
            </a:r>
            <a:r>
              <a:rPr sz="1800" spc="-5" dirty="0">
                <a:latin typeface="Calibri"/>
                <a:cs typeface="Calibri"/>
              </a:rPr>
              <a:t>състезания </a:t>
            </a:r>
            <a:r>
              <a:rPr sz="1800" dirty="0">
                <a:latin typeface="Calibri"/>
                <a:cs typeface="Calibri"/>
              </a:rPr>
              <a:t>и </a:t>
            </a:r>
            <a:r>
              <a:rPr sz="1800" spc="-5" dirty="0">
                <a:latin typeface="Calibri"/>
                <a:cs typeface="Calibri"/>
              </a:rPr>
              <a:t>конкурси). </a:t>
            </a:r>
            <a:r>
              <a:rPr sz="1800" dirty="0">
                <a:latin typeface="Calibri"/>
                <a:cs typeface="Calibri"/>
              </a:rPr>
              <a:t>Причината </a:t>
            </a:r>
            <a:r>
              <a:rPr sz="1800" spc="-10" dirty="0">
                <a:latin typeface="Calibri"/>
                <a:cs typeface="Calibri"/>
              </a:rPr>
              <a:t>за  това </a:t>
            </a:r>
            <a:r>
              <a:rPr sz="1800" dirty="0">
                <a:latin typeface="Calibri"/>
                <a:cs typeface="Calibri"/>
              </a:rPr>
              <a:t>е </a:t>
            </a:r>
            <a:r>
              <a:rPr sz="1800" spc="-15" dirty="0">
                <a:latin typeface="Calibri"/>
                <a:cs typeface="Calibri"/>
              </a:rPr>
              <a:t>недостигът </a:t>
            </a:r>
            <a:r>
              <a:rPr sz="1800" spc="-5" dirty="0">
                <a:latin typeface="Calibri"/>
                <a:cs typeface="Calibri"/>
              </a:rPr>
              <a:t>на </a:t>
            </a:r>
            <a:r>
              <a:rPr sz="1800" dirty="0">
                <a:latin typeface="Calibri"/>
                <a:cs typeface="Calibri"/>
              </a:rPr>
              <a:t>финансови </a:t>
            </a:r>
            <a:r>
              <a:rPr sz="1800" spc="-5" dirty="0">
                <a:latin typeface="Calibri"/>
                <a:cs typeface="Calibri"/>
              </a:rPr>
              <a:t>средства, </a:t>
            </a:r>
            <a:r>
              <a:rPr sz="1800" dirty="0">
                <a:latin typeface="Calibri"/>
                <a:cs typeface="Calibri"/>
              </a:rPr>
              <a:t>в условията </a:t>
            </a:r>
            <a:r>
              <a:rPr sz="1800" spc="-5" dirty="0">
                <a:latin typeface="Calibri"/>
                <a:cs typeface="Calibri"/>
              </a:rPr>
              <a:t>на </a:t>
            </a:r>
            <a:r>
              <a:rPr sz="1800" dirty="0">
                <a:latin typeface="Calibri"/>
                <a:cs typeface="Calibri"/>
              </a:rPr>
              <a:t>рестриктивна финансова </a:t>
            </a:r>
            <a:r>
              <a:rPr sz="1800" spc="-10" dirty="0">
                <a:latin typeface="Calibri"/>
                <a:cs typeface="Calibri"/>
              </a:rPr>
              <a:t>политика </a:t>
            </a:r>
            <a:r>
              <a:rPr sz="1800" dirty="0">
                <a:latin typeface="Calibri"/>
                <a:cs typeface="Calibri"/>
              </a:rPr>
              <a:t>и  </a:t>
            </a:r>
            <a:r>
              <a:rPr sz="1800" spc="-5" dirty="0">
                <a:latin typeface="Calibri"/>
                <a:cs typeface="Calibri"/>
              </a:rPr>
              <a:t>редуцирани ведомствени </a:t>
            </a:r>
            <a:r>
              <a:rPr sz="1800" spc="-15" dirty="0">
                <a:latin typeface="Calibri"/>
                <a:cs typeface="Calibri"/>
              </a:rPr>
              <a:t>бюджети </a:t>
            </a:r>
            <a:r>
              <a:rPr sz="1800" spc="-5" dirty="0">
                <a:latin typeface="Calibri"/>
                <a:cs typeface="Calibri"/>
              </a:rPr>
              <a:t>на</a:t>
            </a:r>
            <a:r>
              <a:rPr sz="1800" spc="25" dirty="0">
                <a:latin typeface="Calibri"/>
                <a:cs typeface="Calibri"/>
              </a:rPr>
              <a:t> </a:t>
            </a:r>
            <a:r>
              <a:rPr sz="1800" spc="-5" dirty="0">
                <a:latin typeface="Calibri"/>
                <a:cs typeface="Calibri"/>
              </a:rPr>
              <a:t>МОСВ.</a:t>
            </a:r>
            <a:endParaRPr sz="1800" dirty="0">
              <a:latin typeface="Calibri"/>
              <a:cs typeface="Calibri"/>
            </a:endParaRPr>
          </a:p>
        </p:txBody>
      </p:sp>
      <p:sp>
        <p:nvSpPr>
          <p:cNvPr id="8" name="object 8"/>
          <p:cNvSpPr txBox="1"/>
          <p:nvPr/>
        </p:nvSpPr>
        <p:spPr>
          <a:xfrm>
            <a:off x="920648" y="260629"/>
            <a:ext cx="7972425" cy="634365"/>
          </a:xfrm>
          <a:prstGeom prst="rect">
            <a:avLst/>
          </a:prstGeom>
          <a:ln w="9525">
            <a:solidFill>
              <a:srgbClr val="A6A6A6"/>
            </a:solidFill>
          </a:ln>
        </p:spPr>
        <p:txBody>
          <a:bodyPr vert="horz" wrap="square" lIns="0" tIns="143510" rIns="0" bIns="0" rtlCol="0">
            <a:spAutoFit/>
          </a:bodyPr>
          <a:lstStyle/>
          <a:p>
            <a:pPr marL="86360">
              <a:lnSpc>
                <a:spcPct val="100000"/>
              </a:lnSpc>
              <a:spcBef>
                <a:spcPts val="1130"/>
              </a:spcBef>
            </a:pPr>
            <a:r>
              <a:rPr sz="2000" dirty="0">
                <a:latin typeface="Calibri"/>
                <a:cs typeface="Calibri"/>
              </a:rPr>
              <a:t>ПОВИШАВАНЕ НА </a:t>
            </a:r>
            <a:r>
              <a:rPr sz="2000" spc="-15" dirty="0">
                <a:latin typeface="Calibri"/>
                <a:cs typeface="Calibri"/>
              </a:rPr>
              <a:t>ЕКОЛОГИЧНОТО </a:t>
            </a:r>
            <a:r>
              <a:rPr sz="2000" dirty="0">
                <a:latin typeface="Calibri"/>
                <a:cs typeface="Calibri"/>
              </a:rPr>
              <a:t>СЪЗНАНИЕ И</a:t>
            </a:r>
            <a:r>
              <a:rPr sz="2000" spc="-70" dirty="0">
                <a:latin typeface="Calibri"/>
                <a:cs typeface="Calibri"/>
              </a:rPr>
              <a:t> </a:t>
            </a:r>
            <a:r>
              <a:rPr sz="2000" spc="-35" dirty="0">
                <a:latin typeface="Calibri"/>
                <a:cs typeface="Calibri"/>
              </a:rPr>
              <a:t>КУЛТУРА</a:t>
            </a:r>
            <a:endParaRPr sz="2000">
              <a:latin typeface="Calibri"/>
              <a:cs typeface="Calibri"/>
            </a:endParaRPr>
          </a:p>
        </p:txBody>
      </p:sp>
      <p:sp>
        <p:nvSpPr>
          <p:cNvPr id="11" name="object 11"/>
          <p:cNvSpPr/>
          <p:nvPr/>
        </p:nvSpPr>
        <p:spPr>
          <a:xfrm>
            <a:off x="499694" y="2981477"/>
            <a:ext cx="303504" cy="30350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99694" y="5410200"/>
            <a:ext cx="303504" cy="303504"/>
          </a:xfrm>
          <a:prstGeom prst="rect">
            <a:avLst/>
          </a:prstGeom>
          <a:blipFill>
            <a:blip r:embed="rId4"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9108947" y="260629"/>
            <a:ext cx="2240915" cy="634365"/>
          </a:xfrm>
          <a:prstGeom prst="rect">
            <a:avLst/>
          </a:prstGeom>
          <a:solidFill>
            <a:srgbClr val="A6A6A6"/>
          </a:solidFill>
        </p:spPr>
        <p:txBody>
          <a:bodyPr vert="horz" wrap="square" lIns="0" tIns="114300" rIns="0" bIns="0" rtlCol="0">
            <a:spAutoFit/>
          </a:bodyPr>
          <a:lstStyle/>
          <a:p>
            <a:pPr marL="144145">
              <a:lnSpc>
                <a:spcPct val="100000"/>
              </a:lnSpc>
              <a:spcBef>
                <a:spcPts val="900"/>
              </a:spcBef>
            </a:pPr>
            <a:r>
              <a:rPr spc="-5" dirty="0">
                <a:solidFill>
                  <a:srgbClr val="FFFFFF"/>
                </a:solidFill>
              </a:rPr>
              <a:t>ИНФОРМАЦИЯ</a:t>
            </a: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28" y="4038600"/>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03650" y="1905000"/>
            <a:ext cx="4451857" cy="1661993"/>
          </a:xfrm>
          <a:prstGeom prst="rect">
            <a:avLst/>
          </a:prstGeom>
        </p:spPr>
        <p:txBody>
          <a:bodyPr vert="horz" wrap="square" lIns="0" tIns="0" rIns="0" bIns="0" rtlCol="0">
            <a:spAutoFit/>
          </a:bodyPr>
          <a:lstStyle/>
          <a:p>
            <a:pPr marL="12700" algn="ctr">
              <a:lnSpc>
                <a:spcPct val="100000"/>
              </a:lnSpc>
            </a:pPr>
            <a:r>
              <a:rPr sz="3600" spc="-20" dirty="0"/>
              <a:t>БЛАГОДАРЯ </a:t>
            </a:r>
            <a:r>
              <a:rPr lang="en-US" sz="3600" spc="-20" dirty="0" smtClean="0"/>
              <a:t/>
            </a:r>
            <a:br>
              <a:rPr lang="en-US" sz="3600" spc="-20" dirty="0" smtClean="0"/>
            </a:br>
            <a:r>
              <a:rPr sz="3600" spc="-5" dirty="0" smtClean="0"/>
              <a:t>ЗА</a:t>
            </a:r>
            <a:r>
              <a:rPr sz="3600" spc="-40" dirty="0" smtClean="0"/>
              <a:t> </a:t>
            </a:r>
            <a:r>
              <a:rPr lang="en-US" sz="3600" spc="-40" dirty="0" smtClean="0"/>
              <a:t/>
            </a:r>
            <a:br>
              <a:rPr lang="en-US" sz="3600" spc="-40" dirty="0" smtClean="0"/>
            </a:br>
            <a:r>
              <a:rPr sz="3600" spc="-10" dirty="0" smtClean="0"/>
              <a:t>ВНИМАНИЕТО</a:t>
            </a:r>
            <a:r>
              <a:rPr sz="3600" spc="-1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409" y="19668"/>
            <a:ext cx="675652" cy="68383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39342" y="269875"/>
            <a:ext cx="7787005" cy="643890"/>
          </a:xfrm>
          <a:custGeom>
            <a:avLst/>
            <a:gdLst/>
            <a:ahLst/>
            <a:cxnLst/>
            <a:rect l="l" t="t" r="r" b="b"/>
            <a:pathLst>
              <a:path w="7787005" h="643890">
                <a:moveTo>
                  <a:pt x="7784236" y="0"/>
                </a:moveTo>
                <a:lnTo>
                  <a:pt x="2133" y="0"/>
                </a:lnTo>
                <a:lnTo>
                  <a:pt x="0" y="2158"/>
                </a:lnTo>
                <a:lnTo>
                  <a:pt x="0" y="641476"/>
                </a:lnTo>
                <a:lnTo>
                  <a:pt x="2133" y="643636"/>
                </a:lnTo>
                <a:lnTo>
                  <a:pt x="7784236" y="643636"/>
                </a:lnTo>
                <a:lnTo>
                  <a:pt x="7786395" y="641476"/>
                </a:lnTo>
                <a:lnTo>
                  <a:pt x="7786395" y="640461"/>
                </a:lnTo>
                <a:lnTo>
                  <a:pt x="3886" y="640461"/>
                </a:lnTo>
                <a:lnTo>
                  <a:pt x="3175" y="639699"/>
                </a:lnTo>
                <a:lnTo>
                  <a:pt x="3175" y="3936"/>
                </a:lnTo>
                <a:lnTo>
                  <a:pt x="3886" y="3175"/>
                </a:lnTo>
                <a:lnTo>
                  <a:pt x="7786395" y="3175"/>
                </a:lnTo>
                <a:lnTo>
                  <a:pt x="7786395" y="2158"/>
                </a:lnTo>
                <a:lnTo>
                  <a:pt x="7784236" y="0"/>
                </a:lnTo>
                <a:close/>
              </a:path>
              <a:path w="7787005" h="643890">
                <a:moveTo>
                  <a:pt x="7786395" y="3175"/>
                </a:moveTo>
                <a:lnTo>
                  <a:pt x="7782458" y="3175"/>
                </a:lnTo>
                <a:lnTo>
                  <a:pt x="7783220" y="3936"/>
                </a:lnTo>
                <a:lnTo>
                  <a:pt x="7783220" y="639699"/>
                </a:lnTo>
                <a:lnTo>
                  <a:pt x="7782458" y="640461"/>
                </a:lnTo>
                <a:lnTo>
                  <a:pt x="7786395" y="640461"/>
                </a:lnTo>
                <a:lnTo>
                  <a:pt x="7786395" y="3175"/>
                </a:lnTo>
                <a:close/>
              </a:path>
              <a:path w="7787005" h="643890">
                <a:moveTo>
                  <a:pt x="7780045" y="6350"/>
                </a:moveTo>
                <a:lnTo>
                  <a:pt x="6350" y="6350"/>
                </a:lnTo>
                <a:lnTo>
                  <a:pt x="6350" y="637286"/>
                </a:lnTo>
                <a:lnTo>
                  <a:pt x="7780045" y="637286"/>
                </a:lnTo>
                <a:lnTo>
                  <a:pt x="7780045" y="634111"/>
                </a:lnTo>
                <a:lnTo>
                  <a:pt x="9525" y="634111"/>
                </a:lnTo>
                <a:lnTo>
                  <a:pt x="9525" y="9525"/>
                </a:lnTo>
                <a:lnTo>
                  <a:pt x="7780045" y="9525"/>
                </a:lnTo>
                <a:lnTo>
                  <a:pt x="7780045" y="6350"/>
                </a:lnTo>
                <a:close/>
              </a:path>
              <a:path w="7787005" h="643890">
                <a:moveTo>
                  <a:pt x="7780045" y="9525"/>
                </a:moveTo>
                <a:lnTo>
                  <a:pt x="7776870" y="9525"/>
                </a:lnTo>
                <a:lnTo>
                  <a:pt x="7776870" y="634111"/>
                </a:lnTo>
                <a:lnTo>
                  <a:pt x="7780045" y="634111"/>
                </a:lnTo>
                <a:lnTo>
                  <a:pt x="7780045" y="9525"/>
                </a:lnTo>
                <a:close/>
              </a:path>
            </a:pathLst>
          </a:custGeom>
          <a:solidFill>
            <a:srgbClr val="C00000"/>
          </a:solidFill>
        </p:spPr>
        <p:txBody>
          <a:bodyPr wrap="square" lIns="0" tIns="0" rIns="0" bIns="0" rtlCol="0"/>
          <a:lstStyle/>
          <a:p>
            <a:endParaRPr/>
          </a:p>
        </p:txBody>
      </p:sp>
      <p:sp>
        <p:nvSpPr>
          <p:cNvPr id="5" name="object 5"/>
          <p:cNvSpPr txBox="1"/>
          <p:nvPr/>
        </p:nvSpPr>
        <p:spPr>
          <a:xfrm>
            <a:off x="1122984" y="423290"/>
            <a:ext cx="5022850"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ЕМИСИИ НА ВРЕДНИ </a:t>
            </a:r>
            <a:r>
              <a:rPr sz="2000" spc="-10" dirty="0">
                <a:latin typeface="Calibri"/>
                <a:cs typeface="Calibri"/>
              </a:rPr>
              <a:t>ВЕЩЕСТВА ВЪВ</a:t>
            </a:r>
            <a:r>
              <a:rPr sz="2000" spc="-90" dirty="0">
                <a:latin typeface="Calibri"/>
                <a:cs typeface="Calibri"/>
              </a:rPr>
              <a:t> </a:t>
            </a:r>
            <a:r>
              <a:rPr sz="2000" spc="-10" dirty="0">
                <a:latin typeface="Calibri"/>
                <a:cs typeface="Calibri"/>
              </a:rPr>
              <a:t>ВЪЗДУХА</a:t>
            </a:r>
            <a:endParaRPr sz="2000">
              <a:latin typeface="Calibri"/>
              <a:cs typeface="Calibri"/>
            </a:endParaRPr>
          </a:p>
        </p:txBody>
      </p:sp>
      <p:sp>
        <p:nvSpPr>
          <p:cNvPr id="6" name="object 6"/>
          <p:cNvSpPr txBox="1">
            <a:spLocks noGrp="1"/>
          </p:cNvSpPr>
          <p:nvPr>
            <p:ph type="title"/>
          </p:nvPr>
        </p:nvSpPr>
        <p:spPr>
          <a:xfrm>
            <a:off x="9685019" y="260629"/>
            <a:ext cx="1664970" cy="634365"/>
          </a:xfrm>
          <a:prstGeom prst="rect">
            <a:avLst/>
          </a:prstGeom>
          <a:solidFill>
            <a:srgbClr val="C00000"/>
          </a:solidFill>
        </p:spPr>
        <p:txBody>
          <a:bodyPr vert="horz" wrap="square" lIns="0" tIns="114300" rIns="0" bIns="0" rtlCol="0">
            <a:spAutoFit/>
          </a:bodyPr>
          <a:lstStyle/>
          <a:p>
            <a:pPr marL="330200">
              <a:lnSpc>
                <a:spcPct val="100000"/>
              </a:lnSpc>
              <a:spcBef>
                <a:spcPts val="900"/>
              </a:spcBef>
            </a:pPr>
            <a:r>
              <a:rPr spc="-15" dirty="0">
                <a:solidFill>
                  <a:srgbClr val="FFFFFF"/>
                </a:solidFill>
              </a:rPr>
              <a:t>ВЪЗДУХ</a:t>
            </a:r>
          </a:p>
        </p:txBody>
      </p:sp>
      <p:sp>
        <p:nvSpPr>
          <p:cNvPr id="7" name="object 7"/>
          <p:cNvSpPr txBox="1"/>
          <p:nvPr/>
        </p:nvSpPr>
        <p:spPr>
          <a:xfrm>
            <a:off x="1050137" y="1214628"/>
            <a:ext cx="10222230" cy="3695884"/>
          </a:xfrm>
          <a:prstGeom prst="rect">
            <a:avLst/>
          </a:prstGeom>
        </p:spPr>
        <p:txBody>
          <a:bodyPr vert="horz" wrap="square" lIns="0" tIns="0" rIns="0" bIns="0" rtlCol="0">
            <a:spAutoFit/>
          </a:bodyPr>
          <a:lstStyle/>
          <a:p>
            <a:pPr marL="13335" marR="5715" algn="just">
              <a:lnSpc>
                <a:spcPct val="100000"/>
              </a:lnSpc>
            </a:pPr>
            <a:r>
              <a:rPr sz="2400" b="1" spc="-5" dirty="0">
                <a:latin typeface="Calibri"/>
                <a:cs typeface="Calibri"/>
              </a:rPr>
              <a:t>Изпълняват ли се </a:t>
            </a:r>
            <a:r>
              <a:rPr sz="2400" b="1" spc="-15" dirty="0">
                <a:latin typeface="Calibri"/>
                <a:cs typeface="Calibri"/>
              </a:rPr>
              <a:t>международните </a:t>
            </a:r>
            <a:r>
              <a:rPr sz="2400" b="1" spc="-5" dirty="0">
                <a:latin typeface="Calibri"/>
                <a:cs typeface="Calibri"/>
              </a:rPr>
              <a:t>ангажименти </a:t>
            </a:r>
            <a:r>
              <a:rPr sz="2400" b="1" dirty="0">
                <a:latin typeface="Calibri"/>
                <a:cs typeface="Calibri"/>
              </a:rPr>
              <a:t>на </a:t>
            </a:r>
            <a:r>
              <a:rPr sz="2400" b="1" spc="-10" dirty="0">
                <a:latin typeface="Calibri"/>
                <a:cs typeface="Calibri"/>
              </a:rPr>
              <a:t>България </a:t>
            </a:r>
            <a:r>
              <a:rPr sz="2400" b="1" spc="5" dirty="0">
                <a:latin typeface="Calibri"/>
                <a:cs typeface="Calibri"/>
              </a:rPr>
              <a:t>за  </a:t>
            </a:r>
            <a:r>
              <a:rPr sz="2400" b="1" dirty="0">
                <a:latin typeface="Calibri"/>
                <a:cs typeface="Calibri"/>
              </a:rPr>
              <a:t>намаляване на </a:t>
            </a:r>
            <a:r>
              <a:rPr sz="2400" b="1" spc="-5" dirty="0">
                <a:latin typeface="Calibri"/>
                <a:cs typeface="Calibri"/>
              </a:rPr>
              <a:t>емисиите </a:t>
            </a:r>
            <a:r>
              <a:rPr sz="2400" b="1" dirty="0">
                <a:latin typeface="Calibri"/>
                <a:cs typeface="Calibri"/>
              </a:rPr>
              <a:t>на </a:t>
            </a:r>
            <a:r>
              <a:rPr sz="2400" b="1" spc="-10" dirty="0">
                <a:latin typeface="Calibri"/>
                <a:cs typeface="Calibri"/>
              </a:rPr>
              <a:t>вредни </a:t>
            </a:r>
            <a:r>
              <a:rPr sz="2400" b="1" spc="-5" dirty="0">
                <a:latin typeface="Calibri"/>
                <a:cs typeface="Calibri"/>
              </a:rPr>
              <a:t>вещества </a:t>
            </a:r>
            <a:r>
              <a:rPr sz="2400" b="1" spc="-10" dirty="0">
                <a:latin typeface="Calibri"/>
                <a:cs typeface="Calibri"/>
              </a:rPr>
              <a:t>във</a:t>
            </a:r>
            <a:r>
              <a:rPr sz="2400" b="1" spc="20" dirty="0">
                <a:latin typeface="Calibri"/>
                <a:cs typeface="Calibri"/>
              </a:rPr>
              <a:t> </a:t>
            </a:r>
            <a:r>
              <a:rPr sz="2400" b="1" spc="-15" dirty="0">
                <a:latin typeface="Calibri"/>
                <a:cs typeface="Calibri"/>
              </a:rPr>
              <a:t>въздуха?</a:t>
            </a:r>
            <a:endParaRPr sz="2400" dirty="0">
              <a:latin typeface="Calibri"/>
              <a:cs typeface="Calibri"/>
            </a:endParaRPr>
          </a:p>
          <a:p>
            <a:pPr marL="12700" marR="5080" algn="just">
              <a:lnSpc>
                <a:spcPct val="100000"/>
              </a:lnSpc>
              <a:spcBef>
                <a:spcPts val="1705"/>
              </a:spcBef>
            </a:pPr>
            <a:r>
              <a:rPr sz="2000" dirty="0">
                <a:latin typeface="Calibri"/>
                <a:cs typeface="Calibri"/>
              </a:rPr>
              <a:t>Изпълнени са </a:t>
            </a:r>
            <a:r>
              <a:rPr sz="2000" spc="-5" dirty="0">
                <a:latin typeface="Calibri"/>
                <a:cs typeface="Calibri"/>
              </a:rPr>
              <a:t>ангажиментите </a:t>
            </a:r>
            <a:r>
              <a:rPr sz="2000" spc="-10" dirty="0">
                <a:latin typeface="Calibri"/>
                <a:cs typeface="Calibri"/>
              </a:rPr>
              <a:t>по </a:t>
            </a:r>
            <a:r>
              <a:rPr sz="2000" spc="-5" dirty="0">
                <a:latin typeface="Calibri"/>
                <a:cs typeface="Calibri"/>
              </a:rPr>
              <a:t>Директива </a:t>
            </a:r>
            <a:r>
              <a:rPr sz="2000" spc="-10" dirty="0">
                <a:latin typeface="Calibri"/>
                <a:cs typeface="Calibri"/>
              </a:rPr>
              <a:t>2001/81/ЕО </a:t>
            </a:r>
            <a:r>
              <a:rPr sz="2000" dirty="0">
                <a:latin typeface="Calibri"/>
                <a:cs typeface="Calibri"/>
              </a:rPr>
              <a:t>и по </a:t>
            </a:r>
            <a:r>
              <a:rPr sz="2000" spc="-20" dirty="0">
                <a:latin typeface="Calibri"/>
                <a:cs typeface="Calibri"/>
              </a:rPr>
              <a:t>Гьотеборгския </a:t>
            </a:r>
            <a:r>
              <a:rPr sz="2000" spc="-15" dirty="0">
                <a:latin typeface="Calibri"/>
                <a:cs typeface="Calibri"/>
              </a:rPr>
              <a:t>протокол </a:t>
            </a:r>
            <a:r>
              <a:rPr sz="2000" spc="-10" dirty="0">
                <a:latin typeface="Calibri"/>
                <a:cs typeface="Calibri"/>
              </a:rPr>
              <a:t>към  </a:t>
            </a:r>
            <a:r>
              <a:rPr sz="2000" spc="-5" dirty="0">
                <a:latin typeface="Calibri"/>
                <a:cs typeface="Calibri"/>
              </a:rPr>
              <a:t>Конвенцията </a:t>
            </a:r>
            <a:r>
              <a:rPr sz="2000" dirty="0">
                <a:latin typeface="Calibri"/>
                <a:cs typeface="Calibri"/>
              </a:rPr>
              <a:t>за </a:t>
            </a:r>
            <a:r>
              <a:rPr sz="2000" spc="-5" dirty="0">
                <a:latin typeface="Calibri"/>
                <a:cs typeface="Calibri"/>
              </a:rPr>
              <a:t>трансгранично </a:t>
            </a:r>
            <a:r>
              <a:rPr sz="2000" dirty="0">
                <a:latin typeface="Calibri"/>
                <a:cs typeface="Calibri"/>
              </a:rPr>
              <a:t>замърсяване </a:t>
            </a:r>
            <a:r>
              <a:rPr sz="2000" spc="-5" dirty="0">
                <a:latin typeface="Calibri"/>
                <a:cs typeface="Calibri"/>
              </a:rPr>
              <a:t>на </a:t>
            </a:r>
            <a:r>
              <a:rPr sz="2000" spc="-10" dirty="0">
                <a:latin typeface="Calibri"/>
                <a:cs typeface="Calibri"/>
              </a:rPr>
              <a:t>въздуха </a:t>
            </a:r>
            <a:r>
              <a:rPr sz="2000" spc="-5" dirty="0">
                <a:latin typeface="Calibri"/>
                <a:cs typeface="Calibri"/>
              </a:rPr>
              <a:t>на далечни разстояния </a:t>
            </a:r>
            <a:r>
              <a:rPr sz="2000" dirty="0">
                <a:latin typeface="Calibri"/>
                <a:cs typeface="Calibri"/>
              </a:rPr>
              <a:t>за нивата </a:t>
            </a:r>
            <a:r>
              <a:rPr sz="2000" spc="-5" dirty="0">
                <a:latin typeface="Calibri"/>
                <a:cs typeface="Calibri"/>
              </a:rPr>
              <a:t>на  емисиите на </a:t>
            </a:r>
            <a:r>
              <a:rPr sz="2000" spc="5" dirty="0">
                <a:latin typeface="Calibri"/>
                <a:cs typeface="Calibri"/>
              </a:rPr>
              <a:t>SO</a:t>
            </a:r>
            <a:r>
              <a:rPr sz="1950" spc="7" baseline="-21367" dirty="0">
                <a:latin typeface="Calibri"/>
                <a:cs typeface="Calibri"/>
              </a:rPr>
              <a:t>2</a:t>
            </a:r>
            <a:r>
              <a:rPr sz="2000" spc="5" dirty="0">
                <a:latin typeface="Calibri"/>
                <a:cs typeface="Calibri"/>
              </a:rPr>
              <a:t>, NO</a:t>
            </a:r>
            <a:r>
              <a:rPr sz="1950" spc="7" baseline="-21367" dirty="0">
                <a:latin typeface="Calibri"/>
                <a:cs typeface="Calibri"/>
              </a:rPr>
              <a:t>2</a:t>
            </a:r>
            <a:r>
              <a:rPr sz="2000" spc="5" dirty="0">
                <a:latin typeface="Calibri"/>
                <a:cs typeface="Calibri"/>
              </a:rPr>
              <a:t>, NH</a:t>
            </a:r>
            <a:r>
              <a:rPr sz="1950" spc="7" baseline="-21367" dirty="0">
                <a:latin typeface="Calibri"/>
                <a:cs typeface="Calibri"/>
              </a:rPr>
              <a:t>3 </a:t>
            </a:r>
            <a:r>
              <a:rPr sz="2000" dirty="0">
                <a:latin typeface="Calibri"/>
                <a:cs typeface="Calibri"/>
              </a:rPr>
              <a:t>и</a:t>
            </a:r>
            <a:r>
              <a:rPr sz="2000" spc="60" dirty="0">
                <a:latin typeface="Calibri"/>
                <a:cs typeface="Calibri"/>
              </a:rPr>
              <a:t> </a:t>
            </a:r>
            <a:r>
              <a:rPr sz="2000" spc="-20" dirty="0">
                <a:latin typeface="Calibri"/>
                <a:cs typeface="Calibri"/>
              </a:rPr>
              <a:t>въглеводороди.</a:t>
            </a:r>
            <a:endParaRPr sz="2000" dirty="0">
              <a:latin typeface="Calibri"/>
              <a:cs typeface="Calibri"/>
            </a:endParaRPr>
          </a:p>
          <a:p>
            <a:pPr>
              <a:lnSpc>
                <a:spcPct val="100000"/>
              </a:lnSpc>
              <a:spcBef>
                <a:spcPts val="25"/>
              </a:spcBef>
            </a:pPr>
            <a:endParaRPr sz="2900" dirty="0">
              <a:latin typeface="Times New Roman"/>
              <a:cs typeface="Times New Roman"/>
            </a:endParaRPr>
          </a:p>
          <a:p>
            <a:pPr algn="just">
              <a:tabLst>
                <a:tab pos="270510" algn="l"/>
              </a:tabLst>
            </a:pPr>
            <a:r>
              <a:rPr lang="bg-BG" sz="2000" dirty="0">
                <a:ea typeface="Times New Roman"/>
              </a:rPr>
              <a:t>През 2014г. емисиите на ФПЧ</a:t>
            </a:r>
            <a:r>
              <a:rPr lang="bg-BG" sz="2000" baseline="-25000" dirty="0">
                <a:ea typeface="Times New Roman"/>
              </a:rPr>
              <a:t>10 </a:t>
            </a:r>
            <a:r>
              <a:rPr lang="bg-BG" sz="2000" dirty="0">
                <a:ea typeface="Times New Roman"/>
              </a:rPr>
              <a:t>намаляват спрямо 2013г. с 2 </a:t>
            </a:r>
            <a:r>
              <a:rPr lang="bg-BG" sz="2000" dirty="0" err="1">
                <a:ea typeface="Times New Roman"/>
              </a:rPr>
              <a:t>kt</a:t>
            </a:r>
            <a:r>
              <a:rPr lang="bg-BG" sz="2000" dirty="0">
                <a:ea typeface="Times New Roman"/>
              </a:rPr>
              <a:t> и стават 46.36 </a:t>
            </a:r>
            <a:r>
              <a:rPr lang="bg-BG" sz="2000" dirty="0" err="1">
                <a:ea typeface="Times New Roman"/>
              </a:rPr>
              <a:t>kt</a:t>
            </a:r>
            <a:r>
              <a:rPr lang="bg-BG" sz="2000" dirty="0">
                <a:ea typeface="Times New Roman"/>
              </a:rPr>
              <a:t>. </a:t>
            </a:r>
          </a:p>
          <a:p>
            <a:pPr>
              <a:lnSpc>
                <a:spcPct val="100000"/>
              </a:lnSpc>
              <a:spcBef>
                <a:spcPts val="25"/>
              </a:spcBef>
            </a:pPr>
            <a:endParaRPr sz="2900" dirty="0">
              <a:cs typeface="Times New Roman"/>
            </a:endParaRPr>
          </a:p>
          <a:p>
            <a:pPr algn="just">
              <a:tabLst>
                <a:tab pos="270510" algn="l"/>
              </a:tabLst>
            </a:pPr>
            <a:r>
              <a:rPr lang="bg-BG" sz="2000" dirty="0">
                <a:solidFill>
                  <a:srgbClr val="000000"/>
                </a:solidFill>
                <a:ea typeface="Times New Roman"/>
              </a:rPr>
              <a:t>Емисиите на ФПЧ</a:t>
            </a:r>
            <a:r>
              <a:rPr lang="bg-BG" sz="2000" baseline="-25000" dirty="0">
                <a:solidFill>
                  <a:srgbClr val="000000"/>
                </a:solidFill>
                <a:ea typeface="Times New Roman"/>
              </a:rPr>
              <a:t>2,5 </a:t>
            </a:r>
            <a:r>
              <a:rPr lang="bg-BG" sz="2000" dirty="0">
                <a:solidFill>
                  <a:srgbClr val="000000"/>
                </a:solidFill>
                <a:ea typeface="Times New Roman"/>
              </a:rPr>
              <a:t>са се увеличили с 63 % от 21 </a:t>
            </a:r>
            <a:r>
              <a:rPr lang="bg-BG" sz="2000" dirty="0" err="1">
                <a:solidFill>
                  <a:srgbClr val="000000"/>
                </a:solidFill>
                <a:ea typeface="Times New Roman"/>
              </a:rPr>
              <a:t>kt</a:t>
            </a:r>
            <a:r>
              <a:rPr lang="bg-BG" sz="2000" dirty="0">
                <a:solidFill>
                  <a:srgbClr val="000000"/>
                </a:solidFill>
                <a:ea typeface="Times New Roman"/>
              </a:rPr>
              <a:t> през 1990 г. до 34 </a:t>
            </a:r>
            <a:r>
              <a:rPr lang="bg-BG" sz="2000" dirty="0" err="1">
                <a:solidFill>
                  <a:srgbClr val="000000"/>
                </a:solidFill>
                <a:ea typeface="Times New Roman"/>
              </a:rPr>
              <a:t>kt</a:t>
            </a:r>
            <a:r>
              <a:rPr lang="bg-BG" sz="2000" dirty="0">
                <a:solidFill>
                  <a:srgbClr val="000000"/>
                </a:solidFill>
                <a:ea typeface="Times New Roman"/>
              </a:rPr>
              <a:t> през 2014г.</a:t>
            </a:r>
            <a:endParaRPr lang="bg-BG" sz="2000" dirty="0">
              <a:ea typeface="Times New Roman"/>
            </a:endParaRPr>
          </a:p>
          <a:p>
            <a:pPr marL="12700" marR="8255" algn="just">
              <a:lnSpc>
                <a:spcPct val="100000"/>
              </a:lnSpc>
            </a:pPr>
            <a:endParaRPr sz="2000" dirty="0">
              <a:latin typeface="Calibri"/>
              <a:cs typeface="Calibri"/>
            </a:endParaRPr>
          </a:p>
        </p:txBody>
      </p:sp>
      <p:sp>
        <p:nvSpPr>
          <p:cNvPr id="9" name="object 9"/>
          <p:cNvSpPr/>
          <p:nvPr/>
        </p:nvSpPr>
        <p:spPr>
          <a:xfrm>
            <a:off x="475437" y="2213254"/>
            <a:ext cx="303504" cy="30350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75437" y="3573043"/>
            <a:ext cx="303504" cy="30350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97508" y="4270124"/>
            <a:ext cx="290804" cy="29080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409" y="19668"/>
            <a:ext cx="675652" cy="68383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67333" y="269875"/>
            <a:ext cx="7858759" cy="643890"/>
          </a:xfrm>
          <a:custGeom>
            <a:avLst/>
            <a:gdLst/>
            <a:ahLst/>
            <a:cxnLst/>
            <a:rect l="l" t="t" r="r" b="b"/>
            <a:pathLst>
              <a:path w="7858759" h="643890">
                <a:moveTo>
                  <a:pt x="7856245" y="0"/>
                </a:moveTo>
                <a:lnTo>
                  <a:pt x="2133" y="0"/>
                </a:lnTo>
                <a:lnTo>
                  <a:pt x="0" y="2158"/>
                </a:lnTo>
                <a:lnTo>
                  <a:pt x="0" y="641476"/>
                </a:lnTo>
                <a:lnTo>
                  <a:pt x="2133" y="643636"/>
                </a:lnTo>
                <a:lnTo>
                  <a:pt x="7856245" y="643636"/>
                </a:lnTo>
                <a:lnTo>
                  <a:pt x="7858404" y="641476"/>
                </a:lnTo>
                <a:lnTo>
                  <a:pt x="7858404" y="640461"/>
                </a:lnTo>
                <a:lnTo>
                  <a:pt x="3886" y="640461"/>
                </a:lnTo>
                <a:lnTo>
                  <a:pt x="3175" y="639699"/>
                </a:lnTo>
                <a:lnTo>
                  <a:pt x="3175" y="3936"/>
                </a:lnTo>
                <a:lnTo>
                  <a:pt x="3886" y="3175"/>
                </a:lnTo>
                <a:lnTo>
                  <a:pt x="7858404" y="3175"/>
                </a:lnTo>
                <a:lnTo>
                  <a:pt x="7858404" y="2158"/>
                </a:lnTo>
                <a:lnTo>
                  <a:pt x="7856245" y="0"/>
                </a:lnTo>
                <a:close/>
              </a:path>
              <a:path w="7858759" h="643890">
                <a:moveTo>
                  <a:pt x="7858404" y="3175"/>
                </a:moveTo>
                <a:lnTo>
                  <a:pt x="7854467" y="3175"/>
                </a:lnTo>
                <a:lnTo>
                  <a:pt x="7855229" y="3936"/>
                </a:lnTo>
                <a:lnTo>
                  <a:pt x="7855229" y="639699"/>
                </a:lnTo>
                <a:lnTo>
                  <a:pt x="7854467" y="640461"/>
                </a:lnTo>
                <a:lnTo>
                  <a:pt x="7858404" y="640461"/>
                </a:lnTo>
                <a:lnTo>
                  <a:pt x="7858404" y="3175"/>
                </a:lnTo>
                <a:close/>
              </a:path>
              <a:path w="7858759" h="643890">
                <a:moveTo>
                  <a:pt x="7852054" y="6350"/>
                </a:moveTo>
                <a:lnTo>
                  <a:pt x="6350" y="6350"/>
                </a:lnTo>
                <a:lnTo>
                  <a:pt x="6350" y="637286"/>
                </a:lnTo>
                <a:lnTo>
                  <a:pt x="7852054" y="637286"/>
                </a:lnTo>
                <a:lnTo>
                  <a:pt x="7852054" y="634111"/>
                </a:lnTo>
                <a:lnTo>
                  <a:pt x="9525" y="634111"/>
                </a:lnTo>
                <a:lnTo>
                  <a:pt x="9525" y="9525"/>
                </a:lnTo>
                <a:lnTo>
                  <a:pt x="7852054" y="9525"/>
                </a:lnTo>
                <a:lnTo>
                  <a:pt x="7852054" y="6350"/>
                </a:lnTo>
                <a:close/>
              </a:path>
              <a:path w="7858759" h="643890">
                <a:moveTo>
                  <a:pt x="7852054" y="9525"/>
                </a:moveTo>
                <a:lnTo>
                  <a:pt x="7848879" y="9525"/>
                </a:lnTo>
                <a:lnTo>
                  <a:pt x="7848879" y="634111"/>
                </a:lnTo>
                <a:lnTo>
                  <a:pt x="7852054" y="634111"/>
                </a:lnTo>
                <a:lnTo>
                  <a:pt x="7852054" y="9525"/>
                </a:lnTo>
                <a:close/>
              </a:path>
            </a:pathLst>
          </a:custGeom>
          <a:solidFill>
            <a:srgbClr val="C00000"/>
          </a:solidFill>
        </p:spPr>
        <p:txBody>
          <a:bodyPr wrap="square" lIns="0" tIns="0" rIns="0" bIns="0" rtlCol="0"/>
          <a:lstStyle/>
          <a:p>
            <a:endParaRPr/>
          </a:p>
        </p:txBody>
      </p:sp>
      <p:sp>
        <p:nvSpPr>
          <p:cNvPr id="5" name="object 5"/>
          <p:cNvSpPr txBox="1"/>
          <p:nvPr/>
        </p:nvSpPr>
        <p:spPr>
          <a:xfrm>
            <a:off x="1051052" y="423290"/>
            <a:ext cx="4106545" cy="330835"/>
          </a:xfrm>
          <a:prstGeom prst="rect">
            <a:avLst/>
          </a:prstGeom>
        </p:spPr>
        <p:txBody>
          <a:bodyPr vert="horz" wrap="square" lIns="0" tIns="0" rIns="0" bIns="0" rtlCol="0">
            <a:spAutoFit/>
          </a:bodyPr>
          <a:lstStyle/>
          <a:p>
            <a:pPr marL="12700">
              <a:lnSpc>
                <a:spcPct val="100000"/>
              </a:lnSpc>
            </a:pPr>
            <a:r>
              <a:rPr sz="2000" spc="-20" dirty="0">
                <a:latin typeface="Calibri"/>
                <a:cs typeface="Calibri"/>
              </a:rPr>
              <a:t>КАЧЕСТВО </a:t>
            </a:r>
            <a:r>
              <a:rPr sz="2000" dirty="0">
                <a:latin typeface="Calibri"/>
                <a:cs typeface="Calibri"/>
              </a:rPr>
              <a:t>НА </a:t>
            </a:r>
            <a:r>
              <a:rPr sz="2000" spc="-15" dirty="0">
                <a:latin typeface="Calibri"/>
                <a:cs typeface="Calibri"/>
              </a:rPr>
              <a:t>АТМОСФЕРНИЯ</a:t>
            </a:r>
            <a:r>
              <a:rPr sz="2000" spc="-50" dirty="0">
                <a:latin typeface="Calibri"/>
                <a:cs typeface="Calibri"/>
              </a:rPr>
              <a:t> </a:t>
            </a:r>
            <a:r>
              <a:rPr sz="2000" spc="-10" dirty="0">
                <a:latin typeface="Calibri"/>
                <a:cs typeface="Calibri"/>
              </a:rPr>
              <a:t>ВЪЗДУХ</a:t>
            </a:r>
            <a:endParaRPr sz="2000">
              <a:latin typeface="Calibri"/>
              <a:cs typeface="Calibri"/>
            </a:endParaRPr>
          </a:p>
        </p:txBody>
      </p:sp>
      <p:sp>
        <p:nvSpPr>
          <p:cNvPr id="6" name="object 6"/>
          <p:cNvSpPr txBox="1"/>
          <p:nvPr/>
        </p:nvSpPr>
        <p:spPr>
          <a:xfrm>
            <a:off x="1122070" y="2234946"/>
            <a:ext cx="10008235" cy="3970318"/>
          </a:xfrm>
          <a:prstGeom prst="rect">
            <a:avLst/>
          </a:prstGeom>
        </p:spPr>
        <p:txBody>
          <a:bodyPr vert="horz" wrap="square" lIns="0" tIns="0" rIns="0" bIns="0" rtlCol="0">
            <a:spAutoFit/>
          </a:bodyPr>
          <a:lstStyle/>
          <a:p>
            <a:pPr marL="12700" algn="just">
              <a:lnSpc>
                <a:spcPct val="100000"/>
              </a:lnSpc>
            </a:pPr>
            <a:r>
              <a:rPr sz="2000" spc="-15" dirty="0" smtClean="0">
                <a:latin typeface="Calibri"/>
                <a:cs typeface="Calibri"/>
              </a:rPr>
              <a:t>1990-201</a:t>
            </a:r>
            <a:r>
              <a:rPr lang="bg-BG" sz="2000" spc="-15" dirty="0" smtClean="0">
                <a:latin typeface="Calibri"/>
                <a:cs typeface="Calibri"/>
              </a:rPr>
              <a:t>4</a:t>
            </a:r>
            <a:r>
              <a:rPr sz="2000" spc="-15" dirty="0" smtClean="0">
                <a:latin typeface="Calibri"/>
                <a:cs typeface="Calibri"/>
              </a:rPr>
              <a:t>г</a:t>
            </a:r>
            <a:r>
              <a:rPr sz="2000" spc="-15" dirty="0">
                <a:latin typeface="Calibri"/>
                <a:cs typeface="Calibri"/>
              </a:rPr>
              <a:t>.   </a:t>
            </a:r>
            <a:r>
              <a:rPr sz="2000" spc="-5" dirty="0">
                <a:latin typeface="Calibri"/>
                <a:cs typeface="Calibri"/>
              </a:rPr>
              <a:t>се  </a:t>
            </a:r>
            <a:r>
              <a:rPr sz="2000" spc="-10" dirty="0">
                <a:latin typeface="Calibri"/>
                <a:cs typeface="Calibri"/>
              </a:rPr>
              <a:t>наблюдава  </a:t>
            </a:r>
            <a:r>
              <a:rPr sz="2000" spc="-5" dirty="0">
                <a:latin typeface="Calibri"/>
                <a:cs typeface="Calibri"/>
              </a:rPr>
              <a:t>значително  </a:t>
            </a:r>
            <a:r>
              <a:rPr sz="2000" dirty="0">
                <a:latin typeface="Calibri"/>
                <a:cs typeface="Calibri"/>
              </a:rPr>
              <a:t>намаляване  </a:t>
            </a:r>
            <a:r>
              <a:rPr sz="2000" spc="-5" dirty="0">
                <a:latin typeface="Calibri"/>
                <a:cs typeface="Calibri"/>
              </a:rPr>
              <a:t>на  </a:t>
            </a:r>
            <a:r>
              <a:rPr sz="2000" dirty="0">
                <a:latin typeface="Calibri"/>
                <a:cs typeface="Calibri"/>
              </a:rPr>
              <a:t>нивата  </a:t>
            </a:r>
            <a:r>
              <a:rPr sz="2000" spc="-5" dirty="0">
                <a:latin typeface="Calibri"/>
                <a:cs typeface="Calibri"/>
              </a:rPr>
              <a:t>на  емисиите  </a:t>
            </a:r>
            <a:r>
              <a:rPr sz="2000" spc="-5" dirty="0" err="1">
                <a:latin typeface="Calibri"/>
                <a:cs typeface="Calibri"/>
              </a:rPr>
              <a:t>на</a:t>
            </a:r>
            <a:r>
              <a:rPr sz="2000" spc="-5" dirty="0">
                <a:latin typeface="Calibri"/>
                <a:cs typeface="Calibri"/>
              </a:rPr>
              <a:t> </a:t>
            </a:r>
            <a:r>
              <a:rPr sz="2000" spc="-5" dirty="0" err="1" smtClean="0">
                <a:latin typeface="Calibri"/>
                <a:cs typeface="Calibri"/>
              </a:rPr>
              <a:t>всички</a:t>
            </a:r>
            <a:endParaRPr sz="2000" dirty="0">
              <a:latin typeface="Calibri"/>
              <a:cs typeface="Calibri"/>
            </a:endParaRPr>
          </a:p>
          <a:p>
            <a:pPr marL="12700" algn="just">
              <a:lnSpc>
                <a:spcPct val="100000"/>
              </a:lnSpc>
            </a:pPr>
            <a:r>
              <a:rPr sz="2000" dirty="0">
                <a:latin typeface="Calibri"/>
                <a:cs typeface="Calibri"/>
              </a:rPr>
              <a:t>основни атмосферни </a:t>
            </a:r>
            <a:r>
              <a:rPr sz="2000" spc="-5" dirty="0">
                <a:latin typeface="Calibri"/>
                <a:cs typeface="Calibri"/>
              </a:rPr>
              <a:t>замърсители </a:t>
            </a:r>
            <a:r>
              <a:rPr sz="2000" dirty="0">
                <a:latin typeface="Calibri"/>
                <a:cs typeface="Calibri"/>
              </a:rPr>
              <a:t>и </a:t>
            </a:r>
            <a:r>
              <a:rPr sz="2000" spc="-10" dirty="0">
                <a:latin typeface="Calibri"/>
                <a:cs typeface="Calibri"/>
              </a:rPr>
              <a:t>подобряването </a:t>
            </a:r>
            <a:r>
              <a:rPr sz="2000" spc="-5" dirty="0">
                <a:latin typeface="Calibri"/>
                <a:cs typeface="Calibri"/>
              </a:rPr>
              <a:t>качеството на </a:t>
            </a:r>
            <a:r>
              <a:rPr sz="2000" dirty="0">
                <a:latin typeface="Calibri"/>
                <a:cs typeface="Calibri"/>
              </a:rPr>
              <a:t>атмосферния</a:t>
            </a:r>
            <a:r>
              <a:rPr sz="2000" spc="-114" dirty="0">
                <a:latin typeface="Calibri"/>
                <a:cs typeface="Calibri"/>
              </a:rPr>
              <a:t> </a:t>
            </a:r>
            <a:r>
              <a:rPr sz="2000" spc="-5" dirty="0">
                <a:latin typeface="Calibri"/>
                <a:cs typeface="Calibri"/>
              </a:rPr>
              <a:t>въздух.</a:t>
            </a:r>
            <a:endParaRPr sz="2000" dirty="0">
              <a:latin typeface="Calibri"/>
              <a:cs typeface="Calibri"/>
            </a:endParaRPr>
          </a:p>
          <a:p>
            <a:pPr>
              <a:lnSpc>
                <a:spcPct val="100000"/>
              </a:lnSpc>
              <a:spcBef>
                <a:spcPts val="25"/>
              </a:spcBef>
            </a:pPr>
            <a:endParaRPr sz="2900" dirty="0">
              <a:latin typeface="Times New Roman"/>
              <a:cs typeface="Times New Roman"/>
            </a:endParaRPr>
          </a:p>
          <a:p>
            <a:pPr algn="just"/>
            <a:r>
              <a:rPr lang="bg-BG" sz="2000" dirty="0">
                <a:ea typeface="Times New Roman"/>
              </a:rPr>
              <a:t>През 2014г. нормите за азотен диоксид са спазени във всички измервателни пунктове и няма население, живеещо при наднормено замърсяване с азотен диоксид.</a:t>
            </a:r>
          </a:p>
          <a:p>
            <a:pPr>
              <a:lnSpc>
                <a:spcPct val="100000"/>
              </a:lnSpc>
              <a:spcBef>
                <a:spcPts val="25"/>
              </a:spcBef>
            </a:pPr>
            <a:endParaRPr sz="2900" dirty="0">
              <a:cs typeface="Times New Roman"/>
            </a:endParaRPr>
          </a:p>
          <a:p>
            <a:pPr algn="just"/>
            <a:r>
              <a:rPr lang="bg-BG" sz="2000" dirty="0" smtClean="0">
                <a:ea typeface="Times New Roman"/>
              </a:rPr>
              <a:t>В България </a:t>
            </a:r>
            <a:r>
              <a:rPr lang="bg-BG" sz="2000" dirty="0" err="1" smtClean="0">
                <a:ea typeface="Times New Roman"/>
              </a:rPr>
              <a:t>сa</a:t>
            </a:r>
            <a:r>
              <a:rPr lang="bg-BG" sz="2000" dirty="0" smtClean="0">
                <a:ea typeface="Times New Roman"/>
              </a:rPr>
              <a:t> </a:t>
            </a:r>
            <a:r>
              <a:rPr lang="bg-BG" sz="2000" dirty="0">
                <a:ea typeface="Times New Roman"/>
              </a:rPr>
              <a:t>регистрирани превишения на нормите на серен </a:t>
            </a:r>
            <a:r>
              <a:rPr lang="bg-BG" sz="2000" dirty="0" smtClean="0">
                <a:ea typeface="Times New Roman"/>
              </a:rPr>
              <a:t>диоксид само в един регион. </a:t>
            </a:r>
            <a:r>
              <a:rPr lang="bg-BG" sz="2000" dirty="0">
                <a:ea typeface="Times New Roman"/>
              </a:rPr>
              <a:t>В АИС „Гълъбово” са регистрирани 2 превишения на алармения праг за 2014г</a:t>
            </a:r>
            <a:r>
              <a:rPr lang="bg-BG" sz="2000" dirty="0" smtClean="0">
                <a:ea typeface="Times New Roman"/>
              </a:rPr>
              <a:t>.</a:t>
            </a:r>
          </a:p>
          <a:p>
            <a:pPr algn="just"/>
            <a:endParaRPr lang="bg-BG" sz="2000" dirty="0">
              <a:effectLst/>
              <a:ea typeface="Times New Roman"/>
            </a:endParaRPr>
          </a:p>
          <a:p>
            <a:pPr algn="just"/>
            <a:r>
              <a:rPr lang="bg-BG" sz="2000" dirty="0">
                <a:solidFill>
                  <a:srgbClr val="000000"/>
                </a:solidFill>
                <a:ea typeface="Times New Roman"/>
              </a:rPr>
              <a:t>Замърсяването с ФПЧ</a:t>
            </a:r>
            <a:r>
              <a:rPr lang="bg-BG" sz="2000" baseline="-25000" dirty="0">
                <a:ea typeface="Times New Roman"/>
              </a:rPr>
              <a:t>10</a:t>
            </a:r>
            <a:r>
              <a:rPr lang="bg-BG" sz="2000" dirty="0">
                <a:ea typeface="Times New Roman"/>
              </a:rPr>
              <a:t> продължава да бъде основен проблем за качеството на атмосферния въздух в страната</a:t>
            </a:r>
            <a:endParaRPr lang="bg-BG" sz="2000" dirty="0" smtClean="0">
              <a:ea typeface="Times New Roman"/>
            </a:endParaRPr>
          </a:p>
          <a:p>
            <a:pPr algn="just"/>
            <a:endParaRPr lang="bg-BG" sz="2000" dirty="0">
              <a:effectLst/>
              <a:latin typeface="Times New Roman"/>
              <a:ea typeface="Times New Roman"/>
            </a:endParaRPr>
          </a:p>
        </p:txBody>
      </p:sp>
      <p:sp>
        <p:nvSpPr>
          <p:cNvPr id="7" name="object 7"/>
          <p:cNvSpPr txBox="1">
            <a:spLocks noGrp="1"/>
          </p:cNvSpPr>
          <p:nvPr>
            <p:ph type="title"/>
          </p:nvPr>
        </p:nvSpPr>
        <p:spPr>
          <a:xfrm>
            <a:off x="9685019" y="260629"/>
            <a:ext cx="1664970" cy="634365"/>
          </a:xfrm>
          <a:prstGeom prst="rect">
            <a:avLst/>
          </a:prstGeom>
          <a:solidFill>
            <a:srgbClr val="C00000"/>
          </a:solidFill>
        </p:spPr>
        <p:txBody>
          <a:bodyPr vert="horz" wrap="square" lIns="0" tIns="114300" rIns="0" bIns="0" rtlCol="0">
            <a:spAutoFit/>
          </a:bodyPr>
          <a:lstStyle/>
          <a:p>
            <a:pPr marL="330200">
              <a:lnSpc>
                <a:spcPct val="100000"/>
              </a:lnSpc>
              <a:spcBef>
                <a:spcPts val="900"/>
              </a:spcBef>
            </a:pPr>
            <a:r>
              <a:rPr spc="-15" dirty="0">
                <a:solidFill>
                  <a:srgbClr val="FFFFFF"/>
                </a:solidFill>
              </a:rPr>
              <a:t>ВЪЗДУХ</a:t>
            </a:r>
          </a:p>
        </p:txBody>
      </p:sp>
      <p:sp>
        <p:nvSpPr>
          <p:cNvPr id="8" name="object 8"/>
          <p:cNvSpPr txBox="1"/>
          <p:nvPr/>
        </p:nvSpPr>
        <p:spPr>
          <a:xfrm>
            <a:off x="5688329" y="1214628"/>
            <a:ext cx="662940" cy="393700"/>
          </a:xfrm>
          <a:prstGeom prst="rect">
            <a:avLst/>
          </a:prstGeom>
        </p:spPr>
        <p:txBody>
          <a:bodyPr vert="horz" wrap="square" lIns="0" tIns="0" rIns="0" bIns="0" rtlCol="0">
            <a:spAutoFit/>
          </a:bodyPr>
          <a:lstStyle/>
          <a:p>
            <a:pPr marL="12700">
              <a:lnSpc>
                <a:spcPct val="100000"/>
              </a:lnSpc>
            </a:pPr>
            <a:r>
              <a:rPr sz="2400" b="1" dirty="0">
                <a:latin typeface="Calibri"/>
                <a:cs typeface="Calibri"/>
              </a:rPr>
              <a:t>нива</a:t>
            </a:r>
            <a:endParaRPr sz="2400">
              <a:latin typeface="Calibri"/>
              <a:cs typeface="Calibri"/>
            </a:endParaRPr>
          </a:p>
        </p:txBody>
      </p:sp>
      <p:sp>
        <p:nvSpPr>
          <p:cNvPr id="9" name="object 9"/>
          <p:cNvSpPr txBox="1"/>
          <p:nvPr/>
        </p:nvSpPr>
        <p:spPr>
          <a:xfrm>
            <a:off x="6529578" y="1214628"/>
            <a:ext cx="2176145" cy="393700"/>
          </a:xfrm>
          <a:prstGeom prst="rect">
            <a:avLst/>
          </a:prstGeom>
        </p:spPr>
        <p:txBody>
          <a:bodyPr vert="horz" wrap="square" lIns="0" tIns="0" rIns="0" bIns="0" rtlCol="0">
            <a:spAutoFit/>
          </a:bodyPr>
          <a:lstStyle/>
          <a:p>
            <a:pPr marL="12700">
              <a:lnSpc>
                <a:spcPct val="100000"/>
              </a:lnSpc>
              <a:tabLst>
                <a:tab pos="535305" algn="l"/>
              </a:tabLst>
            </a:pPr>
            <a:r>
              <a:rPr sz="2400" b="1" spc="-5" dirty="0">
                <a:latin typeface="Calibri"/>
                <a:cs typeface="Calibri"/>
              </a:rPr>
              <a:t>на	</a:t>
            </a:r>
            <a:r>
              <a:rPr sz="2400" b="1" spc="-10" dirty="0">
                <a:latin typeface="Calibri"/>
                <a:cs typeface="Calibri"/>
              </a:rPr>
              <a:t>а</a:t>
            </a:r>
            <a:r>
              <a:rPr sz="2400" b="1" spc="-15" dirty="0">
                <a:latin typeface="Calibri"/>
                <a:cs typeface="Calibri"/>
              </a:rPr>
              <a:t>т</a:t>
            </a:r>
            <a:r>
              <a:rPr sz="2400" b="1" dirty="0">
                <a:latin typeface="Calibri"/>
                <a:cs typeface="Calibri"/>
              </a:rPr>
              <a:t>м</a:t>
            </a:r>
            <a:r>
              <a:rPr sz="2400" b="1" spc="5" dirty="0">
                <a:latin typeface="Calibri"/>
                <a:cs typeface="Calibri"/>
              </a:rPr>
              <a:t>о</a:t>
            </a:r>
            <a:r>
              <a:rPr sz="2400" b="1" spc="-5" dirty="0">
                <a:latin typeface="Calibri"/>
                <a:cs typeface="Calibri"/>
              </a:rPr>
              <a:t>сф</a:t>
            </a:r>
            <a:r>
              <a:rPr sz="2400" b="1" dirty="0">
                <a:latin typeface="Calibri"/>
                <a:cs typeface="Calibri"/>
              </a:rPr>
              <a:t>е</a:t>
            </a:r>
            <a:r>
              <a:rPr sz="2400" b="1" spc="-20" dirty="0">
                <a:latin typeface="Calibri"/>
                <a:cs typeface="Calibri"/>
              </a:rPr>
              <a:t>р</a:t>
            </a:r>
            <a:r>
              <a:rPr sz="2400" b="1" dirty="0">
                <a:latin typeface="Calibri"/>
                <a:cs typeface="Calibri"/>
              </a:rPr>
              <a:t>но</a:t>
            </a:r>
            <a:endParaRPr sz="2400">
              <a:latin typeface="Calibri"/>
              <a:cs typeface="Calibri"/>
            </a:endParaRPr>
          </a:p>
        </p:txBody>
      </p:sp>
      <p:sp>
        <p:nvSpPr>
          <p:cNvPr id="10" name="object 10"/>
          <p:cNvSpPr txBox="1"/>
          <p:nvPr/>
        </p:nvSpPr>
        <p:spPr>
          <a:xfrm>
            <a:off x="8885935" y="1214628"/>
            <a:ext cx="2239645" cy="393700"/>
          </a:xfrm>
          <a:prstGeom prst="rect">
            <a:avLst/>
          </a:prstGeom>
        </p:spPr>
        <p:txBody>
          <a:bodyPr vert="horz" wrap="square" lIns="0" tIns="0" rIns="0" bIns="0" rtlCol="0">
            <a:spAutoFit/>
          </a:bodyPr>
          <a:lstStyle/>
          <a:p>
            <a:pPr marL="12700">
              <a:lnSpc>
                <a:spcPct val="100000"/>
              </a:lnSpc>
              <a:tabLst>
                <a:tab pos="1946275" algn="l"/>
              </a:tabLst>
            </a:pPr>
            <a:r>
              <a:rPr sz="2400" b="1" dirty="0">
                <a:latin typeface="Calibri"/>
                <a:cs typeface="Calibri"/>
              </a:rPr>
              <a:t>за</a:t>
            </a:r>
            <a:r>
              <a:rPr sz="2400" b="1" spc="-25" dirty="0">
                <a:latin typeface="Calibri"/>
                <a:cs typeface="Calibri"/>
              </a:rPr>
              <a:t>м</a:t>
            </a:r>
            <a:r>
              <a:rPr sz="2400" b="1" spc="-5" dirty="0">
                <a:latin typeface="Calibri"/>
                <a:cs typeface="Calibri"/>
              </a:rPr>
              <a:t>ър</a:t>
            </a:r>
            <a:r>
              <a:rPr sz="2400" b="1" spc="-15" dirty="0">
                <a:latin typeface="Calibri"/>
                <a:cs typeface="Calibri"/>
              </a:rPr>
              <a:t>с</a:t>
            </a:r>
            <a:r>
              <a:rPr sz="2400" b="1" dirty="0">
                <a:latin typeface="Calibri"/>
                <a:cs typeface="Calibri"/>
              </a:rPr>
              <a:t>ява</a:t>
            </a:r>
            <a:r>
              <a:rPr sz="2400" b="1" spc="-5" dirty="0">
                <a:latin typeface="Calibri"/>
                <a:cs typeface="Calibri"/>
              </a:rPr>
              <a:t>не</a:t>
            </a:r>
            <a:r>
              <a:rPr sz="2400" b="1" dirty="0">
                <a:latin typeface="Calibri"/>
                <a:cs typeface="Calibri"/>
              </a:rPr>
              <a:t>	</a:t>
            </a:r>
            <a:r>
              <a:rPr sz="2400" b="1" spc="-5" dirty="0">
                <a:latin typeface="Calibri"/>
                <a:cs typeface="Calibri"/>
              </a:rPr>
              <a:t>за</a:t>
            </a:r>
            <a:endParaRPr sz="2400">
              <a:latin typeface="Calibri"/>
              <a:cs typeface="Calibri"/>
            </a:endParaRPr>
          </a:p>
        </p:txBody>
      </p:sp>
      <p:sp>
        <p:nvSpPr>
          <p:cNvPr id="11" name="object 11"/>
          <p:cNvSpPr txBox="1"/>
          <p:nvPr/>
        </p:nvSpPr>
        <p:spPr>
          <a:xfrm>
            <a:off x="1050137" y="1214628"/>
            <a:ext cx="4458970" cy="759460"/>
          </a:xfrm>
          <a:prstGeom prst="rect">
            <a:avLst/>
          </a:prstGeom>
        </p:spPr>
        <p:txBody>
          <a:bodyPr vert="horz" wrap="square" lIns="0" tIns="0" rIns="0" bIns="0" rtlCol="0">
            <a:spAutoFit/>
          </a:bodyPr>
          <a:lstStyle/>
          <a:p>
            <a:pPr marL="12700" marR="5080">
              <a:lnSpc>
                <a:spcPct val="100000"/>
              </a:lnSpc>
              <a:tabLst>
                <a:tab pos="1711325" algn="l"/>
                <a:tab pos="2245360" algn="l"/>
                <a:tab pos="2728595" algn="l"/>
              </a:tabLst>
            </a:pPr>
            <a:r>
              <a:rPr sz="2400" b="1" spc="-20" dirty="0">
                <a:latin typeface="Calibri"/>
                <a:cs typeface="Calibri"/>
              </a:rPr>
              <a:t>Д</a:t>
            </a:r>
            <a:r>
              <a:rPr sz="2400" b="1" dirty="0">
                <a:latin typeface="Calibri"/>
                <a:cs typeface="Calibri"/>
              </a:rPr>
              <a:t>о</a:t>
            </a:r>
            <a:r>
              <a:rPr sz="2400" b="1" spc="5" dirty="0">
                <a:latin typeface="Calibri"/>
                <a:cs typeface="Calibri"/>
              </a:rPr>
              <a:t>с</a:t>
            </a:r>
            <a:r>
              <a:rPr sz="2400" b="1" dirty="0">
                <a:latin typeface="Calibri"/>
                <a:cs typeface="Calibri"/>
              </a:rPr>
              <a:t>тигн</a:t>
            </a:r>
            <a:r>
              <a:rPr sz="2400" b="1" spc="-15" dirty="0">
                <a:latin typeface="Calibri"/>
                <a:cs typeface="Calibri"/>
              </a:rPr>
              <a:t>а</a:t>
            </a:r>
            <a:r>
              <a:rPr sz="2400" b="1" dirty="0">
                <a:latin typeface="Calibri"/>
                <a:cs typeface="Calibri"/>
              </a:rPr>
              <a:t>ти	</a:t>
            </a:r>
            <a:r>
              <a:rPr sz="2400" b="1" spc="-5" dirty="0">
                <a:latin typeface="Calibri"/>
                <a:cs typeface="Calibri"/>
              </a:rPr>
              <a:t>л</a:t>
            </a:r>
            <a:r>
              <a:rPr sz="2400" b="1" dirty="0">
                <a:latin typeface="Calibri"/>
                <a:cs typeface="Calibri"/>
              </a:rPr>
              <a:t>и	</a:t>
            </a:r>
            <a:r>
              <a:rPr sz="2400" b="1" spc="-5" dirty="0">
                <a:latin typeface="Calibri"/>
                <a:cs typeface="Calibri"/>
              </a:rPr>
              <a:t>са</a:t>
            </a:r>
            <a:r>
              <a:rPr sz="2400" b="1" dirty="0">
                <a:latin typeface="Calibri"/>
                <a:cs typeface="Calibri"/>
              </a:rPr>
              <a:t>	</a:t>
            </a:r>
            <a:r>
              <a:rPr sz="2400" b="1" spc="-30" dirty="0">
                <a:latin typeface="Calibri"/>
                <a:cs typeface="Calibri"/>
              </a:rPr>
              <a:t>д</a:t>
            </a:r>
            <a:r>
              <a:rPr sz="2400" b="1" dirty="0">
                <a:latin typeface="Calibri"/>
                <a:cs typeface="Calibri"/>
              </a:rPr>
              <a:t>оп</a:t>
            </a:r>
            <a:r>
              <a:rPr sz="2400" b="1" spc="-15" dirty="0">
                <a:latin typeface="Calibri"/>
                <a:cs typeface="Calibri"/>
              </a:rPr>
              <a:t>у</a:t>
            </a:r>
            <a:r>
              <a:rPr sz="2400" b="1" dirty="0">
                <a:latin typeface="Calibri"/>
                <a:cs typeface="Calibri"/>
              </a:rPr>
              <a:t>стими</a:t>
            </a:r>
            <a:r>
              <a:rPr sz="2400" b="1" spc="-15" dirty="0">
                <a:latin typeface="Calibri"/>
                <a:cs typeface="Calibri"/>
              </a:rPr>
              <a:t>т</a:t>
            </a:r>
            <a:r>
              <a:rPr sz="2400" b="1" spc="-5" dirty="0">
                <a:latin typeface="Calibri"/>
                <a:cs typeface="Calibri"/>
              </a:rPr>
              <a:t>е  </a:t>
            </a:r>
            <a:r>
              <a:rPr sz="2400" b="1" dirty="0">
                <a:latin typeface="Calibri"/>
                <a:cs typeface="Calibri"/>
              </a:rPr>
              <a:t>опазване на </a:t>
            </a:r>
            <a:r>
              <a:rPr sz="2400" b="1" spc="-10" dirty="0">
                <a:latin typeface="Calibri"/>
                <a:cs typeface="Calibri"/>
              </a:rPr>
              <a:t>човешкото</a:t>
            </a:r>
            <a:r>
              <a:rPr sz="2400" b="1" spc="-80" dirty="0">
                <a:latin typeface="Calibri"/>
                <a:cs typeface="Calibri"/>
              </a:rPr>
              <a:t> </a:t>
            </a:r>
            <a:r>
              <a:rPr sz="2400" b="1" spc="-5" dirty="0">
                <a:latin typeface="Calibri"/>
                <a:cs typeface="Calibri"/>
              </a:rPr>
              <a:t>здраве?</a:t>
            </a:r>
            <a:endParaRPr sz="2400">
              <a:latin typeface="Calibri"/>
              <a:cs typeface="Calibri"/>
            </a:endParaRPr>
          </a:p>
        </p:txBody>
      </p:sp>
      <p:sp>
        <p:nvSpPr>
          <p:cNvPr id="13" name="object 13"/>
          <p:cNvSpPr/>
          <p:nvPr/>
        </p:nvSpPr>
        <p:spPr>
          <a:xfrm>
            <a:off x="546633" y="2276881"/>
            <a:ext cx="303504" cy="30350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46633" y="3359429"/>
            <a:ext cx="303504" cy="30350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52983" y="4418355"/>
            <a:ext cx="290804" cy="290804"/>
          </a:xfrm>
          <a:prstGeom prst="rect">
            <a:avLst/>
          </a:prstGeom>
          <a:blipFill>
            <a:blip r:embed="rId5" cstate="print"/>
            <a:stretch>
              <a:fillRect/>
            </a:stretch>
          </a:blipFill>
        </p:spPr>
        <p:txBody>
          <a:bodyPr wrap="square" lIns="0" tIns="0" rIns="0" bIns="0" rtlCol="0"/>
          <a:lstStyle/>
          <a:p>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744" y="538681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1052" y="423290"/>
            <a:ext cx="4106545" cy="330835"/>
          </a:xfrm>
          <a:prstGeom prst="rect">
            <a:avLst/>
          </a:prstGeom>
        </p:spPr>
        <p:txBody>
          <a:bodyPr vert="horz" wrap="square" lIns="0" tIns="0" rIns="0" bIns="0" rtlCol="0">
            <a:spAutoFit/>
          </a:bodyPr>
          <a:lstStyle/>
          <a:p>
            <a:pPr marL="12700">
              <a:lnSpc>
                <a:spcPct val="100000"/>
              </a:lnSpc>
            </a:pPr>
            <a:r>
              <a:rPr sz="2000" spc="-20" dirty="0">
                <a:latin typeface="Calibri"/>
                <a:cs typeface="Calibri"/>
              </a:rPr>
              <a:t>КАЧЕСТВО </a:t>
            </a:r>
            <a:r>
              <a:rPr sz="2000" dirty="0">
                <a:latin typeface="Calibri"/>
                <a:cs typeface="Calibri"/>
              </a:rPr>
              <a:t>НА </a:t>
            </a:r>
            <a:r>
              <a:rPr sz="2000" spc="-15" dirty="0">
                <a:latin typeface="Calibri"/>
                <a:cs typeface="Calibri"/>
              </a:rPr>
              <a:t>АТМОСФЕРНИЯ</a:t>
            </a:r>
            <a:r>
              <a:rPr sz="2000" spc="-50" dirty="0">
                <a:latin typeface="Calibri"/>
                <a:cs typeface="Calibri"/>
              </a:rPr>
              <a:t> </a:t>
            </a:r>
            <a:r>
              <a:rPr sz="2000" spc="-10" dirty="0">
                <a:latin typeface="Calibri"/>
                <a:cs typeface="Calibri"/>
              </a:rPr>
              <a:t>ВЪЗДУХ</a:t>
            </a:r>
            <a:endParaRPr sz="2000">
              <a:latin typeface="Calibri"/>
              <a:cs typeface="Calibri"/>
            </a:endParaRPr>
          </a:p>
        </p:txBody>
      </p:sp>
      <p:sp>
        <p:nvSpPr>
          <p:cNvPr id="3" name="object 3"/>
          <p:cNvSpPr txBox="1"/>
          <p:nvPr/>
        </p:nvSpPr>
        <p:spPr>
          <a:xfrm>
            <a:off x="9685019" y="260629"/>
            <a:ext cx="1664970" cy="634365"/>
          </a:xfrm>
          <a:prstGeom prst="rect">
            <a:avLst/>
          </a:prstGeom>
          <a:solidFill>
            <a:srgbClr val="C00000"/>
          </a:solidFill>
        </p:spPr>
        <p:txBody>
          <a:bodyPr vert="horz" wrap="square" lIns="0" tIns="114300" rIns="0" bIns="0" rtlCol="0">
            <a:spAutoFit/>
          </a:bodyPr>
          <a:lstStyle/>
          <a:p>
            <a:pPr marL="330200">
              <a:lnSpc>
                <a:spcPct val="100000"/>
              </a:lnSpc>
              <a:spcBef>
                <a:spcPts val="900"/>
              </a:spcBef>
            </a:pPr>
            <a:r>
              <a:rPr sz="2400" spc="-15" dirty="0">
                <a:solidFill>
                  <a:srgbClr val="FFFFFF"/>
                </a:solidFill>
                <a:latin typeface="Calibri"/>
                <a:cs typeface="Calibri"/>
              </a:rPr>
              <a:t>ВЪЗДУХ</a:t>
            </a:r>
            <a:endParaRPr sz="2400">
              <a:latin typeface="Calibri"/>
              <a:cs typeface="Calibri"/>
            </a:endParaRPr>
          </a:p>
        </p:txBody>
      </p:sp>
      <p:sp>
        <p:nvSpPr>
          <p:cNvPr id="4" name="object 4"/>
          <p:cNvSpPr txBox="1"/>
          <p:nvPr/>
        </p:nvSpPr>
        <p:spPr>
          <a:xfrm>
            <a:off x="2859785" y="2243201"/>
            <a:ext cx="90170"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a:t>
            </a:r>
            <a:endParaRPr sz="2000">
              <a:latin typeface="Calibri"/>
              <a:cs typeface="Calibri"/>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1143000"/>
            <a:ext cx="8344153" cy="4952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409" y="19668"/>
            <a:ext cx="675652" cy="68383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67333" y="255904"/>
            <a:ext cx="7929880" cy="643890"/>
          </a:xfrm>
          <a:custGeom>
            <a:avLst/>
            <a:gdLst/>
            <a:ahLst/>
            <a:cxnLst/>
            <a:rect l="l" t="t" r="r" b="b"/>
            <a:pathLst>
              <a:path w="7929880" h="643890">
                <a:moveTo>
                  <a:pt x="7927111" y="0"/>
                </a:moveTo>
                <a:lnTo>
                  <a:pt x="2133" y="0"/>
                </a:lnTo>
                <a:lnTo>
                  <a:pt x="0" y="2159"/>
                </a:lnTo>
                <a:lnTo>
                  <a:pt x="0" y="641477"/>
                </a:lnTo>
                <a:lnTo>
                  <a:pt x="2133" y="643636"/>
                </a:lnTo>
                <a:lnTo>
                  <a:pt x="7927111" y="643636"/>
                </a:lnTo>
                <a:lnTo>
                  <a:pt x="7929270" y="641477"/>
                </a:lnTo>
                <a:lnTo>
                  <a:pt x="7929270" y="640461"/>
                </a:lnTo>
                <a:lnTo>
                  <a:pt x="3886" y="640461"/>
                </a:lnTo>
                <a:lnTo>
                  <a:pt x="3175" y="639699"/>
                </a:lnTo>
                <a:lnTo>
                  <a:pt x="3175" y="3810"/>
                </a:lnTo>
                <a:lnTo>
                  <a:pt x="3886" y="3175"/>
                </a:lnTo>
                <a:lnTo>
                  <a:pt x="7929270" y="3175"/>
                </a:lnTo>
                <a:lnTo>
                  <a:pt x="7929270" y="2159"/>
                </a:lnTo>
                <a:lnTo>
                  <a:pt x="7927111" y="0"/>
                </a:lnTo>
                <a:close/>
              </a:path>
              <a:path w="7929880" h="643890">
                <a:moveTo>
                  <a:pt x="7929270" y="3175"/>
                </a:moveTo>
                <a:lnTo>
                  <a:pt x="7925460" y="3175"/>
                </a:lnTo>
                <a:lnTo>
                  <a:pt x="7926095" y="3810"/>
                </a:lnTo>
                <a:lnTo>
                  <a:pt x="7926095" y="639699"/>
                </a:lnTo>
                <a:lnTo>
                  <a:pt x="7925460" y="640461"/>
                </a:lnTo>
                <a:lnTo>
                  <a:pt x="7929270" y="640461"/>
                </a:lnTo>
                <a:lnTo>
                  <a:pt x="7929270" y="3175"/>
                </a:lnTo>
                <a:close/>
              </a:path>
              <a:path w="7929880" h="643890">
                <a:moveTo>
                  <a:pt x="7922920" y="6350"/>
                </a:moveTo>
                <a:lnTo>
                  <a:pt x="6350" y="6350"/>
                </a:lnTo>
                <a:lnTo>
                  <a:pt x="6350" y="637286"/>
                </a:lnTo>
                <a:lnTo>
                  <a:pt x="7922920" y="637286"/>
                </a:lnTo>
                <a:lnTo>
                  <a:pt x="7922920" y="634111"/>
                </a:lnTo>
                <a:lnTo>
                  <a:pt x="9525" y="634111"/>
                </a:lnTo>
                <a:lnTo>
                  <a:pt x="9525" y="9525"/>
                </a:lnTo>
                <a:lnTo>
                  <a:pt x="7922920" y="9525"/>
                </a:lnTo>
                <a:lnTo>
                  <a:pt x="7922920" y="6350"/>
                </a:lnTo>
                <a:close/>
              </a:path>
              <a:path w="7929880" h="643890">
                <a:moveTo>
                  <a:pt x="7922920" y="9525"/>
                </a:moveTo>
                <a:lnTo>
                  <a:pt x="7919745" y="9525"/>
                </a:lnTo>
                <a:lnTo>
                  <a:pt x="7919745" y="634111"/>
                </a:lnTo>
                <a:lnTo>
                  <a:pt x="7922920" y="634111"/>
                </a:lnTo>
                <a:lnTo>
                  <a:pt x="7922920" y="9525"/>
                </a:lnTo>
                <a:close/>
              </a:path>
            </a:pathLst>
          </a:custGeom>
          <a:solidFill>
            <a:srgbClr val="C00000"/>
          </a:solidFill>
        </p:spPr>
        <p:txBody>
          <a:bodyPr wrap="square" lIns="0" tIns="0" rIns="0" bIns="0" rtlCol="0"/>
          <a:lstStyle/>
          <a:p>
            <a:endParaRPr/>
          </a:p>
        </p:txBody>
      </p:sp>
      <p:sp>
        <p:nvSpPr>
          <p:cNvPr id="5" name="object 5"/>
          <p:cNvSpPr txBox="1"/>
          <p:nvPr/>
        </p:nvSpPr>
        <p:spPr>
          <a:xfrm>
            <a:off x="1051052" y="409194"/>
            <a:ext cx="4106545" cy="330835"/>
          </a:xfrm>
          <a:prstGeom prst="rect">
            <a:avLst/>
          </a:prstGeom>
        </p:spPr>
        <p:txBody>
          <a:bodyPr vert="horz" wrap="square" lIns="0" tIns="0" rIns="0" bIns="0" rtlCol="0">
            <a:spAutoFit/>
          </a:bodyPr>
          <a:lstStyle/>
          <a:p>
            <a:pPr marL="12700">
              <a:lnSpc>
                <a:spcPct val="100000"/>
              </a:lnSpc>
            </a:pPr>
            <a:r>
              <a:rPr sz="2000" spc="-20" dirty="0">
                <a:latin typeface="Calibri"/>
                <a:cs typeface="Calibri"/>
              </a:rPr>
              <a:t>КАЧЕСТВО </a:t>
            </a:r>
            <a:r>
              <a:rPr sz="2000" dirty="0">
                <a:latin typeface="Calibri"/>
                <a:cs typeface="Calibri"/>
              </a:rPr>
              <a:t>НА </a:t>
            </a:r>
            <a:r>
              <a:rPr sz="2000" spc="-15" dirty="0">
                <a:latin typeface="Calibri"/>
                <a:cs typeface="Calibri"/>
              </a:rPr>
              <a:t>АТМОСФЕРНИЯ</a:t>
            </a:r>
            <a:r>
              <a:rPr sz="2000" spc="-50" dirty="0">
                <a:latin typeface="Calibri"/>
                <a:cs typeface="Calibri"/>
              </a:rPr>
              <a:t> </a:t>
            </a:r>
            <a:r>
              <a:rPr sz="2000" spc="-10" dirty="0">
                <a:latin typeface="Calibri"/>
                <a:cs typeface="Calibri"/>
              </a:rPr>
              <a:t>ВЪЗДУХ</a:t>
            </a:r>
            <a:endParaRPr sz="2000">
              <a:latin typeface="Calibri"/>
              <a:cs typeface="Calibri"/>
            </a:endParaRPr>
          </a:p>
        </p:txBody>
      </p:sp>
      <p:sp>
        <p:nvSpPr>
          <p:cNvPr id="6" name="object 6"/>
          <p:cNvSpPr txBox="1">
            <a:spLocks noGrp="1"/>
          </p:cNvSpPr>
          <p:nvPr>
            <p:ph type="title"/>
          </p:nvPr>
        </p:nvSpPr>
        <p:spPr>
          <a:xfrm>
            <a:off x="9685019" y="260629"/>
            <a:ext cx="1664970" cy="634365"/>
          </a:xfrm>
          <a:prstGeom prst="rect">
            <a:avLst/>
          </a:prstGeom>
          <a:solidFill>
            <a:srgbClr val="C00000"/>
          </a:solidFill>
        </p:spPr>
        <p:txBody>
          <a:bodyPr vert="horz" wrap="square" lIns="0" tIns="114300" rIns="0" bIns="0" rtlCol="0">
            <a:spAutoFit/>
          </a:bodyPr>
          <a:lstStyle/>
          <a:p>
            <a:pPr marL="330200">
              <a:lnSpc>
                <a:spcPct val="100000"/>
              </a:lnSpc>
              <a:spcBef>
                <a:spcPts val="900"/>
              </a:spcBef>
            </a:pPr>
            <a:r>
              <a:rPr spc="-15" dirty="0">
                <a:solidFill>
                  <a:srgbClr val="FFFFFF"/>
                </a:solidFill>
              </a:rPr>
              <a:t>ВЪЗДУХ</a:t>
            </a:r>
          </a:p>
        </p:txBody>
      </p:sp>
      <p:sp>
        <p:nvSpPr>
          <p:cNvPr id="7" name="object 7"/>
          <p:cNvSpPr txBox="1"/>
          <p:nvPr/>
        </p:nvSpPr>
        <p:spPr>
          <a:xfrm>
            <a:off x="7156450" y="1214628"/>
            <a:ext cx="3971924" cy="615553"/>
          </a:xfrm>
          <a:prstGeom prst="rect">
            <a:avLst/>
          </a:prstGeom>
        </p:spPr>
        <p:txBody>
          <a:bodyPr vert="horz" wrap="square" lIns="0" tIns="0" rIns="0" bIns="0" rtlCol="0">
            <a:spAutoFit/>
          </a:bodyPr>
          <a:lstStyle/>
          <a:p>
            <a:pPr marL="12700">
              <a:lnSpc>
                <a:spcPct val="100000"/>
              </a:lnSpc>
            </a:pPr>
            <a:r>
              <a:rPr lang="bg-BG" sz="2000" b="1" dirty="0">
                <a:ea typeface="Times New Roman"/>
              </a:rPr>
              <a:t>Средногодишна концентрация на ФПЧ</a:t>
            </a:r>
            <a:r>
              <a:rPr lang="bg-BG" sz="2000" b="1" baseline="-25000" dirty="0">
                <a:ea typeface="Times New Roman"/>
              </a:rPr>
              <a:t>10 </a:t>
            </a:r>
            <a:r>
              <a:rPr lang="bg-BG" sz="2000" b="1" dirty="0">
                <a:ea typeface="Times New Roman"/>
                <a:cs typeface="Times New Roman"/>
              </a:rPr>
              <a:t>за периода 2011 - 2014г.</a:t>
            </a:r>
            <a:endParaRPr sz="2000" dirty="0">
              <a:cs typeface="Calibri"/>
            </a:endParaRPr>
          </a:p>
        </p:txBody>
      </p:sp>
      <p:sp>
        <p:nvSpPr>
          <p:cNvPr id="8" name="object 8"/>
          <p:cNvSpPr txBox="1"/>
          <p:nvPr/>
        </p:nvSpPr>
        <p:spPr>
          <a:xfrm>
            <a:off x="1051052" y="1214628"/>
            <a:ext cx="4657598" cy="615553"/>
          </a:xfrm>
          <a:prstGeom prst="rect">
            <a:avLst/>
          </a:prstGeom>
        </p:spPr>
        <p:txBody>
          <a:bodyPr vert="horz" wrap="square" lIns="0" tIns="0" rIns="0" bIns="0" rtlCol="0">
            <a:spAutoFit/>
          </a:bodyPr>
          <a:lstStyle/>
          <a:p>
            <a:r>
              <a:rPr lang="bg-BG" sz="2000" b="1" dirty="0"/>
              <a:t>Разпределение на броя на превишенията на нормата за </a:t>
            </a:r>
            <a:r>
              <a:rPr lang="bg-BG" sz="2000" b="1" dirty="0" smtClean="0"/>
              <a:t>ФПЧ</a:t>
            </a:r>
            <a:r>
              <a:rPr lang="bg-BG" sz="2000" b="1" baseline="-25000" dirty="0" smtClean="0"/>
              <a:t>10 </a:t>
            </a:r>
            <a:r>
              <a:rPr lang="bg-BG" sz="2000" b="1" dirty="0" smtClean="0"/>
              <a:t>по </a:t>
            </a:r>
            <a:r>
              <a:rPr lang="bg-BG" sz="2000" b="1" dirty="0"/>
              <a:t>тип на пунктовете</a:t>
            </a:r>
            <a:endParaRPr sz="2000" dirty="0">
              <a:latin typeface="Calibri"/>
              <a:cs typeface="Calibri"/>
            </a:endParaRPr>
          </a:p>
        </p:txBody>
      </p:sp>
      <p:sp>
        <p:nvSpPr>
          <p:cNvPr id="9" name="object 9"/>
          <p:cNvSpPr txBox="1"/>
          <p:nvPr/>
        </p:nvSpPr>
        <p:spPr>
          <a:xfrm>
            <a:off x="2859785" y="2243201"/>
            <a:ext cx="90170"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a:t>
            </a:r>
            <a:endParaRPr sz="2000">
              <a:latin typeface="Calibri"/>
              <a:cs typeface="Calibri"/>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09" y="2819400"/>
            <a:ext cx="56769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3157960"/>
            <a:ext cx="4657725"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72096" y="274599"/>
            <a:ext cx="7920990" cy="634365"/>
          </a:xfrm>
          <a:prstGeom prst="rect">
            <a:avLst/>
          </a:prstGeom>
          <a:ln w="9525">
            <a:solidFill>
              <a:srgbClr val="00AF50"/>
            </a:solidFill>
          </a:ln>
        </p:spPr>
        <p:txBody>
          <a:bodyPr vert="horz" wrap="square" lIns="0" tIns="143510" rIns="0" bIns="0" rtlCol="0">
            <a:spAutoFit/>
          </a:bodyPr>
          <a:lstStyle/>
          <a:p>
            <a:pPr marL="86360">
              <a:lnSpc>
                <a:spcPct val="100000"/>
              </a:lnSpc>
              <a:spcBef>
                <a:spcPts val="1130"/>
              </a:spcBef>
            </a:pPr>
            <a:r>
              <a:rPr sz="2000" dirty="0">
                <a:latin typeface="Calibri"/>
                <a:cs typeface="Calibri"/>
              </a:rPr>
              <a:t>ИЗМЕНЕНИЕ НА</a:t>
            </a:r>
            <a:r>
              <a:rPr sz="2000" spc="-65" dirty="0">
                <a:latin typeface="Calibri"/>
                <a:cs typeface="Calibri"/>
              </a:rPr>
              <a:t> </a:t>
            </a:r>
            <a:r>
              <a:rPr sz="2000" spc="-35" dirty="0">
                <a:latin typeface="Calibri"/>
                <a:cs typeface="Calibri"/>
              </a:rPr>
              <a:t>КЛИМАТА</a:t>
            </a:r>
            <a:endParaRPr sz="2000" dirty="0">
              <a:latin typeface="Calibri"/>
              <a:cs typeface="Calibri"/>
            </a:endParaRPr>
          </a:p>
        </p:txBody>
      </p:sp>
      <p:sp>
        <p:nvSpPr>
          <p:cNvPr id="4" name="object 4"/>
          <p:cNvSpPr txBox="1">
            <a:spLocks noGrp="1"/>
          </p:cNvSpPr>
          <p:nvPr>
            <p:ph type="title"/>
          </p:nvPr>
        </p:nvSpPr>
        <p:spPr>
          <a:xfrm>
            <a:off x="9685019" y="260629"/>
            <a:ext cx="1664970" cy="634365"/>
          </a:xfrm>
          <a:prstGeom prst="rect">
            <a:avLst/>
          </a:prstGeom>
          <a:solidFill>
            <a:srgbClr val="00AF50"/>
          </a:solidFill>
        </p:spPr>
        <p:txBody>
          <a:bodyPr vert="horz" wrap="square" lIns="0" tIns="114300" rIns="0" bIns="0" rtlCol="0">
            <a:spAutoFit/>
          </a:bodyPr>
          <a:lstStyle/>
          <a:p>
            <a:pPr marL="275590">
              <a:lnSpc>
                <a:spcPct val="100000"/>
              </a:lnSpc>
              <a:spcBef>
                <a:spcPts val="900"/>
              </a:spcBef>
            </a:pPr>
            <a:r>
              <a:rPr spc="-25" dirty="0">
                <a:solidFill>
                  <a:srgbClr val="FFFFFF"/>
                </a:solidFill>
              </a:rPr>
              <a:t>КЛИМАТ</a:t>
            </a:r>
          </a:p>
        </p:txBody>
      </p:sp>
      <p:sp>
        <p:nvSpPr>
          <p:cNvPr id="5" name="object 5"/>
          <p:cNvSpPr txBox="1"/>
          <p:nvPr/>
        </p:nvSpPr>
        <p:spPr>
          <a:xfrm>
            <a:off x="1051052" y="1214628"/>
            <a:ext cx="10219690" cy="2446824"/>
          </a:xfrm>
          <a:prstGeom prst="rect">
            <a:avLst/>
          </a:prstGeom>
        </p:spPr>
        <p:txBody>
          <a:bodyPr vert="horz" wrap="square" lIns="0" tIns="0" rIns="0" bIns="0" rtlCol="0">
            <a:spAutoFit/>
          </a:bodyPr>
          <a:lstStyle/>
          <a:p>
            <a:pPr marL="12700" marR="5080">
              <a:lnSpc>
                <a:spcPct val="100000"/>
              </a:lnSpc>
            </a:pPr>
            <a:r>
              <a:rPr sz="2400" b="1" dirty="0">
                <a:cs typeface="Calibri"/>
              </a:rPr>
              <a:t>Какви </a:t>
            </a:r>
            <a:r>
              <a:rPr sz="2400" b="1" spc="-5" dirty="0">
                <a:cs typeface="Calibri"/>
              </a:rPr>
              <a:t>са били </a:t>
            </a:r>
            <a:r>
              <a:rPr sz="2400" b="1" spc="-5" dirty="0" err="1">
                <a:cs typeface="Calibri"/>
              </a:rPr>
              <a:t>температурите</a:t>
            </a:r>
            <a:r>
              <a:rPr sz="2400" b="1" spc="-5" dirty="0">
                <a:cs typeface="Calibri"/>
              </a:rPr>
              <a:t> </a:t>
            </a:r>
            <a:r>
              <a:rPr sz="2400" b="1" dirty="0" smtClean="0">
                <a:cs typeface="Calibri"/>
              </a:rPr>
              <a:t>в </a:t>
            </a:r>
            <a:r>
              <a:rPr sz="2400" b="1" spc="-10" dirty="0">
                <a:cs typeface="Calibri"/>
              </a:rPr>
              <a:t>България </a:t>
            </a:r>
            <a:r>
              <a:rPr sz="2400" b="1" dirty="0" err="1">
                <a:cs typeface="Calibri"/>
              </a:rPr>
              <a:t>през</a:t>
            </a:r>
            <a:r>
              <a:rPr sz="2400" b="1" dirty="0">
                <a:cs typeface="Calibri"/>
              </a:rPr>
              <a:t>  </a:t>
            </a:r>
            <a:r>
              <a:rPr sz="2400" b="1" spc="-5" dirty="0" smtClean="0">
                <a:cs typeface="Calibri"/>
              </a:rPr>
              <a:t>201</a:t>
            </a:r>
            <a:r>
              <a:rPr lang="bg-BG" sz="2400" b="1" spc="-5" dirty="0" smtClean="0">
                <a:cs typeface="Calibri"/>
              </a:rPr>
              <a:t>4</a:t>
            </a:r>
            <a:r>
              <a:rPr sz="2400" b="1" spc="-95" dirty="0" smtClean="0">
                <a:cs typeface="Calibri"/>
              </a:rPr>
              <a:t> </a:t>
            </a:r>
            <a:r>
              <a:rPr sz="2400" b="1" spc="-15" dirty="0">
                <a:cs typeface="Calibri"/>
              </a:rPr>
              <a:t>година?</a:t>
            </a:r>
            <a:endParaRPr sz="2400" dirty="0">
              <a:cs typeface="Calibri"/>
            </a:endParaRPr>
          </a:p>
          <a:p>
            <a:pPr>
              <a:lnSpc>
                <a:spcPct val="100000"/>
              </a:lnSpc>
              <a:spcBef>
                <a:spcPts val="35"/>
              </a:spcBef>
            </a:pPr>
            <a:endParaRPr sz="2900" dirty="0">
              <a:cs typeface="Times New Roman"/>
            </a:endParaRPr>
          </a:p>
          <a:p>
            <a:pPr marL="12700" marR="74930" algn="just">
              <a:lnSpc>
                <a:spcPct val="100000"/>
              </a:lnSpc>
            </a:pPr>
            <a:r>
              <a:rPr lang="bg-BG" sz="2000" dirty="0">
                <a:ea typeface="Times New Roman"/>
              </a:rPr>
              <a:t>За България, </a:t>
            </a:r>
            <a:r>
              <a:rPr lang="bg-BG" sz="2000" dirty="0">
                <a:solidFill>
                  <a:srgbClr val="000000"/>
                </a:solidFill>
                <a:ea typeface="Times New Roman"/>
              </a:rPr>
              <a:t>2014 г., със средна годишна температура 12,3</a:t>
            </a:r>
            <a:r>
              <a:rPr lang="bg-BG" sz="2000" baseline="30000" dirty="0">
                <a:solidFill>
                  <a:srgbClr val="000000"/>
                </a:solidFill>
                <a:ea typeface="Times New Roman"/>
              </a:rPr>
              <a:t>o</a:t>
            </a:r>
            <a:r>
              <a:rPr lang="bg-BG" sz="2000" dirty="0">
                <a:solidFill>
                  <a:srgbClr val="000000"/>
                </a:solidFill>
                <a:ea typeface="Times New Roman"/>
              </a:rPr>
              <a:t>С, е сред 13-те най-топли години за периода 1988-2014 г</a:t>
            </a:r>
            <a:r>
              <a:rPr lang="bg-BG" sz="2000" dirty="0" smtClean="0">
                <a:solidFill>
                  <a:srgbClr val="000000"/>
                </a:solidFill>
                <a:ea typeface="Times New Roman"/>
              </a:rPr>
              <a:t>.</a:t>
            </a:r>
          </a:p>
          <a:p>
            <a:pPr marL="12700" marR="74930" algn="just">
              <a:lnSpc>
                <a:spcPct val="100000"/>
              </a:lnSpc>
            </a:pPr>
            <a:endParaRPr lang="bg-BG" sz="2000" dirty="0">
              <a:solidFill>
                <a:srgbClr val="000000"/>
              </a:solidFill>
              <a:cs typeface="Times New Roman"/>
            </a:endParaRPr>
          </a:p>
          <a:p>
            <a:pPr algn="just">
              <a:lnSpc>
                <a:spcPct val="115000"/>
              </a:lnSpc>
            </a:pPr>
            <a:r>
              <a:rPr lang="ru-RU" sz="2000" dirty="0" err="1">
                <a:ea typeface="Times New Roman"/>
                <a:cs typeface="Times New Roman"/>
              </a:rPr>
              <a:t>През</a:t>
            </a:r>
            <a:r>
              <a:rPr lang="ru-RU" sz="2000" dirty="0">
                <a:ea typeface="Times New Roman"/>
                <a:cs typeface="Times New Roman"/>
              </a:rPr>
              <a:t> 2014 г. </a:t>
            </a:r>
            <a:r>
              <a:rPr lang="ru-RU" sz="2000" dirty="0" err="1">
                <a:ea typeface="Times New Roman"/>
                <a:cs typeface="Times New Roman"/>
              </a:rPr>
              <a:t>годишната</a:t>
            </a:r>
            <a:r>
              <a:rPr lang="ru-RU" sz="2000" dirty="0">
                <a:ea typeface="Times New Roman"/>
                <a:cs typeface="Times New Roman"/>
              </a:rPr>
              <a:t> температура на </a:t>
            </a:r>
            <a:r>
              <a:rPr lang="ru-RU" sz="2000" dirty="0" err="1">
                <a:ea typeface="Times New Roman"/>
                <a:cs typeface="Times New Roman"/>
              </a:rPr>
              <a:t>въздуха</a:t>
            </a:r>
            <a:r>
              <a:rPr lang="ru-RU" sz="2000" dirty="0">
                <a:ea typeface="Times New Roman"/>
                <a:cs typeface="Times New Roman"/>
              </a:rPr>
              <a:t> за </a:t>
            </a:r>
            <a:r>
              <a:rPr lang="ru-RU" sz="2000" dirty="0" err="1">
                <a:ea typeface="Times New Roman"/>
                <a:cs typeface="Times New Roman"/>
              </a:rPr>
              <a:t>районите</a:t>
            </a:r>
            <a:r>
              <a:rPr lang="ru-RU" sz="2000" dirty="0">
                <a:ea typeface="Times New Roman"/>
                <a:cs typeface="Times New Roman"/>
              </a:rPr>
              <a:t> с </a:t>
            </a:r>
            <a:r>
              <a:rPr lang="bg-BG" sz="2000" dirty="0">
                <a:ea typeface="Times New Roman"/>
                <a:cs typeface="Times New Roman"/>
              </a:rPr>
              <a:t>надморска височина (н.в.)</a:t>
            </a:r>
            <a:r>
              <a:rPr lang="ru-RU" sz="2000" dirty="0">
                <a:ea typeface="Times New Roman"/>
                <a:cs typeface="Times New Roman"/>
              </a:rPr>
              <a:t> до 800 m е </a:t>
            </a:r>
            <a:r>
              <a:rPr lang="ru-RU" sz="2000" dirty="0" err="1">
                <a:ea typeface="Times New Roman"/>
                <a:cs typeface="Times New Roman"/>
              </a:rPr>
              <a:t>средно</a:t>
            </a:r>
            <a:r>
              <a:rPr lang="ru-RU" sz="2000" dirty="0">
                <a:ea typeface="Times New Roman"/>
                <a:cs typeface="Times New Roman"/>
              </a:rPr>
              <a:t> с 1,2</a:t>
            </a:r>
            <a:r>
              <a:rPr lang="ru-RU" sz="2000" baseline="30000" dirty="0">
                <a:ea typeface="Times New Roman"/>
                <a:cs typeface="Times New Roman"/>
              </a:rPr>
              <a:t>o</a:t>
            </a:r>
            <a:r>
              <a:rPr lang="ru-RU" sz="2000" dirty="0">
                <a:ea typeface="Times New Roman"/>
                <a:cs typeface="Times New Roman"/>
              </a:rPr>
              <a:t>С над </a:t>
            </a:r>
            <a:r>
              <a:rPr lang="ru-RU" sz="2000" dirty="0" err="1">
                <a:ea typeface="Times New Roman"/>
                <a:cs typeface="Times New Roman"/>
              </a:rPr>
              <a:t>нормата</a:t>
            </a:r>
            <a:r>
              <a:rPr lang="ru-RU" sz="2000" dirty="0">
                <a:ea typeface="Times New Roman"/>
                <a:cs typeface="Times New Roman"/>
              </a:rPr>
              <a:t>.</a:t>
            </a:r>
            <a:endParaRPr lang="bg-BG" sz="2000" dirty="0">
              <a:ea typeface="Times New Roman"/>
              <a:cs typeface="Times New Roman"/>
            </a:endParaRPr>
          </a:p>
        </p:txBody>
      </p:sp>
      <p:sp>
        <p:nvSpPr>
          <p:cNvPr id="8" name="object 8"/>
          <p:cNvSpPr/>
          <p:nvPr/>
        </p:nvSpPr>
        <p:spPr>
          <a:xfrm>
            <a:off x="502132" y="3038606"/>
            <a:ext cx="290804" cy="2908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02132" y="1986077"/>
            <a:ext cx="290804" cy="2908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72096" y="274599"/>
            <a:ext cx="7920990" cy="452688"/>
          </a:xfrm>
          <a:prstGeom prst="rect">
            <a:avLst/>
          </a:prstGeom>
          <a:ln w="9525">
            <a:solidFill>
              <a:srgbClr val="00AF50"/>
            </a:solidFill>
          </a:ln>
        </p:spPr>
        <p:txBody>
          <a:bodyPr vert="horz" wrap="square" lIns="0" tIns="143510" rIns="0" bIns="0" rtlCol="0">
            <a:spAutoFit/>
          </a:bodyPr>
          <a:lstStyle/>
          <a:p>
            <a:pPr marL="86360">
              <a:lnSpc>
                <a:spcPct val="100000"/>
              </a:lnSpc>
              <a:spcBef>
                <a:spcPts val="1130"/>
              </a:spcBef>
            </a:pPr>
            <a:r>
              <a:rPr sz="2000" dirty="0">
                <a:latin typeface="Calibri"/>
                <a:cs typeface="Calibri"/>
              </a:rPr>
              <a:t>ЕМИСИИ НА </a:t>
            </a:r>
            <a:r>
              <a:rPr sz="2000" spc="-5" dirty="0">
                <a:latin typeface="Calibri"/>
                <a:cs typeface="Calibri"/>
              </a:rPr>
              <a:t>ПАРНИКОВИ</a:t>
            </a:r>
            <a:r>
              <a:rPr sz="2000" spc="-75" dirty="0">
                <a:latin typeface="Calibri"/>
                <a:cs typeface="Calibri"/>
              </a:rPr>
              <a:t> </a:t>
            </a:r>
            <a:r>
              <a:rPr sz="2000" spc="-25" dirty="0" smtClean="0">
                <a:latin typeface="Calibri"/>
                <a:cs typeface="Calibri"/>
              </a:rPr>
              <a:t>ГАЗОВЕ</a:t>
            </a:r>
            <a:r>
              <a:rPr lang="bg-BG" sz="2000" spc="-25" dirty="0" smtClean="0">
                <a:latin typeface="Calibri"/>
                <a:cs typeface="Calibri"/>
              </a:rPr>
              <a:t> (ПГ)</a:t>
            </a:r>
            <a:endParaRPr sz="2000" dirty="0">
              <a:latin typeface="Calibri"/>
              <a:cs typeface="Calibri"/>
            </a:endParaRPr>
          </a:p>
        </p:txBody>
      </p:sp>
      <p:sp>
        <p:nvSpPr>
          <p:cNvPr id="4" name="object 4"/>
          <p:cNvSpPr txBox="1"/>
          <p:nvPr/>
        </p:nvSpPr>
        <p:spPr>
          <a:xfrm>
            <a:off x="1051052" y="2756280"/>
            <a:ext cx="5534660" cy="570230"/>
          </a:xfrm>
          <a:prstGeom prst="rect">
            <a:avLst/>
          </a:prstGeom>
        </p:spPr>
        <p:txBody>
          <a:bodyPr vert="horz" wrap="square" lIns="0" tIns="0" rIns="0" bIns="0" rtlCol="0">
            <a:spAutoFit/>
          </a:bodyPr>
          <a:lstStyle/>
          <a:p>
            <a:pPr marL="12700" marR="5080">
              <a:lnSpc>
                <a:spcPts val="2160"/>
              </a:lnSpc>
            </a:pPr>
            <a:r>
              <a:rPr sz="2000" spc="-5" dirty="0">
                <a:latin typeface="Calibri"/>
                <a:cs typeface="Calibri"/>
              </a:rPr>
              <a:t>Емитираните общи емисии </a:t>
            </a:r>
            <a:r>
              <a:rPr sz="2000" dirty="0" err="1">
                <a:latin typeface="Calibri"/>
                <a:cs typeface="Calibri"/>
              </a:rPr>
              <a:t>са</a:t>
            </a:r>
            <a:r>
              <a:rPr sz="2000" dirty="0">
                <a:latin typeface="Calibri"/>
                <a:cs typeface="Calibri"/>
              </a:rPr>
              <a:t> </a:t>
            </a:r>
            <a:r>
              <a:rPr lang="bg-BG" sz="2000" spc="-5" dirty="0" smtClean="0">
                <a:latin typeface="Calibri"/>
                <a:cs typeface="Calibri"/>
              </a:rPr>
              <a:t>50</a:t>
            </a:r>
            <a:r>
              <a:rPr sz="2000" spc="-5" dirty="0" smtClean="0">
                <a:latin typeface="Calibri"/>
                <a:cs typeface="Calibri"/>
              </a:rPr>
              <a:t> </a:t>
            </a:r>
            <a:r>
              <a:rPr sz="2000" dirty="0">
                <a:latin typeface="Calibri"/>
                <a:cs typeface="Calibri"/>
              </a:rPr>
              <a:t>% </a:t>
            </a:r>
            <a:r>
              <a:rPr sz="2000" spc="-15" dirty="0">
                <a:latin typeface="Calibri"/>
                <a:cs typeface="Calibri"/>
              </a:rPr>
              <a:t>от </a:t>
            </a:r>
            <a:r>
              <a:rPr sz="2000" spc="-5" dirty="0">
                <a:latin typeface="Calibri"/>
                <a:cs typeface="Calibri"/>
              </a:rPr>
              <a:t>емисиите  </a:t>
            </a:r>
            <a:r>
              <a:rPr sz="2000" dirty="0">
                <a:latin typeface="Calibri"/>
                <a:cs typeface="Calibri"/>
              </a:rPr>
              <a:t>през </a:t>
            </a:r>
            <a:r>
              <a:rPr sz="2000" dirty="0" err="1">
                <a:latin typeface="Calibri"/>
                <a:cs typeface="Calibri"/>
              </a:rPr>
              <a:t>базовата</a:t>
            </a:r>
            <a:r>
              <a:rPr sz="2000" spc="-85" dirty="0">
                <a:latin typeface="Calibri"/>
                <a:cs typeface="Calibri"/>
              </a:rPr>
              <a:t> </a:t>
            </a:r>
            <a:r>
              <a:rPr sz="2000" spc="-15" dirty="0" err="1" smtClean="0">
                <a:latin typeface="Calibri"/>
                <a:cs typeface="Calibri"/>
              </a:rPr>
              <a:t>година</a:t>
            </a:r>
            <a:r>
              <a:rPr lang="bg-BG" sz="2000" spc="-15" dirty="0" smtClean="0">
                <a:latin typeface="Calibri"/>
                <a:cs typeface="Calibri"/>
              </a:rPr>
              <a:t> (1988)</a:t>
            </a:r>
            <a:r>
              <a:rPr sz="2000" spc="-15" dirty="0" smtClean="0">
                <a:latin typeface="Calibri"/>
                <a:cs typeface="Calibri"/>
              </a:rPr>
              <a:t>.</a:t>
            </a:r>
            <a:endParaRPr sz="2000" dirty="0">
              <a:latin typeface="Calibri"/>
              <a:cs typeface="Calibri"/>
            </a:endParaRPr>
          </a:p>
        </p:txBody>
      </p:sp>
      <p:sp>
        <p:nvSpPr>
          <p:cNvPr id="5" name="object 5"/>
          <p:cNvSpPr txBox="1"/>
          <p:nvPr/>
        </p:nvSpPr>
        <p:spPr>
          <a:xfrm>
            <a:off x="1051052" y="3701541"/>
            <a:ext cx="5533390" cy="1410643"/>
          </a:xfrm>
          <a:prstGeom prst="rect">
            <a:avLst/>
          </a:prstGeom>
        </p:spPr>
        <p:txBody>
          <a:bodyPr vert="horz" wrap="square" lIns="0" tIns="0" rIns="0" bIns="0" rtlCol="0">
            <a:spAutoFit/>
          </a:bodyPr>
          <a:lstStyle/>
          <a:p>
            <a:pPr marL="12700" marR="5080" algn="just">
              <a:lnSpc>
                <a:spcPts val="2160"/>
              </a:lnSpc>
            </a:pPr>
            <a:r>
              <a:rPr sz="2000" spc="-10" dirty="0">
                <a:latin typeface="Calibri"/>
                <a:cs typeface="Calibri"/>
              </a:rPr>
              <a:t>Емисиите </a:t>
            </a:r>
            <a:r>
              <a:rPr sz="2000" spc="-5" dirty="0">
                <a:latin typeface="Calibri"/>
                <a:cs typeface="Calibri"/>
              </a:rPr>
              <a:t>на </a:t>
            </a:r>
            <a:r>
              <a:rPr sz="2000" dirty="0">
                <a:latin typeface="Calibri"/>
                <a:cs typeface="Calibri"/>
              </a:rPr>
              <a:t>ПГ </a:t>
            </a:r>
            <a:r>
              <a:rPr sz="2000" spc="-5" dirty="0">
                <a:latin typeface="Calibri"/>
                <a:cs typeface="Calibri"/>
              </a:rPr>
              <a:t>на човек </a:t>
            </a:r>
            <a:r>
              <a:rPr sz="2000" spc="-10" dirty="0">
                <a:latin typeface="Calibri"/>
                <a:cs typeface="Calibri"/>
              </a:rPr>
              <a:t>от </a:t>
            </a:r>
            <a:r>
              <a:rPr sz="2000" spc="-5" dirty="0">
                <a:latin typeface="Calibri"/>
                <a:cs typeface="Calibri"/>
              </a:rPr>
              <a:t>населението  </a:t>
            </a:r>
            <a:r>
              <a:rPr sz="2000" dirty="0">
                <a:latin typeface="Calibri"/>
                <a:cs typeface="Calibri"/>
              </a:rPr>
              <a:t>намаляват </a:t>
            </a:r>
            <a:r>
              <a:rPr sz="2000" spc="-10" dirty="0">
                <a:latin typeface="Calibri"/>
                <a:cs typeface="Calibri"/>
              </a:rPr>
              <a:t>от </a:t>
            </a:r>
            <a:r>
              <a:rPr sz="2000" dirty="0" smtClean="0">
                <a:latin typeface="Calibri"/>
                <a:cs typeface="Calibri"/>
              </a:rPr>
              <a:t>1</a:t>
            </a:r>
            <a:r>
              <a:rPr lang="bg-BG" sz="2000" dirty="0" smtClean="0">
                <a:latin typeface="Calibri"/>
                <a:cs typeface="Calibri"/>
              </a:rPr>
              <a:t>2</a:t>
            </a:r>
            <a:r>
              <a:rPr sz="2000" dirty="0" smtClean="0">
                <a:latin typeface="Calibri"/>
                <a:cs typeface="Calibri"/>
              </a:rPr>
              <a:t>,</a:t>
            </a:r>
            <a:r>
              <a:rPr lang="bg-BG" sz="2000" dirty="0" smtClean="0">
                <a:latin typeface="Calibri"/>
                <a:cs typeface="Calibri"/>
              </a:rPr>
              <a:t>8</a:t>
            </a:r>
            <a:r>
              <a:rPr sz="2000" dirty="0" smtClean="0">
                <a:latin typeface="Calibri"/>
                <a:cs typeface="Calibri"/>
              </a:rPr>
              <a:t> </a:t>
            </a:r>
            <a:r>
              <a:rPr sz="2000" spc="-10" dirty="0" err="1" smtClean="0">
                <a:latin typeface="Calibri"/>
                <a:cs typeface="Calibri"/>
              </a:rPr>
              <a:t>тона</a:t>
            </a:r>
            <a:r>
              <a:rPr sz="2000" spc="-10" dirty="0" smtClean="0">
                <a:latin typeface="Calibri"/>
                <a:cs typeface="Calibri"/>
              </a:rPr>
              <a:t> </a:t>
            </a:r>
            <a:r>
              <a:rPr sz="2000" dirty="0">
                <a:latin typeface="Calibri"/>
                <a:cs typeface="Calibri"/>
              </a:rPr>
              <a:t>СО</a:t>
            </a:r>
            <a:r>
              <a:rPr sz="1950" baseline="-21367" dirty="0">
                <a:latin typeface="Calibri"/>
                <a:cs typeface="Calibri"/>
              </a:rPr>
              <a:t>2</a:t>
            </a:r>
            <a:r>
              <a:rPr sz="2000" dirty="0">
                <a:latin typeface="Calibri"/>
                <a:cs typeface="Calibri"/>
              </a:rPr>
              <a:t>-екв</a:t>
            </a:r>
            <a:r>
              <a:rPr sz="2000" dirty="0" smtClean="0">
                <a:latin typeface="Calibri"/>
                <a:cs typeface="Calibri"/>
              </a:rPr>
              <a:t>.</a:t>
            </a:r>
            <a:r>
              <a:rPr lang="bg-BG" sz="2000" dirty="0" smtClean="0">
                <a:latin typeface="Calibri"/>
                <a:cs typeface="Calibri"/>
              </a:rPr>
              <a:t> (еквивалент)</a:t>
            </a:r>
            <a:r>
              <a:rPr sz="2000" dirty="0" smtClean="0">
                <a:latin typeface="Calibri"/>
                <a:cs typeface="Calibri"/>
              </a:rPr>
              <a:t> </a:t>
            </a:r>
            <a:r>
              <a:rPr sz="2000" spc="-5" dirty="0">
                <a:latin typeface="Calibri"/>
                <a:cs typeface="Calibri"/>
              </a:rPr>
              <a:t>през </a:t>
            </a:r>
            <a:r>
              <a:rPr sz="2000" spc="-20" dirty="0">
                <a:latin typeface="Calibri"/>
                <a:cs typeface="Calibri"/>
              </a:rPr>
              <a:t>1988г. </a:t>
            </a:r>
            <a:r>
              <a:rPr sz="2000" spc="-20" dirty="0" err="1">
                <a:latin typeface="Calibri"/>
                <a:cs typeface="Calibri"/>
              </a:rPr>
              <a:t>до</a:t>
            </a:r>
            <a:r>
              <a:rPr sz="2000" spc="-20" dirty="0">
                <a:latin typeface="Calibri"/>
                <a:cs typeface="Calibri"/>
              </a:rPr>
              <a:t> </a:t>
            </a:r>
            <a:r>
              <a:rPr lang="bg-BG" sz="2000" spc="-5" dirty="0" smtClean="0">
                <a:latin typeface="Calibri"/>
                <a:cs typeface="Calibri"/>
              </a:rPr>
              <a:t>8</a:t>
            </a:r>
            <a:r>
              <a:rPr sz="2000" spc="-5" dirty="0" smtClean="0">
                <a:latin typeface="Calibri"/>
                <a:cs typeface="Calibri"/>
              </a:rPr>
              <a:t>  </a:t>
            </a:r>
            <a:r>
              <a:rPr sz="2000" spc="-5" dirty="0" err="1">
                <a:latin typeface="Calibri"/>
                <a:cs typeface="Calibri"/>
              </a:rPr>
              <a:t>тона</a:t>
            </a:r>
            <a:r>
              <a:rPr sz="2000" spc="-5" dirty="0">
                <a:latin typeface="Calibri"/>
                <a:cs typeface="Calibri"/>
              </a:rPr>
              <a:t> </a:t>
            </a:r>
            <a:r>
              <a:rPr sz="2000" dirty="0" smtClean="0">
                <a:latin typeface="Calibri"/>
                <a:cs typeface="Calibri"/>
              </a:rPr>
              <a:t>СО</a:t>
            </a:r>
            <a:r>
              <a:rPr sz="1950" baseline="-21367" dirty="0" smtClean="0">
                <a:latin typeface="Calibri"/>
                <a:cs typeface="Calibri"/>
              </a:rPr>
              <a:t>2</a:t>
            </a:r>
            <a:r>
              <a:rPr sz="2000" dirty="0" smtClean="0">
                <a:latin typeface="Calibri"/>
                <a:cs typeface="Calibri"/>
              </a:rPr>
              <a:t>-екв</a:t>
            </a:r>
            <a:r>
              <a:rPr lang="bg-BG" sz="2000" dirty="0">
                <a:latin typeface="Calibri"/>
                <a:cs typeface="Calibri"/>
              </a:rPr>
              <a:t>.</a:t>
            </a:r>
            <a:r>
              <a:rPr sz="2000" dirty="0" smtClean="0">
                <a:latin typeface="Calibri"/>
                <a:cs typeface="Calibri"/>
              </a:rPr>
              <a:t> </a:t>
            </a:r>
            <a:r>
              <a:rPr sz="2000" spc="-5" dirty="0" err="1">
                <a:latin typeface="Calibri"/>
                <a:cs typeface="Calibri"/>
              </a:rPr>
              <a:t>през</a:t>
            </a:r>
            <a:r>
              <a:rPr sz="2000" spc="-5" dirty="0">
                <a:latin typeface="Calibri"/>
                <a:cs typeface="Calibri"/>
              </a:rPr>
              <a:t> </a:t>
            </a:r>
            <a:r>
              <a:rPr sz="2000" spc="-20" dirty="0" smtClean="0">
                <a:latin typeface="Calibri"/>
                <a:cs typeface="Calibri"/>
              </a:rPr>
              <a:t>201</a:t>
            </a:r>
            <a:r>
              <a:rPr lang="bg-BG" sz="2000" spc="-20" dirty="0" smtClean="0">
                <a:latin typeface="Calibri"/>
                <a:cs typeface="Calibri"/>
              </a:rPr>
              <a:t>4</a:t>
            </a:r>
            <a:r>
              <a:rPr sz="2000" spc="-20" dirty="0" smtClean="0">
                <a:latin typeface="Calibri"/>
                <a:cs typeface="Calibri"/>
              </a:rPr>
              <a:t>г</a:t>
            </a:r>
            <a:r>
              <a:rPr sz="2000" spc="-20" dirty="0">
                <a:latin typeface="Calibri"/>
                <a:cs typeface="Calibri"/>
              </a:rPr>
              <a:t>. </a:t>
            </a:r>
            <a:r>
              <a:rPr sz="2000" spc="-10" dirty="0">
                <a:latin typeface="Calibri"/>
                <a:cs typeface="Calibri"/>
              </a:rPr>
              <a:t>По този показател  </a:t>
            </a:r>
            <a:r>
              <a:rPr sz="2000" spc="-5" dirty="0">
                <a:latin typeface="Calibri"/>
                <a:cs typeface="Calibri"/>
              </a:rPr>
              <a:t>България </a:t>
            </a:r>
            <a:r>
              <a:rPr sz="2000" dirty="0">
                <a:latin typeface="Calibri"/>
                <a:cs typeface="Calibri"/>
              </a:rPr>
              <a:t>се </a:t>
            </a:r>
            <a:r>
              <a:rPr sz="2000" spc="-10" dirty="0">
                <a:latin typeface="Calibri"/>
                <a:cs typeface="Calibri"/>
              </a:rPr>
              <a:t>доближава </a:t>
            </a:r>
            <a:r>
              <a:rPr sz="2000" spc="-15" dirty="0">
                <a:latin typeface="Calibri"/>
                <a:cs typeface="Calibri"/>
              </a:rPr>
              <a:t>до </a:t>
            </a:r>
            <a:r>
              <a:rPr sz="2000" spc="-5" dirty="0">
                <a:latin typeface="Calibri"/>
                <a:cs typeface="Calibri"/>
              </a:rPr>
              <a:t>средния </a:t>
            </a:r>
            <a:r>
              <a:rPr sz="2000" dirty="0">
                <a:latin typeface="Calibri"/>
                <a:cs typeface="Calibri"/>
              </a:rPr>
              <a:t>за</a:t>
            </a:r>
            <a:r>
              <a:rPr sz="2000" spc="-90" dirty="0">
                <a:latin typeface="Calibri"/>
                <a:cs typeface="Calibri"/>
              </a:rPr>
              <a:t> </a:t>
            </a:r>
            <a:r>
              <a:rPr sz="2000" spc="-15" dirty="0">
                <a:latin typeface="Calibri"/>
                <a:cs typeface="Calibri"/>
              </a:rPr>
              <a:t>ЕС.</a:t>
            </a:r>
            <a:endParaRPr sz="2000" dirty="0">
              <a:latin typeface="Calibri"/>
              <a:cs typeface="Calibri"/>
            </a:endParaRPr>
          </a:p>
        </p:txBody>
      </p:sp>
      <p:sp>
        <p:nvSpPr>
          <p:cNvPr id="6" name="object 6"/>
          <p:cNvSpPr txBox="1"/>
          <p:nvPr/>
        </p:nvSpPr>
        <p:spPr>
          <a:xfrm>
            <a:off x="1051052" y="5195315"/>
            <a:ext cx="5533390" cy="1393825"/>
          </a:xfrm>
          <a:prstGeom prst="rect">
            <a:avLst/>
          </a:prstGeom>
        </p:spPr>
        <p:txBody>
          <a:bodyPr vert="horz" wrap="square" lIns="0" tIns="0" rIns="0" bIns="0" rtlCol="0">
            <a:spAutoFit/>
          </a:bodyPr>
          <a:lstStyle/>
          <a:p>
            <a:pPr marL="12700" marR="5080" algn="just">
              <a:lnSpc>
                <a:spcPts val="2160"/>
              </a:lnSpc>
            </a:pPr>
            <a:r>
              <a:rPr sz="2000" spc="-10" dirty="0">
                <a:latin typeface="Calibri"/>
                <a:cs typeface="Calibri"/>
              </a:rPr>
              <a:t>Емисиите </a:t>
            </a:r>
            <a:r>
              <a:rPr sz="2000" spc="-5" dirty="0">
                <a:latin typeface="Calibri"/>
                <a:cs typeface="Calibri"/>
              </a:rPr>
              <a:t>на парникови газове </a:t>
            </a:r>
            <a:r>
              <a:rPr sz="2000" dirty="0">
                <a:latin typeface="Calibri"/>
                <a:cs typeface="Calibri"/>
              </a:rPr>
              <a:t>са </a:t>
            </a:r>
            <a:r>
              <a:rPr sz="2000" spc="-10" dirty="0">
                <a:latin typeface="Calibri"/>
                <a:cs typeface="Calibri"/>
              </a:rPr>
              <a:t>значително </a:t>
            </a:r>
            <a:r>
              <a:rPr sz="2000" spc="-5" dirty="0">
                <a:latin typeface="Calibri"/>
                <a:cs typeface="Calibri"/>
              </a:rPr>
              <a:t>по-  </a:t>
            </a:r>
            <a:r>
              <a:rPr sz="2000" dirty="0">
                <a:latin typeface="Calibri"/>
                <a:cs typeface="Calibri"/>
              </a:rPr>
              <a:t>ниски в сравнение с </a:t>
            </a:r>
            <a:r>
              <a:rPr sz="2000" dirty="0" err="1">
                <a:latin typeface="Calibri"/>
                <a:cs typeface="Calibri"/>
              </a:rPr>
              <a:t>базовата</a:t>
            </a:r>
            <a:r>
              <a:rPr sz="2000" dirty="0">
                <a:latin typeface="Calibri"/>
                <a:cs typeface="Calibri"/>
              </a:rPr>
              <a:t> </a:t>
            </a:r>
            <a:r>
              <a:rPr sz="2000" spc="-20" dirty="0" smtClean="0">
                <a:latin typeface="Calibri"/>
                <a:cs typeface="Calibri"/>
              </a:rPr>
              <a:t>1988</a:t>
            </a:r>
            <a:r>
              <a:rPr lang="bg-BG" sz="2000" spc="-20" dirty="0" smtClean="0">
                <a:latin typeface="Calibri"/>
                <a:cs typeface="Calibri"/>
              </a:rPr>
              <a:t> </a:t>
            </a:r>
            <a:r>
              <a:rPr sz="2000" spc="-20" dirty="0" smtClean="0">
                <a:latin typeface="Calibri"/>
                <a:cs typeface="Calibri"/>
              </a:rPr>
              <a:t>г</a:t>
            </a:r>
            <a:r>
              <a:rPr sz="2000" spc="-20" dirty="0">
                <a:latin typeface="Calibri"/>
                <a:cs typeface="Calibri"/>
              </a:rPr>
              <a:t>. </a:t>
            </a:r>
            <a:r>
              <a:rPr sz="2000" dirty="0">
                <a:latin typeface="Calibri"/>
                <a:cs typeface="Calibri"/>
              </a:rPr>
              <a:t>и в момента  </a:t>
            </a:r>
            <a:r>
              <a:rPr sz="2000" spc="-5" dirty="0">
                <a:latin typeface="Calibri"/>
                <a:cs typeface="Calibri"/>
              </a:rPr>
              <a:t>България има </a:t>
            </a:r>
            <a:r>
              <a:rPr sz="2000" spc="-15" dirty="0">
                <a:latin typeface="Calibri"/>
                <a:cs typeface="Calibri"/>
              </a:rPr>
              <a:t>необходимия </a:t>
            </a:r>
            <a:r>
              <a:rPr sz="2000" dirty="0">
                <a:latin typeface="Calibri"/>
                <a:cs typeface="Calibri"/>
              </a:rPr>
              <a:t>резерв, </a:t>
            </a:r>
            <a:r>
              <a:rPr sz="2000" spc="-15" dirty="0">
                <a:latin typeface="Calibri"/>
                <a:cs typeface="Calibri"/>
              </a:rPr>
              <a:t>който  </a:t>
            </a:r>
            <a:r>
              <a:rPr sz="2000" spc="-5" dirty="0">
                <a:latin typeface="Calibri"/>
                <a:cs typeface="Calibri"/>
              </a:rPr>
              <a:t>осигурява изпълнение на ангажиментите, поети  </a:t>
            </a:r>
            <a:r>
              <a:rPr sz="2000" spc="35" dirty="0">
                <a:latin typeface="Calibri"/>
                <a:cs typeface="Calibri"/>
              </a:rPr>
              <a:t> </a:t>
            </a:r>
            <a:r>
              <a:rPr sz="2000" dirty="0">
                <a:latin typeface="Calibri"/>
                <a:cs typeface="Calibri"/>
              </a:rPr>
              <a:t>с</a:t>
            </a:r>
          </a:p>
          <a:p>
            <a:pPr marL="12700" algn="just">
              <a:lnSpc>
                <a:spcPts val="2130"/>
              </a:lnSpc>
            </a:pPr>
            <a:r>
              <a:rPr sz="2000" spc="-10" dirty="0">
                <a:latin typeface="Calibri"/>
                <a:cs typeface="Calibri"/>
              </a:rPr>
              <a:t>подписването </a:t>
            </a:r>
            <a:r>
              <a:rPr sz="2000" spc="-5" dirty="0">
                <a:latin typeface="Calibri"/>
                <a:cs typeface="Calibri"/>
              </a:rPr>
              <a:t>на </a:t>
            </a:r>
            <a:r>
              <a:rPr sz="2000" spc="-10" dirty="0">
                <a:latin typeface="Calibri"/>
                <a:cs typeface="Calibri"/>
              </a:rPr>
              <a:t>Протокола от</a:t>
            </a:r>
            <a:r>
              <a:rPr sz="2000" spc="-80" dirty="0">
                <a:latin typeface="Calibri"/>
                <a:cs typeface="Calibri"/>
              </a:rPr>
              <a:t> </a:t>
            </a:r>
            <a:r>
              <a:rPr sz="2000" spc="-5" dirty="0">
                <a:latin typeface="Calibri"/>
                <a:cs typeface="Calibri"/>
              </a:rPr>
              <a:t>Киото.</a:t>
            </a:r>
            <a:endParaRPr sz="2000" dirty="0">
              <a:latin typeface="Calibri"/>
              <a:cs typeface="Calibri"/>
            </a:endParaRPr>
          </a:p>
        </p:txBody>
      </p:sp>
      <p:sp>
        <p:nvSpPr>
          <p:cNvPr id="7" name="object 7"/>
          <p:cNvSpPr txBox="1">
            <a:spLocks noGrp="1"/>
          </p:cNvSpPr>
          <p:nvPr>
            <p:ph type="title"/>
          </p:nvPr>
        </p:nvSpPr>
        <p:spPr>
          <a:xfrm>
            <a:off x="9685019" y="260629"/>
            <a:ext cx="1664970" cy="634365"/>
          </a:xfrm>
          <a:prstGeom prst="rect">
            <a:avLst/>
          </a:prstGeom>
          <a:solidFill>
            <a:srgbClr val="00AF50"/>
          </a:solidFill>
        </p:spPr>
        <p:txBody>
          <a:bodyPr vert="horz" wrap="square" lIns="0" tIns="114300" rIns="0" bIns="0" rtlCol="0">
            <a:spAutoFit/>
          </a:bodyPr>
          <a:lstStyle/>
          <a:p>
            <a:pPr marL="275590">
              <a:lnSpc>
                <a:spcPct val="100000"/>
              </a:lnSpc>
              <a:spcBef>
                <a:spcPts val="900"/>
              </a:spcBef>
            </a:pPr>
            <a:r>
              <a:rPr spc="-25" dirty="0">
                <a:solidFill>
                  <a:srgbClr val="FFFFFF"/>
                </a:solidFill>
              </a:rPr>
              <a:t>КЛИМАТ</a:t>
            </a:r>
          </a:p>
        </p:txBody>
      </p:sp>
      <p:sp>
        <p:nvSpPr>
          <p:cNvPr id="8" name="object 8"/>
          <p:cNvSpPr txBox="1"/>
          <p:nvPr/>
        </p:nvSpPr>
        <p:spPr>
          <a:xfrm>
            <a:off x="1051052" y="1214628"/>
            <a:ext cx="10219055" cy="1563370"/>
          </a:xfrm>
          <a:prstGeom prst="rect">
            <a:avLst/>
          </a:prstGeom>
        </p:spPr>
        <p:txBody>
          <a:bodyPr vert="horz" wrap="square" lIns="0" tIns="0" rIns="0" bIns="0" rtlCol="0">
            <a:spAutoFit/>
          </a:bodyPr>
          <a:lstStyle/>
          <a:p>
            <a:pPr marL="12700" marR="5080">
              <a:lnSpc>
                <a:spcPct val="100000"/>
              </a:lnSpc>
              <a:tabLst>
                <a:tab pos="1630680" algn="l"/>
                <a:tab pos="2098675" algn="l"/>
                <a:tab pos="2516505" algn="l"/>
                <a:tab pos="4563745" algn="l"/>
                <a:tab pos="4871720" algn="l"/>
                <a:tab pos="7341870" algn="l"/>
                <a:tab pos="8128634" algn="l"/>
                <a:tab pos="8585835" algn="l"/>
                <a:tab pos="8886190" algn="l"/>
              </a:tabLst>
            </a:pPr>
            <a:r>
              <a:rPr sz="2400" b="1" dirty="0">
                <a:latin typeface="Calibri"/>
                <a:cs typeface="Calibri"/>
              </a:rPr>
              <a:t>И</a:t>
            </a:r>
            <a:r>
              <a:rPr sz="2400" b="1" spc="-10" dirty="0">
                <a:latin typeface="Calibri"/>
                <a:cs typeface="Calibri"/>
              </a:rPr>
              <a:t>з</a:t>
            </a:r>
            <a:r>
              <a:rPr sz="2400" b="1" spc="-5" dirty="0">
                <a:latin typeface="Calibri"/>
                <a:cs typeface="Calibri"/>
              </a:rPr>
              <a:t>пълне</a:t>
            </a:r>
            <a:r>
              <a:rPr sz="2400" b="1" spc="0" dirty="0">
                <a:latin typeface="Calibri"/>
                <a:cs typeface="Calibri"/>
              </a:rPr>
              <a:t>н</a:t>
            </a:r>
            <a:r>
              <a:rPr sz="2400" b="1" dirty="0">
                <a:latin typeface="Calibri"/>
                <a:cs typeface="Calibri"/>
              </a:rPr>
              <a:t>и	</a:t>
            </a:r>
            <a:r>
              <a:rPr sz="2400" b="1" spc="-5" dirty="0">
                <a:latin typeface="Calibri"/>
                <a:cs typeface="Calibri"/>
              </a:rPr>
              <a:t>л</a:t>
            </a:r>
            <a:r>
              <a:rPr sz="2400" b="1" dirty="0">
                <a:latin typeface="Calibri"/>
                <a:cs typeface="Calibri"/>
              </a:rPr>
              <a:t>и	</a:t>
            </a:r>
            <a:r>
              <a:rPr sz="2400" b="1" spc="-5" dirty="0">
                <a:latin typeface="Calibri"/>
                <a:cs typeface="Calibri"/>
              </a:rPr>
              <a:t>са</a:t>
            </a:r>
            <a:r>
              <a:rPr sz="2400" b="1" dirty="0">
                <a:latin typeface="Calibri"/>
                <a:cs typeface="Calibri"/>
              </a:rPr>
              <a:t>	на</a:t>
            </a:r>
            <a:r>
              <a:rPr sz="2400" b="1" spc="5" dirty="0">
                <a:latin typeface="Calibri"/>
                <a:cs typeface="Calibri"/>
              </a:rPr>
              <a:t>ц</a:t>
            </a:r>
            <a:r>
              <a:rPr sz="2400" b="1" dirty="0">
                <a:latin typeface="Calibri"/>
                <a:cs typeface="Calibri"/>
              </a:rPr>
              <a:t>ионални</a:t>
            </a:r>
            <a:r>
              <a:rPr sz="2400" b="1" spc="-20" dirty="0">
                <a:latin typeface="Calibri"/>
                <a:cs typeface="Calibri"/>
              </a:rPr>
              <a:t>т</a:t>
            </a:r>
            <a:r>
              <a:rPr sz="2400" b="1" spc="-5" dirty="0">
                <a:latin typeface="Calibri"/>
                <a:cs typeface="Calibri"/>
              </a:rPr>
              <a:t>е</a:t>
            </a:r>
            <a:r>
              <a:rPr sz="2400" b="1" dirty="0">
                <a:latin typeface="Calibri"/>
                <a:cs typeface="Calibri"/>
              </a:rPr>
              <a:t>	и	</a:t>
            </a:r>
            <a:r>
              <a:rPr sz="2400" b="1" spc="-5" dirty="0">
                <a:latin typeface="Calibri"/>
                <a:cs typeface="Calibri"/>
              </a:rPr>
              <a:t>м</a:t>
            </a:r>
            <a:r>
              <a:rPr sz="2400" b="1" spc="-35" dirty="0">
                <a:latin typeface="Calibri"/>
                <a:cs typeface="Calibri"/>
              </a:rPr>
              <a:t>е</a:t>
            </a:r>
            <a:r>
              <a:rPr sz="2400" b="1" dirty="0">
                <a:latin typeface="Calibri"/>
                <a:cs typeface="Calibri"/>
              </a:rPr>
              <a:t>ж</a:t>
            </a:r>
            <a:r>
              <a:rPr sz="2400" b="1" spc="-50" dirty="0">
                <a:latin typeface="Calibri"/>
                <a:cs typeface="Calibri"/>
              </a:rPr>
              <a:t>д</a:t>
            </a:r>
            <a:r>
              <a:rPr sz="2400" b="1" dirty="0">
                <a:latin typeface="Calibri"/>
                <a:cs typeface="Calibri"/>
              </a:rPr>
              <a:t>ун</a:t>
            </a:r>
            <a:r>
              <a:rPr sz="2400" b="1" spc="10" dirty="0">
                <a:latin typeface="Calibri"/>
                <a:cs typeface="Calibri"/>
              </a:rPr>
              <a:t>а</a:t>
            </a:r>
            <a:r>
              <a:rPr sz="2400" b="1" dirty="0">
                <a:latin typeface="Calibri"/>
                <a:cs typeface="Calibri"/>
              </a:rPr>
              <a:t>р</a:t>
            </a:r>
            <a:r>
              <a:rPr sz="2400" b="1" spc="-60" dirty="0">
                <a:latin typeface="Calibri"/>
                <a:cs typeface="Calibri"/>
              </a:rPr>
              <a:t>о</a:t>
            </a:r>
            <a:r>
              <a:rPr sz="2400" b="1" dirty="0">
                <a:latin typeface="Calibri"/>
                <a:cs typeface="Calibri"/>
              </a:rPr>
              <a:t>дн</a:t>
            </a:r>
            <a:r>
              <a:rPr sz="2400" b="1" spc="-10" dirty="0">
                <a:latin typeface="Calibri"/>
                <a:cs typeface="Calibri"/>
              </a:rPr>
              <a:t>и</a:t>
            </a:r>
            <a:r>
              <a:rPr sz="2400" b="1" spc="-15" dirty="0">
                <a:latin typeface="Calibri"/>
                <a:cs typeface="Calibri"/>
              </a:rPr>
              <a:t>т</a:t>
            </a:r>
            <a:r>
              <a:rPr sz="2400" b="1" spc="-5" dirty="0">
                <a:latin typeface="Calibri"/>
                <a:cs typeface="Calibri"/>
              </a:rPr>
              <a:t>е</a:t>
            </a:r>
            <a:r>
              <a:rPr sz="2400" b="1" dirty="0">
                <a:latin typeface="Calibri"/>
                <a:cs typeface="Calibri"/>
              </a:rPr>
              <a:t>	</a:t>
            </a:r>
            <a:r>
              <a:rPr sz="2400" b="1" spc="-20" dirty="0">
                <a:latin typeface="Calibri"/>
                <a:cs typeface="Calibri"/>
              </a:rPr>
              <a:t>ц</a:t>
            </a:r>
            <a:r>
              <a:rPr sz="2400" b="1" spc="-40" dirty="0">
                <a:latin typeface="Calibri"/>
                <a:cs typeface="Calibri"/>
              </a:rPr>
              <a:t>е</a:t>
            </a:r>
            <a:r>
              <a:rPr sz="2400" b="1" dirty="0">
                <a:latin typeface="Calibri"/>
                <a:cs typeface="Calibri"/>
              </a:rPr>
              <a:t>ли	на	</a:t>
            </a:r>
            <a:r>
              <a:rPr sz="2400" b="1" spc="-5" dirty="0">
                <a:latin typeface="Calibri"/>
                <a:cs typeface="Calibri"/>
              </a:rPr>
              <a:t>Р</a:t>
            </a:r>
            <a:r>
              <a:rPr sz="2400" b="1" dirty="0">
                <a:latin typeface="Calibri"/>
                <a:cs typeface="Calibri"/>
              </a:rPr>
              <a:t>	</a:t>
            </a:r>
            <a:r>
              <a:rPr sz="2400" b="1" spc="-30" dirty="0">
                <a:latin typeface="Calibri"/>
                <a:cs typeface="Calibri"/>
              </a:rPr>
              <a:t>Б</a:t>
            </a:r>
            <a:r>
              <a:rPr sz="2400" b="1" dirty="0">
                <a:latin typeface="Calibri"/>
                <a:cs typeface="Calibri"/>
              </a:rPr>
              <a:t>ъл</a:t>
            </a:r>
            <a:r>
              <a:rPr sz="2400" b="1" spc="-10" dirty="0">
                <a:latin typeface="Calibri"/>
                <a:cs typeface="Calibri"/>
              </a:rPr>
              <a:t>г</a:t>
            </a:r>
            <a:r>
              <a:rPr sz="2400" b="1" dirty="0">
                <a:latin typeface="Calibri"/>
                <a:cs typeface="Calibri"/>
              </a:rPr>
              <a:t>ар</a:t>
            </a:r>
            <a:r>
              <a:rPr sz="2400" b="1" spc="-10" dirty="0">
                <a:latin typeface="Calibri"/>
                <a:cs typeface="Calibri"/>
              </a:rPr>
              <a:t>и</a:t>
            </a:r>
            <a:r>
              <a:rPr sz="2400" b="1" spc="5" dirty="0">
                <a:latin typeface="Calibri"/>
                <a:cs typeface="Calibri"/>
              </a:rPr>
              <a:t>я</a:t>
            </a:r>
            <a:r>
              <a:rPr sz="2400" b="1" dirty="0">
                <a:latin typeface="Calibri"/>
                <a:cs typeface="Calibri"/>
              </a:rPr>
              <a:t>,  </a:t>
            </a:r>
            <a:r>
              <a:rPr sz="2400" b="1" spc="-5" dirty="0">
                <a:latin typeface="Calibri"/>
                <a:cs typeface="Calibri"/>
              </a:rPr>
              <a:t>относно емисиите </a:t>
            </a:r>
            <a:r>
              <a:rPr sz="2400" b="1" dirty="0">
                <a:latin typeface="Calibri"/>
                <a:cs typeface="Calibri"/>
              </a:rPr>
              <a:t>на</a:t>
            </a:r>
            <a:r>
              <a:rPr sz="2400" b="1" spc="-65" dirty="0">
                <a:latin typeface="Calibri"/>
                <a:cs typeface="Calibri"/>
              </a:rPr>
              <a:t> </a:t>
            </a:r>
            <a:r>
              <a:rPr sz="2400" b="1" spc="-5" dirty="0">
                <a:latin typeface="Calibri"/>
                <a:cs typeface="Calibri"/>
              </a:rPr>
              <a:t>ПГ?</a:t>
            </a:r>
            <a:endParaRPr sz="2400" dirty="0">
              <a:latin typeface="Calibri"/>
              <a:cs typeface="Calibri"/>
            </a:endParaRPr>
          </a:p>
          <a:p>
            <a:pPr marL="12700" marR="4690745">
              <a:lnSpc>
                <a:spcPts val="2160"/>
              </a:lnSpc>
              <a:spcBef>
                <a:spcPts val="2055"/>
              </a:spcBef>
              <a:tabLst>
                <a:tab pos="1042669" algn="l"/>
                <a:tab pos="1472565" algn="l"/>
                <a:tab pos="1900555" algn="l"/>
                <a:tab pos="2662555" algn="l"/>
                <a:tab pos="3072765" algn="l"/>
                <a:tab pos="3388360" algn="l"/>
                <a:tab pos="4144010" algn="l"/>
                <a:tab pos="4351655" algn="l"/>
              </a:tabLst>
            </a:pPr>
            <a:r>
              <a:rPr sz="2000" dirty="0" smtClean="0">
                <a:latin typeface="Calibri"/>
                <a:cs typeface="Calibri"/>
              </a:rPr>
              <a:t>19</a:t>
            </a:r>
            <a:r>
              <a:rPr sz="2000" spc="-15" dirty="0" smtClean="0">
                <a:latin typeface="Calibri"/>
                <a:cs typeface="Calibri"/>
              </a:rPr>
              <a:t>8</a:t>
            </a:r>
            <a:r>
              <a:rPr sz="2000" dirty="0" smtClean="0">
                <a:latin typeface="Calibri"/>
                <a:cs typeface="Calibri"/>
              </a:rPr>
              <a:t>8</a:t>
            </a:r>
            <a:r>
              <a:rPr sz="2000" spc="-5" dirty="0" smtClean="0">
                <a:latin typeface="Calibri"/>
                <a:cs typeface="Calibri"/>
              </a:rPr>
              <a:t>-</a:t>
            </a:r>
            <a:r>
              <a:rPr sz="2000" spc="-10" dirty="0" smtClean="0">
                <a:latin typeface="Calibri"/>
                <a:cs typeface="Calibri"/>
              </a:rPr>
              <a:t>2</a:t>
            </a:r>
            <a:r>
              <a:rPr sz="2000" dirty="0" smtClean="0">
                <a:latin typeface="Calibri"/>
                <a:cs typeface="Calibri"/>
              </a:rPr>
              <a:t>01</a:t>
            </a:r>
            <a:r>
              <a:rPr lang="bg-BG" sz="2000" dirty="0" smtClean="0">
                <a:latin typeface="Calibri"/>
                <a:cs typeface="Calibri"/>
              </a:rPr>
              <a:t>4</a:t>
            </a:r>
            <a:r>
              <a:rPr sz="2000" spc="-110" dirty="0" smtClean="0">
                <a:latin typeface="Calibri"/>
                <a:cs typeface="Calibri"/>
              </a:rPr>
              <a:t>г</a:t>
            </a:r>
            <a:r>
              <a:rPr sz="2000" spc="-5" dirty="0" smtClean="0">
                <a:latin typeface="Calibri"/>
                <a:cs typeface="Calibri"/>
              </a:rPr>
              <a:t>.</a:t>
            </a:r>
            <a:r>
              <a:rPr sz="2000" dirty="0" smtClean="0">
                <a:latin typeface="Calibri"/>
                <a:cs typeface="Calibri"/>
              </a:rPr>
              <a:t>,	</a:t>
            </a:r>
            <a:r>
              <a:rPr sz="2000" spc="-15" dirty="0" err="1" smtClean="0">
                <a:latin typeface="Calibri"/>
                <a:cs typeface="Calibri"/>
              </a:rPr>
              <a:t>е</a:t>
            </a:r>
            <a:r>
              <a:rPr sz="2000" dirty="0" err="1" smtClean="0">
                <a:latin typeface="Calibri"/>
                <a:cs typeface="Calibri"/>
              </a:rPr>
              <a:t>мис</a:t>
            </a:r>
            <a:r>
              <a:rPr sz="2000" spc="-15" dirty="0" err="1" smtClean="0">
                <a:latin typeface="Calibri"/>
                <a:cs typeface="Calibri"/>
              </a:rPr>
              <a:t>и</a:t>
            </a:r>
            <a:r>
              <a:rPr sz="2000" dirty="0" err="1" smtClean="0">
                <a:latin typeface="Calibri"/>
                <a:cs typeface="Calibri"/>
              </a:rPr>
              <a:t>и</a:t>
            </a:r>
            <a:r>
              <a:rPr sz="2000" spc="-15" dirty="0" err="1" smtClean="0">
                <a:latin typeface="Calibri"/>
                <a:cs typeface="Calibri"/>
              </a:rPr>
              <a:t>т</a:t>
            </a:r>
            <a:r>
              <a:rPr sz="2000" dirty="0" err="1" smtClean="0">
                <a:latin typeface="Calibri"/>
                <a:cs typeface="Calibri"/>
              </a:rPr>
              <a:t>е</a:t>
            </a:r>
            <a:r>
              <a:rPr sz="2000" dirty="0" smtClean="0">
                <a:latin typeface="Calibri"/>
                <a:cs typeface="Calibri"/>
              </a:rPr>
              <a:t>	</a:t>
            </a:r>
            <a:r>
              <a:rPr sz="2000" spc="-5" dirty="0" smtClean="0">
                <a:latin typeface="Calibri"/>
                <a:cs typeface="Calibri"/>
              </a:rPr>
              <a:t>н</a:t>
            </a:r>
            <a:r>
              <a:rPr sz="2000" dirty="0" smtClean="0">
                <a:latin typeface="Calibri"/>
                <a:cs typeface="Calibri"/>
              </a:rPr>
              <a:t>а	</a:t>
            </a:r>
            <a:r>
              <a:rPr sz="2000" spc="-15" dirty="0" err="1" smtClean="0">
                <a:latin typeface="Calibri"/>
                <a:cs typeface="Calibri"/>
              </a:rPr>
              <a:t>о</a:t>
            </a:r>
            <a:r>
              <a:rPr sz="2000" dirty="0" err="1" smtClean="0">
                <a:latin typeface="Calibri"/>
                <a:cs typeface="Calibri"/>
              </a:rPr>
              <a:t>сновн</a:t>
            </a:r>
            <a:r>
              <a:rPr sz="2000" spc="-10" dirty="0" err="1" smtClean="0">
                <a:latin typeface="Calibri"/>
                <a:cs typeface="Calibri"/>
              </a:rPr>
              <a:t>ит</a:t>
            </a:r>
            <a:r>
              <a:rPr sz="2000" dirty="0" err="1" smtClean="0">
                <a:latin typeface="Calibri"/>
                <a:cs typeface="Calibri"/>
              </a:rPr>
              <a:t>е</a:t>
            </a:r>
            <a:r>
              <a:rPr sz="2000" dirty="0" smtClean="0">
                <a:latin typeface="Calibri"/>
                <a:cs typeface="Calibri"/>
              </a:rPr>
              <a:t>	</a:t>
            </a:r>
            <a:r>
              <a:rPr sz="2000" dirty="0" err="1" smtClean="0">
                <a:latin typeface="Calibri"/>
                <a:cs typeface="Calibri"/>
              </a:rPr>
              <a:t>парни</a:t>
            </a:r>
            <a:r>
              <a:rPr sz="2000" spc="-35" dirty="0" err="1" smtClean="0">
                <a:latin typeface="Calibri"/>
                <a:cs typeface="Calibri"/>
              </a:rPr>
              <a:t>к</a:t>
            </a:r>
            <a:r>
              <a:rPr sz="2000" dirty="0" err="1" smtClean="0">
                <a:latin typeface="Calibri"/>
                <a:cs typeface="Calibri"/>
              </a:rPr>
              <a:t>о</a:t>
            </a:r>
            <a:r>
              <a:rPr sz="2000" spc="-15" dirty="0" err="1" smtClean="0">
                <a:latin typeface="Calibri"/>
                <a:cs typeface="Calibri"/>
              </a:rPr>
              <a:t>в</a:t>
            </a:r>
            <a:r>
              <a:rPr sz="2000" dirty="0" err="1" smtClean="0">
                <a:latin typeface="Calibri"/>
                <a:cs typeface="Calibri"/>
              </a:rPr>
              <a:t>и</a:t>
            </a:r>
            <a:r>
              <a:rPr sz="2000" dirty="0" smtClean="0">
                <a:latin typeface="Calibri"/>
                <a:cs typeface="Calibri"/>
              </a:rPr>
              <a:t>  </a:t>
            </a:r>
            <a:r>
              <a:rPr sz="2000" spc="-10" dirty="0" err="1" smtClean="0">
                <a:latin typeface="Calibri"/>
                <a:cs typeface="Calibri"/>
              </a:rPr>
              <a:t>г</a:t>
            </a:r>
            <a:r>
              <a:rPr sz="2000" dirty="0" err="1" smtClean="0">
                <a:latin typeface="Calibri"/>
                <a:cs typeface="Calibri"/>
              </a:rPr>
              <a:t>азове</a:t>
            </a:r>
            <a:r>
              <a:rPr sz="2000" dirty="0" smtClean="0">
                <a:latin typeface="Calibri"/>
                <a:cs typeface="Calibri"/>
              </a:rPr>
              <a:t>	</a:t>
            </a:r>
            <a:r>
              <a:rPr sz="2000" dirty="0" err="1" smtClean="0">
                <a:latin typeface="Calibri"/>
                <a:cs typeface="Calibri"/>
              </a:rPr>
              <a:t>и</a:t>
            </a:r>
            <a:r>
              <a:rPr sz="2000" spc="-15" dirty="0" err="1" smtClean="0">
                <a:latin typeface="Calibri"/>
                <a:cs typeface="Calibri"/>
              </a:rPr>
              <a:t>м</a:t>
            </a:r>
            <a:r>
              <a:rPr sz="2000" dirty="0" err="1" smtClean="0">
                <a:latin typeface="Calibri"/>
                <a:cs typeface="Calibri"/>
              </a:rPr>
              <a:t>ат</a:t>
            </a:r>
            <a:r>
              <a:rPr sz="2000" dirty="0" smtClean="0">
                <a:latin typeface="Calibri"/>
                <a:cs typeface="Calibri"/>
              </a:rPr>
              <a:t>	</a:t>
            </a:r>
            <a:r>
              <a:rPr sz="2000" spc="-10" dirty="0" err="1" smtClean="0">
                <a:latin typeface="Calibri"/>
                <a:cs typeface="Calibri"/>
              </a:rPr>
              <a:t>т</a:t>
            </a:r>
            <a:r>
              <a:rPr sz="2000" dirty="0" err="1" smtClean="0">
                <a:latin typeface="Calibri"/>
                <a:cs typeface="Calibri"/>
              </a:rPr>
              <a:t>е</a:t>
            </a:r>
            <a:r>
              <a:rPr sz="2000" spc="-10" dirty="0" err="1" smtClean="0">
                <a:latin typeface="Calibri"/>
                <a:cs typeface="Calibri"/>
              </a:rPr>
              <a:t>н</a:t>
            </a:r>
            <a:r>
              <a:rPr sz="2000" spc="-30" dirty="0" err="1" smtClean="0">
                <a:latin typeface="Calibri"/>
                <a:cs typeface="Calibri"/>
              </a:rPr>
              <a:t>д</a:t>
            </a:r>
            <a:r>
              <a:rPr sz="2000" dirty="0" err="1" smtClean="0">
                <a:latin typeface="Calibri"/>
                <a:cs typeface="Calibri"/>
              </a:rPr>
              <a:t>енция</a:t>
            </a:r>
            <a:r>
              <a:rPr sz="2000" dirty="0" smtClean="0">
                <a:latin typeface="Calibri"/>
                <a:cs typeface="Calibri"/>
              </a:rPr>
              <a:t>		</a:t>
            </a:r>
            <a:r>
              <a:rPr sz="2000" spc="-20" dirty="0" err="1" smtClean="0">
                <a:latin typeface="Calibri"/>
                <a:cs typeface="Calibri"/>
              </a:rPr>
              <a:t>к</a:t>
            </a:r>
            <a:r>
              <a:rPr sz="2000" dirty="0" err="1" smtClean="0">
                <a:latin typeface="Calibri"/>
                <a:cs typeface="Calibri"/>
              </a:rPr>
              <a:t>ъм</a:t>
            </a:r>
            <a:r>
              <a:rPr sz="2000" dirty="0" smtClean="0">
                <a:latin typeface="Calibri"/>
                <a:cs typeface="Calibri"/>
              </a:rPr>
              <a:t>	</a:t>
            </a:r>
            <a:r>
              <a:rPr sz="2000" dirty="0" err="1" smtClean="0">
                <a:latin typeface="Calibri"/>
                <a:cs typeface="Calibri"/>
              </a:rPr>
              <a:t>на</a:t>
            </a:r>
            <a:r>
              <a:rPr sz="2000" spc="-15" dirty="0" err="1" smtClean="0">
                <a:latin typeface="Calibri"/>
                <a:cs typeface="Calibri"/>
              </a:rPr>
              <a:t>м</a:t>
            </a:r>
            <a:r>
              <a:rPr sz="2000" dirty="0" err="1" smtClean="0">
                <a:latin typeface="Calibri"/>
                <a:cs typeface="Calibri"/>
              </a:rPr>
              <a:t>аляв</a:t>
            </a:r>
            <a:r>
              <a:rPr sz="2000" spc="5" dirty="0" err="1" smtClean="0">
                <a:latin typeface="Calibri"/>
                <a:cs typeface="Calibri"/>
              </a:rPr>
              <a:t>а</a:t>
            </a:r>
            <a:r>
              <a:rPr sz="2000" dirty="0" err="1" smtClean="0">
                <a:latin typeface="Calibri"/>
                <a:cs typeface="Calibri"/>
              </a:rPr>
              <a:t>н</a:t>
            </a:r>
            <a:r>
              <a:rPr sz="2000" spc="10" dirty="0" err="1" smtClean="0">
                <a:latin typeface="Calibri"/>
                <a:cs typeface="Calibri"/>
              </a:rPr>
              <a:t>е</a:t>
            </a:r>
            <a:r>
              <a:rPr sz="2000" dirty="0" smtClean="0">
                <a:latin typeface="Calibri"/>
                <a:cs typeface="Calibri"/>
              </a:rPr>
              <a:t>.</a:t>
            </a:r>
            <a:endParaRPr sz="2000" dirty="0">
              <a:latin typeface="Calibri"/>
              <a:cs typeface="Calibri"/>
            </a:endParaRPr>
          </a:p>
        </p:txBody>
      </p:sp>
      <p:sp>
        <p:nvSpPr>
          <p:cNvPr id="10" name="object 10"/>
          <p:cNvSpPr/>
          <p:nvPr/>
        </p:nvSpPr>
        <p:spPr>
          <a:xfrm>
            <a:off x="535952" y="5229250"/>
            <a:ext cx="303504" cy="30350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35952" y="3717061"/>
            <a:ext cx="303504" cy="30350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40042" y="2240559"/>
            <a:ext cx="303504" cy="303504"/>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994652" y="2771902"/>
            <a:ext cx="4248785" cy="410209"/>
          </a:xfrm>
          <a:prstGeom prst="rect">
            <a:avLst/>
          </a:prstGeom>
        </p:spPr>
        <p:txBody>
          <a:bodyPr vert="horz" wrap="square" lIns="0" tIns="0" rIns="0" bIns="0" rtlCol="0">
            <a:spAutoFit/>
          </a:bodyPr>
          <a:lstStyle/>
          <a:p>
            <a:pPr marR="8255" algn="r">
              <a:lnSpc>
                <a:spcPct val="100000"/>
              </a:lnSpc>
            </a:pPr>
            <a:r>
              <a:rPr sz="1200" b="1" spc="-20" dirty="0">
                <a:latin typeface="Calibri"/>
                <a:cs typeface="Calibri"/>
              </a:rPr>
              <a:t>Годишни </a:t>
            </a:r>
            <a:r>
              <a:rPr sz="1200" b="1" spc="-5" dirty="0">
                <a:latin typeface="Calibri"/>
                <a:cs typeface="Calibri"/>
              </a:rPr>
              <a:t>емисии </a:t>
            </a:r>
            <a:r>
              <a:rPr sz="1200" b="1" dirty="0">
                <a:latin typeface="Calibri"/>
                <a:cs typeface="Calibri"/>
              </a:rPr>
              <a:t>на </a:t>
            </a:r>
            <a:r>
              <a:rPr sz="1200" b="1" spc="-5" dirty="0">
                <a:latin typeface="Calibri"/>
                <a:cs typeface="Calibri"/>
              </a:rPr>
              <a:t>парникови газове </a:t>
            </a:r>
            <a:r>
              <a:rPr sz="1200" b="1" dirty="0">
                <a:latin typeface="Calibri"/>
                <a:cs typeface="Calibri"/>
              </a:rPr>
              <a:t>на </a:t>
            </a:r>
            <a:r>
              <a:rPr sz="1200" b="1" spc="-5" dirty="0">
                <a:latin typeface="Calibri"/>
                <a:cs typeface="Calibri"/>
              </a:rPr>
              <a:t>човек </a:t>
            </a:r>
            <a:r>
              <a:rPr sz="1200" b="1" dirty="0">
                <a:latin typeface="Calibri"/>
                <a:cs typeface="Calibri"/>
              </a:rPr>
              <a:t>от</a:t>
            </a:r>
            <a:r>
              <a:rPr sz="1200" b="1" spc="-150" dirty="0">
                <a:latin typeface="Calibri"/>
                <a:cs typeface="Calibri"/>
              </a:rPr>
              <a:t> </a:t>
            </a:r>
            <a:r>
              <a:rPr sz="1200" b="1" spc="-5" dirty="0">
                <a:latin typeface="Calibri"/>
                <a:cs typeface="Calibri"/>
              </a:rPr>
              <a:t>населението,</a:t>
            </a:r>
            <a:endParaRPr sz="1200" dirty="0">
              <a:latin typeface="Calibri"/>
              <a:cs typeface="Calibri"/>
            </a:endParaRPr>
          </a:p>
          <a:p>
            <a:pPr marR="5080" algn="r">
              <a:lnSpc>
                <a:spcPct val="100000"/>
              </a:lnSpc>
            </a:pPr>
            <a:r>
              <a:rPr sz="1200" b="1" spc="-5" dirty="0">
                <a:latin typeface="Calibri"/>
                <a:cs typeface="Calibri"/>
              </a:rPr>
              <a:t>тон CO</a:t>
            </a:r>
            <a:r>
              <a:rPr sz="1200" b="1" spc="-7" baseline="-20833" dirty="0">
                <a:latin typeface="Calibri"/>
                <a:cs typeface="Calibri"/>
              </a:rPr>
              <a:t>2 </a:t>
            </a:r>
            <a:r>
              <a:rPr sz="1200" b="1" dirty="0">
                <a:latin typeface="Calibri"/>
                <a:cs typeface="Calibri"/>
              </a:rPr>
              <a:t>–</a:t>
            </a:r>
            <a:r>
              <a:rPr sz="1200" b="1" spc="-5" dirty="0">
                <a:latin typeface="Calibri"/>
                <a:cs typeface="Calibri"/>
              </a:rPr>
              <a:t> екв.</a:t>
            </a:r>
            <a:endParaRPr sz="1200" dirty="0">
              <a:latin typeface="Calibri"/>
              <a:cs typeface="Calibri"/>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0" y="3429000"/>
            <a:ext cx="42195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00087" y="274599"/>
            <a:ext cx="7993380" cy="634365"/>
          </a:xfrm>
          <a:prstGeom prst="rect">
            <a:avLst/>
          </a:prstGeom>
          <a:ln w="9525">
            <a:solidFill>
              <a:srgbClr val="006FC0"/>
            </a:solidFill>
          </a:ln>
        </p:spPr>
        <p:txBody>
          <a:bodyPr vert="horz" wrap="square" lIns="0" tIns="143510" rIns="0" bIns="0" rtlCol="0">
            <a:spAutoFit/>
          </a:bodyPr>
          <a:lstStyle/>
          <a:p>
            <a:pPr marL="86360">
              <a:lnSpc>
                <a:spcPct val="100000"/>
              </a:lnSpc>
              <a:spcBef>
                <a:spcPts val="1130"/>
              </a:spcBef>
            </a:pPr>
            <a:r>
              <a:rPr sz="2000" spc="-10" dirty="0">
                <a:latin typeface="Calibri"/>
                <a:cs typeface="Calibri"/>
              </a:rPr>
              <a:t>УПРАВЛЕНИЕ </a:t>
            </a:r>
            <a:r>
              <a:rPr sz="2000" dirty="0">
                <a:latin typeface="Calibri"/>
                <a:cs typeface="Calibri"/>
              </a:rPr>
              <a:t>НА </a:t>
            </a:r>
            <a:r>
              <a:rPr sz="2000" spc="-5" dirty="0">
                <a:latin typeface="Calibri"/>
                <a:cs typeface="Calibri"/>
              </a:rPr>
              <a:t>ВОДНИТЕ РЕСУРСИ </a:t>
            </a:r>
            <a:r>
              <a:rPr sz="2000" dirty="0">
                <a:latin typeface="Calibri"/>
                <a:cs typeface="Calibri"/>
              </a:rPr>
              <a:t>И </a:t>
            </a:r>
            <a:r>
              <a:rPr sz="2000" spc="-20" dirty="0">
                <a:latin typeface="Calibri"/>
                <a:cs typeface="Calibri"/>
              </a:rPr>
              <a:t>КАЧЕСТВО </a:t>
            </a:r>
            <a:r>
              <a:rPr sz="2000" dirty="0">
                <a:latin typeface="Calibri"/>
                <a:cs typeface="Calibri"/>
              </a:rPr>
              <a:t>НА</a:t>
            </a:r>
            <a:r>
              <a:rPr sz="2000" spc="-100" dirty="0">
                <a:latin typeface="Calibri"/>
                <a:cs typeface="Calibri"/>
              </a:rPr>
              <a:t> </a:t>
            </a:r>
            <a:r>
              <a:rPr sz="2000" spc="-5" dirty="0">
                <a:latin typeface="Calibri"/>
                <a:cs typeface="Calibri"/>
              </a:rPr>
              <a:t>ВОДИТЕ</a:t>
            </a:r>
            <a:endParaRPr sz="2000">
              <a:latin typeface="Calibri"/>
              <a:cs typeface="Calibri"/>
            </a:endParaRPr>
          </a:p>
        </p:txBody>
      </p:sp>
      <p:sp>
        <p:nvSpPr>
          <p:cNvPr id="5" name="object 5"/>
          <p:cNvSpPr txBox="1"/>
          <p:nvPr/>
        </p:nvSpPr>
        <p:spPr>
          <a:xfrm>
            <a:off x="999236" y="3545078"/>
            <a:ext cx="4935220" cy="940435"/>
          </a:xfrm>
          <a:prstGeom prst="rect">
            <a:avLst/>
          </a:prstGeom>
        </p:spPr>
        <p:txBody>
          <a:bodyPr vert="horz" wrap="square" lIns="0" tIns="0" rIns="0" bIns="0" rtlCol="0">
            <a:spAutoFit/>
          </a:bodyPr>
          <a:lstStyle/>
          <a:p>
            <a:pPr marL="12700" marR="5080" algn="just">
              <a:lnSpc>
                <a:spcPct val="100000"/>
              </a:lnSpc>
            </a:pPr>
            <a:r>
              <a:rPr sz="2000" spc="-15" dirty="0">
                <a:latin typeface="Calibri"/>
                <a:cs typeface="Calibri"/>
              </a:rPr>
              <a:t>Водните </a:t>
            </a:r>
            <a:r>
              <a:rPr sz="2000" dirty="0">
                <a:latin typeface="Calibri"/>
                <a:cs typeface="Calibri"/>
              </a:rPr>
              <a:t>ресурси се </a:t>
            </a:r>
            <a:r>
              <a:rPr sz="2000" spc="-5" dirty="0">
                <a:latin typeface="Calibri"/>
                <a:cs typeface="Calibri"/>
              </a:rPr>
              <a:t>формират предимно </a:t>
            </a:r>
            <a:r>
              <a:rPr sz="2000" spc="-15" dirty="0">
                <a:latin typeface="Calibri"/>
                <a:cs typeface="Calibri"/>
              </a:rPr>
              <a:t>от  </a:t>
            </a:r>
            <a:r>
              <a:rPr sz="2000" spc="-5" dirty="0">
                <a:latin typeface="Calibri"/>
                <a:cs typeface="Calibri"/>
              </a:rPr>
              <a:t>външен приток </a:t>
            </a:r>
            <a:r>
              <a:rPr sz="2000" dirty="0">
                <a:latin typeface="Calibri"/>
                <a:cs typeface="Calibri"/>
              </a:rPr>
              <a:t>и са неравномерно  </a:t>
            </a:r>
            <a:r>
              <a:rPr sz="2000" spc="-10" dirty="0">
                <a:latin typeface="Calibri"/>
                <a:cs typeface="Calibri"/>
              </a:rPr>
              <a:t>разпределени </a:t>
            </a:r>
            <a:r>
              <a:rPr sz="2000" spc="-5" dirty="0">
                <a:latin typeface="Calibri"/>
                <a:cs typeface="Calibri"/>
              </a:rPr>
              <a:t>на територията на</a:t>
            </a:r>
            <a:r>
              <a:rPr sz="2000" spc="25" dirty="0">
                <a:latin typeface="Calibri"/>
                <a:cs typeface="Calibri"/>
              </a:rPr>
              <a:t> </a:t>
            </a:r>
            <a:r>
              <a:rPr sz="2000" dirty="0">
                <a:latin typeface="Calibri"/>
                <a:cs typeface="Calibri"/>
              </a:rPr>
              <a:t>страната.</a:t>
            </a:r>
          </a:p>
        </p:txBody>
      </p:sp>
      <p:sp>
        <p:nvSpPr>
          <p:cNvPr id="6" name="object 6"/>
          <p:cNvSpPr txBox="1"/>
          <p:nvPr/>
        </p:nvSpPr>
        <p:spPr>
          <a:xfrm>
            <a:off x="999236" y="4886452"/>
            <a:ext cx="2164080" cy="330835"/>
          </a:xfrm>
          <a:prstGeom prst="rect">
            <a:avLst/>
          </a:prstGeom>
        </p:spPr>
        <p:txBody>
          <a:bodyPr vert="horz" wrap="square" lIns="0" tIns="0" rIns="0" bIns="0" rtlCol="0">
            <a:spAutoFit/>
          </a:bodyPr>
          <a:lstStyle/>
          <a:p>
            <a:pPr marL="12700">
              <a:lnSpc>
                <a:spcPct val="100000"/>
              </a:lnSpc>
              <a:tabLst>
                <a:tab pos="1190625" algn="l"/>
                <a:tab pos="1638935" algn="l"/>
              </a:tabLst>
            </a:pPr>
            <a:r>
              <a:rPr sz="2000" dirty="0">
                <a:latin typeface="Calibri"/>
                <a:cs typeface="Calibri"/>
              </a:rPr>
              <a:t>Н</a:t>
            </a:r>
            <a:r>
              <a:rPr sz="2000" spc="-30" dirty="0">
                <a:latin typeface="Calibri"/>
                <a:cs typeface="Calibri"/>
              </a:rPr>
              <a:t>ед</a:t>
            </a:r>
            <a:r>
              <a:rPr sz="2000" dirty="0">
                <a:latin typeface="Calibri"/>
                <a:cs typeface="Calibri"/>
              </a:rPr>
              <a:t>ос</a:t>
            </a:r>
            <a:r>
              <a:rPr sz="2000" spc="5" dirty="0">
                <a:latin typeface="Calibri"/>
                <a:cs typeface="Calibri"/>
              </a:rPr>
              <a:t>т</a:t>
            </a:r>
            <a:r>
              <a:rPr sz="2000" spc="-20" dirty="0">
                <a:latin typeface="Calibri"/>
                <a:cs typeface="Calibri"/>
              </a:rPr>
              <a:t>и</a:t>
            </a:r>
            <a:r>
              <a:rPr sz="2000" dirty="0">
                <a:latin typeface="Calibri"/>
                <a:cs typeface="Calibri"/>
              </a:rPr>
              <a:t>г	</a:t>
            </a:r>
            <a:r>
              <a:rPr sz="2000" spc="-5" dirty="0">
                <a:latin typeface="Calibri"/>
                <a:cs typeface="Calibri"/>
              </a:rPr>
              <a:t>н</a:t>
            </a:r>
            <a:r>
              <a:rPr sz="2000" dirty="0">
                <a:latin typeface="Calibri"/>
                <a:cs typeface="Calibri"/>
              </a:rPr>
              <a:t>а	в</a:t>
            </a:r>
            <a:r>
              <a:rPr sz="2000" spc="-65" dirty="0">
                <a:latin typeface="Calibri"/>
                <a:cs typeface="Calibri"/>
              </a:rPr>
              <a:t>о</a:t>
            </a:r>
            <a:r>
              <a:rPr sz="2000" dirty="0">
                <a:latin typeface="Calibri"/>
                <a:cs typeface="Calibri"/>
              </a:rPr>
              <a:t>да</a:t>
            </a:r>
            <a:endParaRPr sz="2000">
              <a:latin typeface="Calibri"/>
              <a:cs typeface="Calibri"/>
            </a:endParaRPr>
          </a:p>
        </p:txBody>
      </p:sp>
      <p:sp>
        <p:nvSpPr>
          <p:cNvPr id="7" name="object 7"/>
          <p:cNvSpPr txBox="1"/>
          <p:nvPr/>
        </p:nvSpPr>
        <p:spPr>
          <a:xfrm>
            <a:off x="3329685" y="4886452"/>
            <a:ext cx="2604770" cy="330835"/>
          </a:xfrm>
          <a:prstGeom prst="rect">
            <a:avLst/>
          </a:prstGeom>
        </p:spPr>
        <p:txBody>
          <a:bodyPr vert="horz" wrap="square" lIns="0" tIns="0" rIns="0" bIns="0" rtlCol="0">
            <a:spAutoFit/>
          </a:bodyPr>
          <a:lstStyle/>
          <a:p>
            <a:pPr marL="12700">
              <a:lnSpc>
                <a:spcPct val="100000"/>
              </a:lnSpc>
              <a:tabLst>
                <a:tab pos="804545" algn="l"/>
                <a:tab pos="1261110" algn="l"/>
                <a:tab pos="2469515" algn="l"/>
              </a:tabLst>
            </a:pPr>
            <a:r>
              <a:rPr sz="2000" dirty="0">
                <a:latin typeface="Calibri"/>
                <a:cs typeface="Calibri"/>
              </a:rPr>
              <a:t>м</a:t>
            </a:r>
            <a:r>
              <a:rPr sz="2000" spc="-35" dirty="0">
                <a:latin typeface="Calibri"/>
                <a:cs typeface="Calibri"/>
              </a:rPr>
              <a:t>о</a:t>
            </a:r>
            <a:r>
              <a:rPr sz="2000" spc="-25" dirty="0">
                <a:latin typeface="Calibri"/>
                <a:cs typeface="Calibri"/>
              </a:rPr>
              <a:t>ж</a:t>
            </a:r>
            <a:r>
              <a:rPr sz="2000" dirty="0">
                <a:latin typeface="Calibri"/>
                <a:cs typeface="Calibri"/>
              </a:rPr>
              <a:t>е	</a:t>
            </a:r>
            <a:r>
              <a:rPr sz="2000" spc="-5" dirty="0">
                <a:latin typeface="Calibri"/>
                <a:cs typeface="Calibri"/>
              </a:rPr>
              <a:t>д</a:t>
            </a:r>
            <a:r>
              <a:rPr sz="2000" dirty="0">
                <a:latin typeface="Calibri"/>
                <a:cs typeface="Calibri"/>
              </a:rPr>
              <a:t>а	</a:t>
            </a:r>
            <a:r>
              <a:rPr sz="2000" spc="-25" dirty="0">
                <a:latin typeface="Calibri"/>
                <a:cs typeface="Calibri"/>
              </a:rPr>
              <a:t>в</a:t>
            </a:r>
            <a:r>
              <a:rPr sz="2000" dirty="0">
                <a:latin typeface="Calibri"/>
                <a:cs typeface="Calibri"/>
              </a:rPr>
              <a:t>ъ</a:t>
            </a:r>
            <a:r>
              <a:rPr sz="2000" spc="5" dirty="0">
                <a:latin typeface="Calibri"/>
                <a:cs typeface="Calibri"/>
              </a:rPr>
              <a:t>з</a:t>
            </a:r>
            <a:r>
              <a:rPr sz="2000" dirty="0">
                <a:latin typeface="Calibri"/>
                <a:cs typeface="Calibri"/>
              </a:rPr>
              <a:t>н</a:t>
            </a:r>
            <a:r>
              <a:rPr sz="2000" spc="-10" dirty="0">
                <a:latin typeface="Calibri"/>
                <a:cs typeface="Calibri"/>
              </a:rPr>
              <a:t>и</a:t>
            </a:r>
            <a:r>
              <a:rPr sz="2000" dirty="0">
                <a:latin typeface="Calibri"/>
                <a:cs typeface="Calibri"/>
              </a:rPr>
              <a:t>к</a:t>
            </a:r>
            <a:r>
              <a:rPr sz="2000" spc="-10" dirty="0">
                <a:latin typeface="Calibri"/>
                <a:cs typeface="Calibri"/>
              </a:rPr>
              <a:t>н</a:t>
            </a:r>
            <a:r>
              <a:rPr sz="2000" dirty="0">
                <a:latin typeface="Calibri"/>
                <a:cs typeface="Calibri"/>
              </a:rPr>
              <a:t>е	в</a:t>
            </a:r>
            <a:endParaRPr sz="2000">
              <a:latin typeface="Calibri"/>
              <a:cs typeface="Calibri"/>
            </a:endParaRPr>
          </a:p>
        </p:txBody>
      </p:sp>
      <p:sp>
        <p:nvSpPr>
          <p:cNvPr id="8" name="object 8"/>
          <p:cNvSpPr txBox="1"/>
          <p:nvPr/>
        </p:nvSpPr>
        <p:spPr>
          <a:xfrm>
            <a:off x="999236" y="5191252"/>
            <a:ext cx="4935855" cy="330835"/>
          </a:xfrm>
          <a:prstGeom prst="rect">
            <a:avLst/>
          </a:prstGeom>
        </p:spPr>
        <p:txBody>
          <a:bodyPr vert="horz" wrap="square" lIns="0" tIns="0" rIns="0" bIns="0" rtlCol="0">
            <a:spAutoFit/>
          </a:bodyPr>
          <a:lstStyle/>
          <a:p>
            <a:pPr marL="12700">
              <a:lnSpc>
                <a:spcPct val="100000"/>
              </a:lnSpc>
            </a:pPr>
            <a:r>
              <a:rPr sz="2000" spc="-5" dirty="0">
                <a:latin typeface="Calibri"/>
                <a:cs typeface="Calibri"/>
              </a:rPr>
              <a:t>регионите </a:t>
            </a:r>
            <a:r>
              <a:rPr sz="2000" dirty="0">
                <a:latin typeface="Calibri"/>
                <a:cs typeface="Calibri"/>
              </a:rPr>
              <a:t>със слаби </a:t>
            </a:r>
            <a:r>
              <a:rPr sz="2000" spc="-5" dirty="0">
                <a:latin typeface="Calibri"/>
                <a:cs typeface="Calibri"/>
              </a:rPr>
              <a:t>валежи, </a:t>
            </a:r>
            <a:r>
              <a:rPr sz="2000" spc="-10" dirty="0">
                <a:latin typeface="Calibri"/>
                <a:cs typeface="Calibri"/>
              </a:rPr>
              <a:t>голяма </a:t>
            </a:r>
            <a:r>
              <a:rPr sz="2000" spc="420" dirty="0">
                <a:latin typeface="Calibri"/>
                <a:cs typeface="Calibri"/>
              </a:rPr>
              <a:t> </a:t>
            </a:r>
            <a:r>
              <a:rPr sz="2000" spc="-10" dirty="0">
                <a:latin typeface="Calibri"/>
                <a:cs typeface="Calibri"/>
              </a:rPr>
              <a:t>гъстота</a:t>
            </a:r>
            <a:endParaRPr sz="2000" dirty="0">
              <a:latin typeface="Calibri"/>
              <a:cs typeface="Calibri"/>
            </a:endParaRPr>
          </a:p>
        </p:txBody>
      </p:sp>
      <p:sp>
        <p:nvSpPr>
          <p:cNvPr id="9" name="object 9"/>
          <p:cNvSpPr txBox="1"/>
          <p:nvPr/>
        </p:nvSpPr>
        <p:spPr>
          <a:xfrm>
            <a:off x="999236" y="5496052"/>
            <a:ext cx="1961514" cy="330835"/>
          </a:xfrm>
          <a:prstGeom prst="rect">
            <a:avLst/>
          </a:prstGeom>
        </p:spPr>
        <p:txBody>
          <a:bodyPr vert="horz" wrap="square" lIns="0" tIns="0" rIns="0" bIns="0" rtlCol="0">
            <a:spAutoFit/>
          </a:bodyPr>
          <a:lstStyle/>
          <a:p>
            <a:pPr marL="12700">
              <a:lnSpc>
                <a:spcPct val="100000"/>
              </a:lnSpc>
              <a:tabLst>
                <a:tab pos="509270" algn="l"/>
              </a:tabLst>
            </a:pPr>
            <a:r>
              <a:rPr sz="2000" spc="-5" dirty="0">
                <a:latin typeface="Calibri"/>
                <a:cs typeface="Calibri"/>
              </a:rPr>
              <a:t>н</a:t>
            </a:r>
            <a:r>
              <a:rPr sz="2000" dirty="0">
                <a:latin typeface="Calibri"/>
                <a:cs typeface="Calibri"/>
              </a:rPr>
              <a:t>а	</a:t>
            </a:r>
            <a:r>
              <a:rPr sz="2000" spc="5" dirty="0">
                <a:latin typeface="Calibri"/>
                <a:cs typeface="Calibri"/>
              </a:rPr>
              <a:t>н</a:t>
            </a:r>
            <a:r>
              <a:rPr sz="2000" dirty="0">
                <a:latin typeface="Calibri"/>
                <a:cs typeface="Calibri"/>
              </a:rPr>
              <a:t>ас</a:t>
            </a:r>
            <a:r>
              <a:rPr sz="2000" spc="-35" dirty="0">
                <a:latin typeface="Calibri"/>
                <a:cs typeface="Calibri"/>
              </a:rPr>
              <a:t>е</a:t>
            </a:r>
            <a:r>
              <a:rPr sz="2000" spc="5" dirty="0">
                <a:latin typeface="Calibri"/>
                <a:cs typeface="Calibri"/>
              </a:rPr>
              <a:t>л</a:t>
            </a:r>
            <a:r>
              <a:rPr sz="2000" dirty="0">
                <a:latin typeface="Calibri"/>
                <a:cs typeface="Calibri"/>
              </a:rPr>
              <a:t>е</a:t>
            </a:r>
            <a:r>
              <a:rPr sz="2000" spc="-10" dirty="0">
                <a:latin typeface="Calibri"/>
                <a:cs typeface="Calibri"/>
              </a:rPr>
              <a:t>н</a:t>
            </a:r>
            <a:r>
              <a:rPr sz="2000" spc="5" dirty="0">
                <a:latin typeface="Calibri"/>
                <a:cs typeface="Calibri"/>
              </a:rPr>
              <a:t>и</a:t>
            </a:r>
            <a:r>
              <a:rPr sz="2000" spc="-15" dirty="0">
                <a:latin typeface="Calibri"/>
                <a:cs typeface="Calibri"/>
              </a:rPr>
              <a:t>е</a:t>
            </a:r>
            <a:r>
              <a:rPr sz="2000" spc="-20" dirty="0">
                <a:latin typeface="Calibri"/>
                <a:cs typeface="Calibri"/>
              </a:rPr>
              <a:t>т</a:t>
            </a:r>
            <a:r>
              <a:rPr sz="2000" dirty="0">
                <a:latin typeface="Calibri"/>
                <a:cs typeface="Calibri"/>
              </a:rPr>
              <a:t>о,</a:t>
            </a:r>
            <a:endParaRPr sz="2000">
              <a:latin typeface="Calibri"/>
              <a:cs typeface="Calibri"/>
            </a:endParaRPr>
          </a:p>
        </p:txBody>
      </p:sp>
      <p:sp>
        <p:nvSpPr>
          <p:cNvPr id="10" name="object 10"/>
          <p:cNvSpPr txBox="1"/>
          <p:nvPr/>
        </p:nvSpPr>
        <p:spPr>
          <a:xfrm>
            <a:off x="3175761" y="5496052"/>
            <a:ext cx="2757805" cy="330835"/>
          </a:xfrm>
          <a:prstGeom prst="rect">
            <a:avLst/>
          </a:prstGeom>
        </p:spPr>
        <p:txBody>
          <a:bodyPr vert="horz" wrap="square" lIns="0" tIns="0" rIns="0" bIns="0" rtlCol="0">
            <a:spAutoFit/>
          </a:bodyPr>
          <a:lstStyle/>
          <a:p>
            <a:pPr marL="12700">
              <a:lnSpc>
                <a:spcPct val="100000"/>
              </a:lnSpc>
              <a:tabLst>
                <a:tab pos="1323340" algn="l"/>
              </a:tabLst>
            </a:pPr>
            <a:r>
              <a:rPr sz="2000" spc="-15" dirty="0">
                <a:latin typeface="Calibri"/>
                <a:cs typeface="Calibri"/>
              </a:rPr>
              <a:t>водоемки	</a:t>
            </a:r>
            <a:r>
              <a:rPr sz="2000" spc="-5" dirty="0">
                <a:latin typeface="Calibri"/>
                <a:cs typeface="Calibri"/>
              </a:rPr>
              <a:t>промишлени</a:t>
            </a:r>
            <a:endParaRPr sz="2000">
              <a:latin typeface="Calibri"/>
              <a:cs typeface="Calibri"/>
            </a:endParaRPr>
          </a:p>
        </p:txBody>
      </p:sp>
      <p:sp>
        <p:nvSpPr>
          <p:cNvPr id="11" name="object 11"/>
          <p:cNvSpPr txBox="1"/>
          <p:nvPr/>
        </p:nvSpPr>
        <p:spPr>
          <a:xfrm>
            <a:off x="999236" y="5800852"/>
            <a:ext cx="4936490" cy="635635"/>
          </a:xfrm>
          <a:prstGeom prst="rect">
            <a:avLst/>
          </a:prstGeom>
        </p:spPr>
        <p:txBody>
          <a:bodyPr vert="horz" wrap="square" lIns="0" tIns="0" rIns="0" bIns="0" rtlCol="0">
            <a:spAutoFit/>
          </a:bodyPr>
          <a:lstStyle/>
          <a:p>
            <a:pPr marL="12700" marR="5080">
              <a:lnSpc>
                <a:spcPct val="100000"/>
              </a:lnSpc>
              <a:tabLst>
                <a:tab pos="1791335" algn="l"/>
                <a:tab pos="3007360" algn="l"/>
                <a:tab pos="3594100" algn="l"/>
              </a:tabLst>
            </a:pPr>
            <a:r>
              <a:rPr sz="2000" dirty="0">
                <a:latin typeface="Calibri"/>
                <a:cs typeface="Calibri"/>
              </a:rPr>
              <a:t>п</a:t>
            </a:r>
            <a:r>
              <a:rPr sz="2000" spc="-10" dirty="0">
                <a:latin typeface="Calibri"/>
                <a:cs typeface="Calibri"/>
              </a:rPr>
              <a:t>р</a:t>
            </a:r>
            <a:r>
              <a:rPr sz="2000" dirty="0">
                <a:latin typeface="Calibri"/>
                <a:cs typeface="Calibri"/>
              </a:rPr>
              <a:t>оизв</a:t>
            </a:r>
            <a:r>
              <a:rPr sz="2000" spc="-65" dirty="0">
                <a:latin typeface="Calibri"/>
                <a:cs typeface="Calibri"/>
              </a:rPr>
              <a:t>о</a:t>
            </a:r>
            <a:r>
              <a:rPr sz="2000" spc="-30" dirty="0">
                <a:latin typeface="Calibri"/>
                <a:cs typeface="Calibri"/>
              </a:rPr>
              <a:t>д</a:t>
            </a:r>
            <a:r>
              <a:rPr sz="2000" spc="-10" dirty="0">
                <a:latin typeface="Calibri"/>
                <a:cs typeface="Calibri"/>
              </a:rPr>
              <a:t>с</a:t>
            </a:r>
            <a:r>
              <a:rPr sz="2000" dirty="0">
                <a:latin typeface="Calibri"/>
                <a:cs typeface="Calibri"/>
              </a:rPr>
              <a:t>тва,	с</a:t>
            </a:r>
            <a:r>
              <a:rPr sz="2000" spc="5" dirty="0">
                <a:latin typeface="Calibri"/>
                <a:cs typeface="Calibri"/>
              </a:rPr>
              <a:t>ъ</a:t>
            </a:r>
            <a:r>
              <a:rPr sz="2000" dirty="0">
                <a:latin typeface="Calibri"/>
                <a:cs typeface="Calibri"/>
              </a:rPr>
              <a:t>ч</a:t>
            </a:r>
            <a:r>
              <a:rPr sz="2000" spc="-20" dirty="0">
                <a:latin typeface="Calibri"/>
                <a:cs typeface="Calibri"/>
              </a:rPr>
              <a:t>е</a:t>
            </a:r>
            <a:r>
              <a:rPr sz="2000" dirty="0">
                <a:latin typeface="Calibri"/>
                <a:cs typeface="Calibri"/>
              </a:rPr>
              <a:t>тани	с</a:t>
            </a:r>
            <a:r>
              <a:rPr sz="2000" spc="5" dirty="0">
                <a:latin typeface="Calibri"/>
                <a:cs typeface="Calibri"/>
              </a:rPr>
              <a:t>ъ</a:t>
            </a:r>
            <a:r>
              <a:rPr sz="2000" dirty="0">
                <a:latin typeface="Calibri"/>
                <a:cs typeface="Calibri"/>
              </a:rPr>
              <a:t>с	спец</a:t>
            </a:r>
            <a:r>
              <a:rPr sz="2000" spc="-10" dirty="0">
                <a:latin typeface="Calibri"/>
                <a:cs typeface="Calibri"/>
              </a:rPr>
              <a:t>и</a:t>
            </a:r>
            <a:r>
              <a:rPr sz="2000" dirty="0">
                <a:latin typeface="Calibri"/>
                <a:cs typeface="Calibri"/>
              </a:rPr>
              <a:t>ф</a:t>
            </a:r>
            <a:r>
              <a:rPr sz="2000" spc="-10" dirty="0">
                <a:latin typeface="Calibri"/>
                <a:cs typeface="Calibri"/>
              </a:rPr>
              <a:t>и</a:t>
            </a:r>
            <a:r>
              <a:rPr sz="2000" spc="-20" dirty="0">
                <a:latin typeface="Calibri"/>
                <a:cs typeface="Calibri"/>
              </a:rPr>
              <a:t>ч</a:t>
            </a:r>
            <a:r>
              <a:rPr sz="2000" dirty="0">
                <a:latin typeface="Calibri"/>
                <a:cs typeface="Calibri"/>
              </a:rPr>
              <a:t>ни  </a:t>
            </a:r>
            <a:r>
              <a:rPr sz="2000" spc="-10" dirty="0">
                <a:latin typeface="Calibri"/>
                <a:cs typeface="Calibri"/>
              </a:rPr>
              <a:t>природо-географски</a:t>
            </a:r>
            <a:r>
              <a:rPr sz="2000" spc="-50" dirty="0">
                <a:latin typeface="Calibri"/>
                <a:cs typeface="Calibri"/>
              </a:rPr>
              <a:t> </a:t>
            </a:r>
            <a:r>
              <a:rPr sz="2000" dirty="0">
                <a:latin typeface="Calibri"/>
                <a:cs typeface="Calibri"/>
              </a:rPr>
              <a:t>особености.</a:t>
            </a:r>
          </a:p>
        </p:txBody>
      </p:sp>
      <p:sp>
        <p:nvSpPr>
          <p:cNvPr id="12" name="object 12"/>
          <p:cNvSpPr txBox="1">
            <a:spLocks noGrp="1"/>
          </p:cNvSpPr>
          <p:nvPr>
            <p:ph type="title"/>
          </p:nvPr>
        </p:nvSpPr>
        <p:spPr>
          <a:xfrm>
            <a:off x="9685019" y="260629"/>
            <a:ext cx="1664970" cy="634365"/>
          </a:xfrm>
          <a:prstGeom prst="rect">
            <a:avLst/>
          </a:prstGeom>
          <a:solidFill>
            <a:srgbClr val="006FC0"/>
          </a:solidFill>
        </p:spPr>
        <p:txBody>
          <a:bodyPr vert="horz" wrap="square" lIns="0" tIns="114300" rIns="0" bIns="0" rtlCol="0">
            <a:spAutoFit/>
          </a:bodyPr>
          <a:lstStyle/>
          <a:p>
            <a:pPr marL="457200">
              <a:lnSpc>
                <a:spcPct val="100000"/>
              </a:lnSpc>
              <a:spcBef>
                <a:spcPts val="900"/>
              </a:spcBef>
            </a:pPr>
            <a:r>
              <a:rPr spc="-20" dirty="0">
                <a:solidFill>
                  <a:srgbClr val="FFFFFF"/>
                </a:solidFill>
              </a:rPr>
              <a:t>ВОДИ</a:t>
            </a:r>
          </a:p>
        </p:txBody>
      </p:sp>
      <p:sp>
        <p:nvSpPr>
          <p:cNvPr id="13" name="object 13"/>
          <p:cNvSpPr txBox="1"/>
          <p:nvPr/>
        </p:nvSpPr>
        <p:spPr>
          <a:xfrm>
            <a:off x="978814" y="1214628"/>
            <a:ext cx="10293985" cy="393700"/>
          </a:xfrm>
          <a:prstGeom prst="rect">
            <a:avLst/>
          </a:prstGeom>
        </p:spPr>
        <p:txBody>
          <a:bodyPr vert="horz" wrap="square" lIns="0" tIns="0" rIns="0" bIns="0" rtlCol="0">
            <a:spAutoFit/>
          </a:bodyPr>
          <a:lstStyle/>
          <a:p>
            <a:pPr marL="12700">
              <a:lnSpc>
                <a:spcPct val="100000"/>
              </a:lnSpc>
            </a:pPr>
            <a:r>
              <a:rPr sz="2400" b="1" spc="-25" dirty="0">
                <a:latin typeface="Calibri"/>
                <a:cs typeface="Calibri"/>
              </a:rPr>
              <a:t>Колко </a:t>
            </a:r>
            <a:r>
              <a:rPr sz="2400" b="1" spc="-5" dirty="0">
                <a:latin typeface="Calibri"/>
                <a:cs typeface="Calibri"/>
              </a:rPr>
              <a:t>са пресните </a:t>
            </a:r>
            <a:r>
              <a:rPr sz="2400" b="1" spc="-15" dirty="0">
                <a:latin typeface="Calibri"/>
                <a:cs typeface="Calibri"/>
              </a:rPr>
              <a:t>водни </a:t>
            </a:r>
            <a:r>
              <a:rPr sz="2400" b="1" dirty="0">
                <a:latin typeface="Calibri"/>
                <a:cs typeface="Calibri"/>
              </a:rPr>
              <a:t>ресурси на страната, </a:t>
            </a:r>
            <a:r>
              <a:rPr sz="2400" b="1" spc="-15" dirty="0">
                <a:latin typeface="Calibri"/>
                <a:cs typeface="Calibri"/>
              </a:rPr>
              <a:t>как </a:t>
            </a:r>
            <a:r>
              <a:rPr sz="2400" b="1" spc="-5" dirty="0">
                <a:latin typeface="Calibri"/>
                <a:cs typeface="Calibri"/>
              </a:rPr>
              <a:t>се </a:t>
            </a:r>
            <a:r>
              <a:rPr sz="2400" b="1" spc="-10" dirty="0">
                <a:latin typeface="Calibri"/>
                <a:cs typeface="Calibri"/>
              </a:rPr>
              <a:t>формират, </a:t>
            </a:r>
            <a:r>
              <a:rPr sz="2400" b="1" dirty="0">
                <a:latin typeface="Calibri"/>
                <a:cs typeface="Calibri"/>
              </a:rPr>
              <a:t>има ли </a:t>
            </a:r>
            <a:r>
              <a:rPr sz="2400" b="1" spc="325" dirty="0">
                <a:latin typeface="Calibri"/>
                <a:cs typeface="Calibri"/>
              </a:rPr>
              <a:t> </a:t>
            </a:r>
            <a:r>
              <a:rPr sz="2400" b="1" dirty="0">
                <a:latin typeface="Calibri"/>
                <a:cs typeface="Calibri"/>
              </a:rPr>
              <a:t>риск</a:t>
            </a:r>
            <a:endParaRPr sz="2400" dirty="0">
              <a:latin typeface="Calibri"/>
              <a:cs typeface="Calibri"/>
            </a:endParaRPr>
          </a:p>
        </p:txBody>
      </p:sp>
      <p:sp>
        <p:nvSpPr>
          <p:cNvPr id="14" name="object 14"/>
          <p:cNvSpPr txBox="1"/>
          <p:nvPr/>
        </p:nvSpPr>
        <p:spPr>
          <a:xfrm>
            <a:off x="1056449" y="1592834"/>
            <a:ext cx="4956175" cy="1563370"/>
          </a:xfrm>
          <a:prstGeom prst="rect">
            <a:avLst/>
          </a:prstGeom>
        </p:spPr>
        <p:txBody>
          <a:bodyPr vert="horz" wrap="square" lIns="0" tIns="0" rIns="0" bIns="0" rtlCol="0">
            <a:spAutoFit/>
          </a:bodyPr>
          <a:lstStyle/>
          <a:p>
            <a:pPr marL="12700" algn="just">
              <a:lnSpc>
                <a:spcPct val="100000"/>
              </a:lnSpc>
            </a:pPr>
            <a:r>
              <a:rPr sz="2400" b="1" spc="-5" dirty="0">
                <a:latin typeface="Calibri"/>
                <a:cs typeface="Calibri"/>
              </a:rPr>
              <a:t>от </a:t>
            </a:r>
            <a:r>
              <a:rPr sz="2400" b="1" spc="-10" dirty="0">
                <a:latin typeface="Calibri"/>
                <a:cs typeface="Calibri"/>
              </a:rPr>
              <a:t>недостиг </a:t>
            </a:r>
            <a:r>
              <a:rPr sz="2400" b="1" dirty="0">
                <a:latin typeface="Calibri"/>
                <a:cs typeface="Calibri"/>
              </a:rPr>
              <a:t>на</a:t>
            </a:r>
            <a:r>
              <a:rPr sz="2400" b="1" spc="-60" dirty="0">
                <a:latin typeface="Calibri"/>
                <a:cs typeface="Calibri"/>
              </a:rPr>
              <a:t> </a:t>
            </a:r>
            <a:r>
              <a:rPr sz="2400" b="1" spc="-15" dirty="0" err="1">
                <a:latin typeface="Calibri"/>
                <a:cs typeface="Calibri"/>
              </a:rPr>
              <a:t>вода</a:t>
            </a:r>
            <a:r>
              <a:rPr sz="2400" b="1" spc="-15" dirty="0" smtClean="0">
                <a:latin typeface="Calibri"/>
                <a:cs typeface="Calibri"/>
              </a:rPr>
              <a:t>?</a:t>
            </a:r>
          </a:p>
          <a:p>
            <a:pPr marL="33020" marR="5080" algn="just">
              <a:lnSpc>
                <a:spcPct val="100000"/>
              </a:lnSpc>
              <a:spcBef>
                <a:spcPts val="2025"/>
              </a:spcBef>
            </a:pPr>
            <a:r>
              <a:rPr sz="2000" spc="-5" dirty="0" err="1" smtClean="0">
                <a:latin typeface="Calibri"/>
                <a:cs typeface="Calibri"/>
              </a:rPr>
              <a:t>България</a:t>
            </a:r>
            <a:r>
              <a:rPr sz="2000" spc="-5" dirty="0" smtClean="0">
                <a:latin typeface="Calibri"/>
                <a:cs typeface="Calibri"/>
              </a:rPr>
              <a:t> </a:t>
            </a:r>
            <a:r>
              <a:rPr sz="2000" dirty="0" err="1" smtClean="0">
                <a:latin typeface="Calibri"/>
                <a:cs typeface="Calibri"/>
              </a:rPr>
              <a:t>се</a:t>
            </a:r>
            <a:r>
              <a:rPr sz="2000" dirty="0" smtClean="0">
                <a:latin typeface="Calibri"/>
                <a:cs typeface="Calibri"/>
              </a:rPr>
              <a:t> </a:t>
            </a:r>
            <a:r>
              <a:rPr sz="2000" spc="-15" dirty="0" err="1" smtClean="0">
                <a:latin typeface="Calibri"/>
                <a:cs typeface="Calibri"/>
              </a:rPr>
              <a:t>отличава</a:t>
            </a:r>
            <a:r>
              <a:rPr sz="2000" spc="-15" dirty="0" smtClean="0">
                <a:latin typeface="Calibri"/>
                <a:cs typeface="Calibri"/>
              </a:rPr>
              <a:t> </a:t>
            </a:r>
            <a:r>
              <a:rPr sz="2000" dirty="0" smtClean="0">
                <a:latin typeface="Calibri"/>
                <a:cs typeface="Calibri"/>
              </a:rPr>
              <a:t>с </a:t>
            </a:r>
            <a:r>
              <a:rPr sz="2000" spc="-10" dirty="0" err="1" smtClean="0">
                <a:latin typeface="Calibri"/>
                <a:cs typeface="Calibri"/>
              </a:rPr>
              <a:t>относително</a:t>
            </a:r>
            <a:r>
              <a:rPr sz="2000" spc="-10" dirty="0" smtClean="0">
                <a:latin typeface="Calibri"/>
                <a:cs typeface="Calibri"/>
              </a:rPr>
              <a:t> </a:t>
            </a:r>
            <a:r>
              <a:rPr sz="2000" dirty="0" err="1" smtClean="0">
                <a:latin typeface="Calibri"/>
                <a:cs typeface="Calibri"/>
              </a:rPr>
              <a:t>значими</a:t>
            </a:r>
            <a:r>
              <a:rPr sz="2000" dirty="0" smtClean="0">
                <a:latin typeface="Calibri"/>
                <a:cs typeface="Calibri"/>
              </a:rPr>
              <a:t>  </a:t>
            </a:r>
            <a:r>
              <a:rPr sz="2000" dirty="0" err="1" smtClean="0">
                <a:latin typeface="Calibri"/>
                <a:cs typeface="Calibri"/>
              </a:rPr>
              <a:t>пресни</a:t>
            </a:r>
            <a:r>
              <a:rPr sz="2000" dirty="0" smtClean="0">
                <a:latin typeface="Calibri"/>
                <a:cs typeface="Calibri"/>
              </a:rPr>
              <a:t> </a:t>
            </a:r>
            <a:r>
              <a:rPr sz="2000" spc="-15" dirty="0" err="1" smtClean="0">
                <a:latin typeface="Calibri"/>
                <a:cs typeface="Calibri"/>
              </a:rPr>
              <a:t>водни</a:t>
            </a:r>
            <a:r>
              <a:rPr sz="2000" spc="-15" dirty="0" smtClean="0">
                <a:latin typeface="Calibri"/>
                <a:cs typeface="Calibri"/>
              </a:rPr>
              <a:t> </a:t>
            </a:r>
            <a:r>
              <a:rPr sz="2000" dirty="0" err="1" smtClean="0">
                <a:latin typeface="Calibri"/>
                <a:cs typeface="Calibri"/>
              </a:rPr>
              <a:t>ресурси</a:t>
            </a:r>
            <a:r>
              <a:rPr sz="2000" dirty="0" smtClean="0">
                <a:latin typeface="Calibri"/>
                <a:cs typeface="Calibri"/>
              </a:rPr>
              <a:t>, </a:t>
            </a:r>
            <a:r>
              <a:rPr sz="2000" spc="-15" dirty="0" err="1" smtClean="0">
                <a:latin typeface="Calibri"/>
                <a:cs typeface="Calibri"/>
              </a:rPr>
              <a:t>както</a:t>
            </a:r>
            <a:r>
              <a:rPr sz="2000" spc="-15" dirty="0" smtClean="0">
                <a:latin typeface="Calibri"/>
                <a:cs typeface="Calibri"/>
              </a:rPr>
              <a:t> </a:t>
            </a:r>
            <a:r>
              <a:rPr sz="2000" dirty="0" err="1" smtClean="0">
                <a:latin typeface="Calibri"/>
                <a:cs typeface="Calibri"/>
              </a:rPr>
              <a:t>по</a:t>
            </a:r>
            <a:r>
              <a:rPr sz="2000" dirty="0" smtClean="0">
                <a:latin typeface="Calibri"/>
                <a:cs typeface="Calibri"/>
              </a:rPr>
              <a:t> </a:t>
            </a:r>
            <a:r>
              <a:rPr sz="2000" spc="-10" dirty="0" err="1" smtClean="0">
                <a:latin typeface="Calibri"/>
                <a:cs typeface="Calibri"/>
              </a:rPr>
              <a:t>абсолютен</a:t>
            </a:r>
            <a:r>
              <a:rPr sz="2000" spc="-10" dirty="0" smtClean="0">
                <a:latin typeface="Calibri"/>
                <a:cs typeface="Calibri"/>
              </a:rPr>
              <a:t>  </a:t>
            </a:r>
            <a:r>
              <a:rPr sz="2000" spc="-5" dirty="0" err="1" smtClean="0">
                <a:latin typeface="Calibri"/>
                <a:cs typeface="Calibri"/>
              </a:rPr>
              <a:t>обем</a:t>
            </a:r>
            <a:r>
              <a:rPr sz="2000" spc="-5" dirty="0" smtClean="0">
                <a:latin typeface="Calibri"/>
                <a:cs typeface="Calibri"/>
              </a:rPr>
              <a:t>, </a:t>
            </a:r>
            <a:r>
              <a:rPr sz="2000" spc="-10" dirty="0" err="1" smtClean="0">
                <a:latin typeface="Calibri"/>
                <a:cs typeface="Calibri"/>
              </a:rPr>
              <a:t>така</a:t>
            </a:r>
            <a:r>
              <a:rPr sz="2000" spc="-10" dirty="0" smtClean="0">
                <a:latin typeface="Calibri"/>
                <a:cs typeface="Calibri"/>
              </a:rPr>
              <a:t> </a:t>
            </a:r>
            <a:r>
              <a:rPr sz="2000" dirty="0" smtClean="0">
                <a:latin typeface="Calibri"/>
                <a:cs typeface="Calibri"/>
              </a:rPr>
              <a:t>и </a:t>
            </a:r>
            <a:r>
              <a:rPr sz="2000" spc="-5" dirty="0" smtClean="0">
                <a:latin typeface="Calibri"/>
                <a:cs typeface="Calibri"/>
              </a:rPr>
              <a:t>на </a:t>
            </a:r>
            <a:r>
              <a:rPr sz="2000" dirty="0" err="1" smtClean="0">
                <a:latin typeface="Calibri"/>
                <a:cs typeface="Calibri"/>
              </a:rPr>
              <a:t>човек</a:t>
            </a:r>
            <a:r>
              <a:rPr sz="2000" dirty="0" smtClean="0">
                <a:latin typeface="Calibri"/>
                <a:cs typeface="Calibri"/>
              </a:rPr>
              <a:t> </a:t>
            </a:r>
            <a:r>
              <a:rPr sz="2000" spc="-10" dirty="0" smtClean="0">
                <a:latin typeface="Calibri"/>
                <a:cs typeface="Calibri"/>
              </a:rPr>
              <a:t>от </a:t>
            </a:r>
            <a:r>
              <a:rPr sz="2000" spc="-10" dirty="0" err="1" smtClean="0">
                <a:latin typeface="Calibri"/>
                <a:cs typeface="Calibri"/>
              </a:rPr>
              <a:t>населението</a:t>
            </a:r>
            <a:r>
              <a:rPr sz="2000" spc="-10" dirty="0" smtClean="0">
                <a:latin typeface="Calibri"/>
                <a:cs typeface="Calibri"/>
              </a:rPr>
              <a:t>.</a:t>
            </a:r>
            <a:endParaRPr sz="2000" dirty="0">
              <a:latin typeface="Calibri"/>
              <a:cs typeface="Calibri"/>
            </a:endParaRPr>
          </a:p>
        </p:txBody>
      </p:sp>
      <p:sp>
        <p:nvSpPr>
          <p:cNvPr id="16" name="object 16"/>
          <p:cNvSpPr/>
          <p:nvPr/>
        </p:nvSpPr>
        <p:spPr>
          <a:xfrm>
            <a:off x="521182" y="2276881"/>
            <a:ext cx="303504" cy="30350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472376" y="5229250"/>
            <a:ext cx="303504" cy="30350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521182" y="3789070"/>
            <a:ext cx="290804" cy="290804"/>
          </a:xfrm>
          <a:prstGeom prst="rect">
            <a:avLst/>
          </a:prstGeom>
          <a:blipFill>
            <a:blip r:embed="rId5" cstate="print"/>
            <a:stretch>
              <a:fillRect/>
            </a:stretch>
          </a:blipFill>
        </p:spPr>
        <p:txBody>
          <a:bodyPr wrap="square" lIns="0" tIns="0" rIns="0" bIns="0" rtlCol="0"/>
          <a:lstStyle/>
          <a:p>
            <a:endParaRPr/>
          </a:p>
        </p:txBody>
      </p:sp>
      <p:sp>
        <p:nvSpPr>
          <p:cNvPr id="296" name="object 296"/>
          <p:cNvSpPr txBox="1"/>
          <p:nvPr/>
        </p:nvSpPr>
        <p:spPr>
          <a:xfrm>
            <a:off x="6820916" y="1710563"/>
            <a:ext cx="4417060" cy="184666"/>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Възобновяеми пресни </a:t>
            </a:r>
            <a:r>
              <a:rPr sz="1200" b="1" spc="-10" dirty="0">
                <a:latin typeface="Calibri"/>
                <a:cs typeface="Calibri"/>
              </a:rPr>
              <a:t>водни </a:t>
            </a:r>
            <a:r>
              <a:rPr sz="1200" b="1" spc="-5" dirty="0">
                <a:latin typeface="Calibri"/>
                <a:cs typeface="Calibri"/>
              </a:rPr>
              <a:t>ресурси </a:t>
            </a:r>
            <a:r>
              <a:rPr sz="1200" b="1" dirty="0">
                <a:latin typeface="Calibri"/>
                <a:cs typeface="Calibri"/>
              </a:rPr>
              <a:t>за </a:t>
            </a:r>
            <a:r>
              <a:rPr sz="1200" b="1" spc="-10" dirty="0">
                <a:latin typeface="Calibri"/>
                <a:cs typeface="Calibri"/>
              </a:rPr>
              <a:t>някои </a:t>
            </a:r>
            <a:r>
              <a:rPr sz="1200" b="1" spc="-5" dirty="0" err="1">
                <a:latin typeface="Calibri"/>
                <a:cs typeface="Calibri"/>
              </a:rPr>
              <a:t>европейски</a:t>
            </a:r>
            <a:r>
              <a:rPr sz="1200" b="1" spc="15" dirty="0">
                <a:latin typeface="Calibri"/>
                <a:cs typeface="Calibri"/>
              </a:rPr>
              <a:t> </a:t>
            </a:r>
            <a:r>
              <a:rPr sz="1200" b="1" spc="-5" dirty="0" err="1" smtClean="0">
                <a:latin typeface="Calibri"/>
                <a:cs typeface="Calibri"/>
              </a:rPr>
              <a:t>страни</a:t>
            </a:r>
            <a:endParaRPr sz="1200" dirty="0">
              <a:latin typeface="Calibri"/>
              <a:cs typeface="Calibri"/>
            </a:endParaRPr>
          </a:p>
        </p:txBody>
      </p:sp>
      <p:sp>
        <p:nvSpPr>
          <p:cNvPr id="297" name="object 297"/>
          <p:cNvSpPr txBox="1"/>
          <p:nvPr/>
        </p:nvSpPr>
        <p:spPr>
          <a:xfrm>
            <a:off x="6929119" y="4175759"/>
            <a:ext cx="4340225" cy="38608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Възобновяеми пресни </a:t>
            </a:r>
            <a:r>
              <a:rPr sz="1200" b="1" spc="-10" dirty="0">
                <a:latin typeface="Calibri"/>
                <a:cs typeface="Calibri"/>
              </a:rPr>
              <a:t>водни </a:t>
            </a:r>
            <a:r>
              <a:rPr sz="1200" b="1" spc="-5" dirty="0">
                <a:latin typeface="Calibri"/>
                <a:cs typeface="Calibri"/>
              </a:rPr>
              <a:t>ресурси </a:t>
            </a:r>
            <a:r>
              <a:rPr sz="1200" b="1" dirty="0">
                <a:latin typeface="Calibri"/>
                <a:cs typeface="Calibri"/>
              </a:rPr>
              <a:t>на </a:t>
            </a:r>
            <a:r>
              <a:rPr sz="1200" b="1" spc="-5" dirty="0">
                <a:latin typeface="Calibri"/>
                <a:cs typeface="Calibri"/>
              </a:rPr>
              <a:t>човек </a:t>
            </a:r>
            <a:r>
              <a:rPr sz="1200" b="1" dirty="0">
                <a:latin typeface="Calibri"/>
                <a:cs typeface="Calibri"/>
              </a:rPr>
              <a:t>от </a:t>
            </a:r>
            <a:r>
              <a:rPr sz="1200" b="1" spc="-10" dirty="0">
                <a:latin typeface="Calibri"/>
                <a:cs typeface="Calibri"/>
              </a:rPr>
              <a:t>населението</a:t>
            </a:r>
            <a:r>
              <a:rPr sz="1200" b="1" spc="-25" dirty="0">
                <a:latin typeface="Calibri"/>
                <a:cs typeface="Calibri"/>
              </a:rPr>
              <a:t> </a:t>
            </a:r>
            <a:r>
              <a:rPr sz="1200" b="1" dirty="0">
                <a:latin typeface="Calibri"/>
                <a:cs typeface="Calibri"/>
              </a:rPr>
              <a:t>за</a:t>
            </a:r>
            <a:endParaRPr sz="1200">
              <a:latin typeface="Calibri"/>
              <a:cs typeface="Calibri"/>
            </a:endParaRPr>
          </a:p>
          <a:p>
            <a:pPr marL="2632075">
              <a:lnSpc>
                <a:spcPct val="100000"/>
              </a:lnSpc>
            </a:pPr>
            <a:r>
              <a:rPr sz="1200" b="1" spc="-10" dirty="0">
                <a:latin typeface="Calibri"/>
                <a:cs typeface="Calibri"/>
              </a:rPr>
              <a:t>някои </a:t>
            </a:r>
            <a:r>
              <a:rPr sz="1200" b="1" spc="-5" dirty="0">
                <a:latin typeface="Calibri"/>
                <a:cs typeface="Calibri"/>
              </a:rPr>
              <a:t>европейски</a:t>
            </a:r>
            <a:r>
              <a:rPr sz="1200" b="1" spc="-50" dirty="0">
                <a:latin typeface="Calibri"/>
                <a:cs typeface="Calibri"/>
              </a:rPr>
              <a:t> </a:t>
            </a:r>
            <a:r>
              <a:rPr sz="1200" b="1" spc="-5" dirty="0">
                <a:latin typeface="Calibri"/>
                <a:cs typeface="Calibri"/>
              </a:rPr>
              <a:t>страни</a:t>
            </a:r>
            <a:endParaRPr sz="1200">
              <a:latin typeface="Calibri"/>
              <a:cs typeface="Calibri"/>
            </a:endParaRPr>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916" y="2018538"/>
            <a:ext cx="4994567" cy="215722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7968" y="4560389"/>
            <a:ext cx="4962525" cy="2297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E7E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464</TotalTime>
  <Words>5610</Words>
  <Application>Microsoft Office PowerPoint</Application>
  <PresentationFormat>Custom</PresentationFormat>
  <Paragraphs>401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ВЪВЕДЕНИЕ</vt:lpstr>
      <vt:lpstr>ВЪЗДУХ</vt:lpstr>
      <vt:lpstr>ВЪЗДУХ</vt:lpstr>
      <vt:lpstr>PowerPoint Presentation</vt:lpstr>
      <vt:lpstr>ВЪЗДУХ</vt:lpstr>
      <vt:lpstr>КЛИМАТ</vt:lpstr>
      <vt:lpstr>КЛИМАТ</vt:lpstr>
      <vt:lpstr>ВОДИ</vt:lpstr>
      <vt:lpstr>ВОДИ</vt:lpstr>
      <vt:lpstr>ВОДИ</vt:lpstr>
      <vt:lpstr>ВОДИ</vt:lpstr>
      <vt:lpstr>ВОДИ</vt:lpstr>
      <vt:lpstr>ПОЧВИ</vt:lpstr>
      <vt:lpstr>ПОЧВИ</vt:lpstr>
      <vt:lpstr>БИОРАЗНООБРАЗИЕ</vt:lpstr>
      <vt:lpstr>БИОРАЗНООБРАЗИЕ</vt:lpstr>
      <vt:lpstr>ГОРИ</vt:lpstr>
      <vt:lpstr>ОТПАДЪЦИ</vt:lpstr>
      <vt:lpstr>ОТПАДЪЦИ</vt:lpstr>
      <vt:lpstr>ОТПАДЪЦИ</vt:lpstr>
      <vt:lpstr>ШУМОВО ЗАМЪРСЯВАНЕ</vt:lpstr>
      <vt:lpstr>РАДИАЦИЯ</vt:lpstr>
      <vt:lpstr>Финанси</vt:lpstr>
      <vt:lpstr>ОСИГУРЯВАНЕ НА ДОСТЪП ДО ИНФОРМАЦИЯТА ЗА ОКОЛНАТА СРЕДА И  ПРИВЛИЧАНЕ НА ОБЩЕСТВЕНОСТТА В ПРОЦЕСА НА ВЗЕМАНЕ НА  РЕШЕНИЯ ЗА ОКОЛНАТА СРЕДА</vt:lpstr>
      <vt:lpstr>ИНФОРМАЦИЯ</vt:lpstr>
      <vt:lpstr>БЛАГОДАРЯ  ЗА  ВНИМАНИЕТО!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ЕМИСИИ НА ВРЕДНИ ВЕЩЕСТВА ВЪВ ВЪЗДУХА</dc:title>
  <dc:creator>Rosi</dc:creator>
  <cp:lastModifiedBy>user</cp:lastModifiedBy>
  <cp:revision>74</cp:revision>
  <cp:lastPrinted>2016-05-18T13:28:28Z</cp:lastPrinted>
  <dcterms:created xsi:type="dcterms:W3CDTF">2016-05-18T10:13:13Z</dcterms:created>
  <dcterms:modified xsi:type="dcterms:W3CDTF">2016-05-25T05:34:54Z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2015-06-15T00:00:00Z</vt:filetime>
  </property>
  <property fmtid="{D5CDD505-2E9C-101B-9397-08002B2CF9AE}" pid="3" name="Creator">
    <vt:lpwstr>Microsoft® PowerPoint® 2010</vt:lpwstr>
  </property>
  <property fmtid="{D5CDD505-2E9C-101B-9397-08002B2CF9AE}" pid="4" name="LastSaved">
    <vt:filetime>2016-05-18T00:00:00Z</vt:filetime>
  </property>
</Properties>
</file>