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4" r:id="rId4"/>
    <p:sldId id="278" r:id="rId5"/>
    <p:sldId id="281" r:id="rId6"/>
    <p:sldId id="285" r:id="rId7"/>
    <p:sldId id="290" r:id="rId8"/>
    <p:sldId id="283" r:id="rId9"/>
    <p:sldId id="291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A197"/>
    <a:srgbClr val="3366CC"/>
    <a:srgbClr val="FF505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14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06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8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50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63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3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90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69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45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4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2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1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DB304-E76C-49C5-9E94-4E75CC6B870B}" type="datetimeFigureOut">
              <a:rPr lang="en-US" smtClean="0"/>
              <a:t>7/1/2016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884E8-BD55-46A6-8F49-A3C7F3E00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1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" y="0"/>
            <a:ext cx="9144000" cy="689366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6376" y="1283627"/>
            <a:ext cx="2055147" cy="98952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6375" y="2434012"/>
            <a:ext cx="8451237" cy="1221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09727" y="1298506"/>
            <a:ext cx="4187884" cy="98952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95536" y="1538208"/>
            <a:ext cx="23762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юли 2016 г.</a:t>
            </a:r>
          </a:p>
          <a:p>
            <a:r>
              <a:rPr lang="bg-BG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8024" y="1272242"/>
            <a:ext cx="379236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Ивелина Василева,</a:t>
            </a:r>
          </a:p>
          <a:p>
            <a:pPr algn="r"/>
            <a:r>
              <a:rPr lang="bg-BG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министър на </a:t>
            </a:r>
          </a:p>
          <a:p>
            <a:pPr algn="r"/>
            <a:r>
              <a:rPr lang="bg-BG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околната среда и водите</a:t>
            </a:r>
            <a:r>
              <a:rPr lang="bg-BG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6376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85910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09727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742464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6376" y="3805003"/>
            <a:ext cx="2055147" cy="2880320"/>
          </a:xfrm>
          <a:prstGeom prst="rect">
            <a:avLst/>
          </a:prstGeom>
          <a:solidFill>
            <a:srgbClr val="3DA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Shape 715"/>
          <p:cNvGrpSpPr/>
          <p:nvPr/>
        </p:nvGrpSpPr>
        <p:grpSpPr>
          <a:xfrm>
            <a:off x="608400" y="4276611"/>
            <a:ext cx="1587336" cy="2104717"/>
            <a:chOff x="2635450" y="4321225"/>
            <a:chExt cx="368400" cy="466425"/>
          </a:xfrm>
        </p:grpSpPr>
        <p:sp>
          <p:nvSpPr>
            <p:cNvPr id="21" name="Shape 716"/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0" t="0" r="0" b="0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2" name="Shape 717"/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0" t="0" r="0" b="0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718"/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0" t="0" r="0" b="0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719"/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0" t="0" r="0" b="0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5" name="Shape 720"/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0" t="0" r="0" b="0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" name="Shape 721"/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0" t="0" r="0" b="0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8" name="Shape 600"/>
          <p:cNvGrpSpPr/>
          <p:nvPr/>
        </p:nvGrpSpPr>
        <p:grpSpPr>
          <a:xfrm>
            <a:off x="1557201" y="4945372"/>
            <a:ext cx="638535" cy="576064"/>
            <a:chOff x="5937975" y="5081700"/>
            <a:chExt cx="481050" cy="261850"/>
          </a:xfrm>
        </p:grpSpPr>
        <p:sp>
          <p:nvSpPr>
            <p:cNvPr id="29" name="Shape 601"/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0" t="0" r="0" b="0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602"/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0" t="0" r="0" b="0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603"/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0" t="0" r="0" b="0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46" name="Shape 378"/>
          <p:cNvGrpSpPr/>
          <p:nvPr/>
        </p:nvGrpSpPr>
        <p:grpSpPr>
          <a:xfrm>
            <a:off x="664477" y="3968464"/>
            <a:ext cx="649044" cy="616327"/>
            <a:chOff x="5916675" y="927975"/>
            <a:chExt cx="516350" cy="502950"/>
          </a:xfrm>
          <a:solidFill>
            <a:srgbClr val="FFC000"/>
          </a:solidFill>
        </p:grpSpPr>
        <p:sp>
          <p:nvSpPr>
            <p:cNvPr id="47" name="Shape 379"/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0" t="0" r="0" b="0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grpFill/>
            <a:ln w="12175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380"/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0" t="0" r="0" b="0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grpFill/>
            <a:ln w="12175" cap="rnd" cmpd="sng">
              <a:solidFill>
                <a:srgbClr val="FFC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73" name="Rectangle 72"/>
          <p:cNvSpPr/>
          <p:nvPr/>
        </p:nvSpPr>
        <p:spPr>
          <a:xfrm>
            <a:off x="2485910" y="3805003"/>
            <a:ext cx="6311701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475656" y="4365104"/>
            <a:ext cx="710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ИНВЕСТИЦИИ ЗА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bg-BG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ЧИСТА</a:t>
            </a:r>
          </a:p>
          <a:p>
            <a:pPr algn="r"/>
            <a:r>
              <a:rPr lang="bg-BG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bg-BG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 </a:t>
            </a:r>
            <a:r>
              <a:rPr lang="bg-BG" sz="3200" b="1" dirty="0" smtClean="0">
                <a:solidFill>
                  <a:srgbClr val="3DA197"/>
                </a:solidFill>
                <a:latin typeface="Century Gothic" panose="020B0502020202020204" pitchFamily="34" charset="0"/>
              </a:rPr>
              <a:t>ОКОЛНА СРЕДА</a:t>
            </a:r>
            <a:r>
              <a:rPr lang="bg-BG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40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7" y="0"/>
            <a:ext cx="9144000" cy="689366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46376" y="1283627"/>
            <a:ext cx="2055147" cy="989529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6375" y="2434012"/>
            <a:ext cx="8451237" cy="12212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609727" y="1298506"/>
            <a:ext cx="4187884" cy="98952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788024" y="1538208"/>
            <a:ext cx="37923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www.moew.government.bg</a:t>
            </a:r>
            <a:r>
              <a:rPr lang="bg-BG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6376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85910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609727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742464" y="332656"/>
            <a:ext cx="2055148" cy="8640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46376" y="3805003"/>
            <a:ext cx="2055147" cy="2880320"/>
          </a:xfrm>
          <a:prstGeom prst="rect">
            <a:avLst/>
          </a:prstGeom>
          <a:solidFill>
            <a:srgbClr val="3DA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Shape 715"/>
          <p:cNvGrpSpPr/>
          <p:nvPr/>
        </p:nvGrpSpPr>
        <p:grpSpPr>
          <a:xfrm>
            <a:off x="608400" y="4276611"/>
            <a:ext cx="1587336" cy="2104717"/>
            <a:chOff x="2635450" y="4321225"/>
            <a:chExt cx="368400" cy="466425"/>
          </a:xfrm>
        </p:grpSpPr>
        <p:sp>
          <p:nvSpPr>
            <p:cNvPr id="21" name="Shape 716"/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0" t="0" r="0" b="0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2" name="Shape 717"/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0" t="0" r="0" b="0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718"/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0" t="0" r="0" b="0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719"/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0" t="0" r="0" b="0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5" name="Shape 720"/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0" t="0" r="0" b="0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" name="Shape 721"/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0" t="0" r="0" b="0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28" name="Shape 600"/>
          <p:cNvGrpSpPr/>
          <p:nvPr/>
        </p:nvGrpSpPr>
        <p:grpSpPr>
          <a:xfrm>
            <a:off x="1557201" y="4945372"/>
            <a:ext cx="638535" cy="576064"/>
            <a:chOff x="5937975" y="5081700"/>
            <a:chExt cx="481050" cy="261850"/>
          </a:xfrm>
        </p:grpSpPr>
        <p:sp>
          <p:nvSpPr>
            <p:cNvPr id="29" name="Shape 601"/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0" t="0" r="0" b="0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0" name="Shape 602"/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0" t="0" r="0" b="0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31" name="Shape 603"/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0" t="0" r="0" b="0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grpSp>
        <p:nvGrpSpPr>
          <p:cNvPr id="46" name="Shape 378"/>
          <p:cNvGrpSpPr/>
          <p:nvPr/>
        </p:nvGrpSpPr>
        <p:grpSpPr>
          <a:xfrm>
            <a:off x="664477" y="3968464"/>
            <a:ext cx="649044" cy="616327"/>
            <a:chOff x="5916675" y="927975"/>
            <a:chExt cx="516350" cy="502950"/>
          </a:xfrm>
        </p:grpSpPr>
        <p:sp>
          <p:nvSpPr>
            <p:cNvPr id="47" name="Shape 379"/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0" t="0" r="0" b="0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48" name="Shape 380"/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0" t="0" r="0" b="0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noFill/>
            <a:ln w="12175" cap="rnd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73" name="Rectangle 72"/>
          <p:cNvSpPr/>
          <p:nvPr/>
        </p:nvSpPr>
        <p:spPr>
          <a:xfrm>
            <a:off x="2485910" y="3805003"/>
            <a:ext cx="6311701" cy="2880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475656" y="4365104"/>
            <a:ext cx="710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g-BG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БЛАГОДАРЯ</a:t>
            </a:r>
          </a:p>
          <a:p>
            <a:pPr algn="r"/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                       </a:t>
            </a:r>
            <a:r>
              <a:rPr lang="bg-BG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 ЗА ВНИМАНИЕТО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!</a:t>
            </a:r>
            <a:r>
              <a:rPr lang="bg-BG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</a:t>
            </a:r>
            <a:endParaRPr lang="en-US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28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9512" y="116632"/>
            <a:ext cx="8782654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1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bg-BG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ОП ОКОЛНА СРЕДА </a:t>
            </a:r>
            <a:r>
              <a:rPr lang="ru-RU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2007 – 2013 ДО СЕГА:</a:t>
            </a:r>
          </a:p>
          <a:p>
            <a:endParaRPr lang="ru-RU" sz="28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Разплатени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са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над 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3.4 </a:t>
            </a:r>
            <a:r>
              <a:rPr lang="ru-RU" sz="24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милиарда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лева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</a:t>
            </a:r>
          </a:p>
          <a:p>
            <a:endParaRPr lang="ru-RU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Успешно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са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изпълнени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над 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300 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проекта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</a:t>
            </a:r>
          </a:p>
          <a:p>
            <a:endParaRPr lang="ru-RU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 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сектор  води,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където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бе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инвестиран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най-голям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финансов  ресурс по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програмата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са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изградени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/</a:t>
            </a:r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реконструирани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50 </a:t>
            </a:r>
            <a:r>
              <a:rPr lang="ru-RU" sz="24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броя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ПСОВ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 </a:t>
            </a:r>
          </a:p>
          <a:p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положени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са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над 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2 500 км </a:t>
            </a:r>
            <a:r>
              <a:rPr lang="ru-RU" sz="24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ВиК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 мрежа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endParaRPr lang="ru-RU" sz="24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 ново-</a:t>
            </a:r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обслужвано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население </a:t>
            </a:r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близо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900 </a:t>
            </a:r>
            <a:r>
              <a:rPr lang="ru-RU" sz="24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хиляди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 жители;</a:t>
            </a:r>
          </a:p>
          <a:p>
            <a:endParaRPr lang="ru-RU" sz="2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 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сектор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са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изградени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18 </a:t>
            </a:r>
            <a:r>
              <a:rPr lang="ru-RU" sz="24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броя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регионални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системи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за 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управление на </a:t>
            </a:r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твърди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битови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4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които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се </a:t>
            </a:r>
            <a:r>
              <a:rPr lang="ru-RU" sz="2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ползват</a:t>
            </a:r>
            <a:r>
              <a:rPr lang="ru-RU" sz="2400" dirty="0">
                <a:solidFill>
                  <a:schemeClr val="bg1"/>
                </a:solidFill>
                <a:latin typeface="Century Gothic" panose="020B0502020202020204" pitchFamily="34" charset="0"/>
              </a:rPr>
              <a:t> от </a:t>
            </a:r>
            <a:r>
              <a:rPr lang="ru-RU" sz="2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над 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4 </a:t>
            </a:r>
            <a:r>
              <a:rPr lang="ru-RU" sz="24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милиона</a:t>
            </a:r>
            <a:r>
              <a:rPr lang="ru-RU" sz="24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400" dirty="0">
                <a:solidFill>
                  <a:srgbClr val="FFC000"/>
                </a:solidFill>
                <a:latin typeface="Century Gothic" panose="020B0502020202020204" pitchFamily="34" charset="0"/>
              </a:rPr>
              <a:t>жители;</a:t>
            </a:r>
            <a:endParaRPr lang="ru-RU" sz="2400" dirty="0" smtClean="0">
              <a:solidFill>
                <a:srgbClr val="FFC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4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9512" y="188640"/>
            <a:ext cx="8782654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ИНВЕСТИЦИИ В ЮГОИЗТОЧЕН РАЙОН</a:t>
            </a:r>
            <a:r>
              <a:rPr lang="en-US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bg-BG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ЗА ПЛАНИРАНЕ</a:t>
            </a:r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 </a:t>
            </a:r>
          </a:p>
          <a:p>
            <a:endParaRPr lang="en-US" sz="21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/области 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Стара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Загора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Сливен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Ямбол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Бургас/</a:t>
            </a:r>
          </a:p>
          <a:p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общите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екологични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инвестиции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възлизат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 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над </a:t>
            </a:r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681 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млн.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лв</a:t>
            </a:r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.,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финансирани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от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инструментите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Министерството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околната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среда и водите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: ОПОС 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2007-2013 г.: 639 млн.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.; ПУДООС: 31.5 млн.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.; НДЕФ: 10.7 млн.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.; </a:t>
            </a:r>
            <a:endParaRPr lang="ru-RU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реализирани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са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78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броя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проекта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изградена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е 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модерна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екологична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 инфраструктура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: </a:t>
            </a:r>
            <a:endParaRPr lang="ru-RU" sz="21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21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61950"/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	620 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км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ВиК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 мрежа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; </a:t>
            </a:r>
            <a:endParaRPr lang="ru-RU" sz="21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61950"/>
            <a:endParaRPr lang="ru-RU" sz="4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61950"/>
            <a:endParaRPr lang="ru-RU" sz="4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61950"/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	8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бр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. ПСОВ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: Бургас (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Банево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Ветрен и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Минерални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бани), 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Бургас 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(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Горно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Езерово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),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Созопол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Руен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Несебър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</a:t>
            </a: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Поморие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Тенево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Казанлък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с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новообслужвано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население над 300 </a:t>
            </a: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хиляди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жители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; </a:t>
            </a:r>
            <a:endParaRPr lang="ru-RU" sz="21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61950"/>
            <a:endParaRPr lang="ru-RU" sz="4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61950"/>
            <a:r>
              <a:rPr lang="ru-RU" sz="21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	4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регионални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системи</a:t>
            </a:r>
            <a:r>
              <a:rPr lang="ru-RU" sz="2100" dirty="0">
                <a:solidFill>
                  <a:srgbClr val="FFC000"/>
                </a:solidFill>
                <a:latin typeface="Century Gothic" panose="020B0502020202020204" pitchFamily="34" charset="0"/>
              </a:rPr>
              <a:t> за управление на </a:t>
            </a:r>
            <a:r>
              <a:rPr lang="ru-RU" sz="21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отпадъците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: 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Малко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Търново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Бургас,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Ямбол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Стара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Загора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, с </a:t>
            </a:r>
            <a:r>
              <a:rPr lang="ru-RU" sz="21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общо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	</a:t>
            </a: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обслужвано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население над 1 </a:t>
            </a:r>
            <a:r>
              <a:rPr lang="ru-RU" sz="21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милион</a:t>
            </a:r>
            <a:r>
              <a:rPr lang="ru-RU" sz="21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жители</a:t>
            </a:r>
            <a:r>
              <a:rPr lang="ru-RU" sz="2100" dirty="0">
                <a:solidFill>
                  <a:schemeClr val="bg1"/>
                </a:solidFill>
                <a:latin typeface="Century Gothic" panose="020B0502020202020204" pitchFamily="34" charset="0"/>
              </a:rPr>
              <a:t>.</a:t>
            </a:r>
          </a:p>
          <a:p>
            <a:endParaRPr lang="ru-RU" sz="22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77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51520" y="1032594"/>
            <a:ext cx="849694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4400" dirty="0" smtClean="0">
                <a:solidFill>
                  <a:schemeClr val="bg1"/>
                </a:solidFill>
                <a:latin typeface="Montserrat"/>
              </a:rPr>
              <a:t>Новата оперативна програма</a:t>
            </a:r>
          </a:p>
          <a:p>
            <a:r>
              <a:rPr lang="bg-BG" sz="4400" dirty="0" smtClean="0">
                <a:solidFill>
                  <a:schemeClr val="bg1"/>
                </a:solidFill>
                <a:latin typeface="Montserrat"/>
              </a:rPr>
              <a:t>ОКОЛНА СРЕДА 2014-2020 </a:t>
            </a:r>
          </a:p>
          <a:p>
            <a:r>
              <a:rPr lang="bg-BG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продължава да бъде основен </a:t>
            </a:r>
            <a:r>
              <a:rPr lang="bg-BG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източник на финансови средства</a:t>
            </a:r>
          </a:p>
          <a:p>
            <a:r>
              <a:rPr lang="bg-BG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за развитие на екологичната инфраструктура, </a:t>
            </a:r>
          </a:p>
          <a:p>
            <a:r>
              <a:rPr lang="bg-BG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като новият програмен период </a:t>
            </a:r>
            <a:r>
              <a:rPr lang="bg-BG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осигурява </a:t>
            </a:r>
            <a:endParaRPr lang="bg-BG" sz="600" b="1" dirty="0" smtClean="0">
              <a:solidFill>
                <a:schemeClr val="bg1"/>
              </a:solidFill>
              <a:latin typeface="Montserrat"/>
            </a:endParaRPr>
          </a:p>
          <a:p>
            <a:r>
              <a:rPr lang="bg-BG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следното финансово разпределение в милиона лева:</a:t>
            </a:r>
          </a:p>
          <a:p>
            <a:endParaRPr lang="bg-BG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bg-BG" sz="2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4485" y="3882393"/>
            <a:ext cx="1366713" cy="16952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1800" b="1" dirty="0">
                <a:solidFill>
                  <a:schemeClr val="bg1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ВОДИ</a:t>
            </a:r>
          </a:p>
          <a:p>
            <a:pPr lvl="0" algn="ctr"/>
            <a:r>
              <a:rPr lang="bg-BG" sz="3200" b="1" dirty="0">
                <a:solidFill>
                  <a:schemeClr val="bg1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2.339 </a:t>
            </a:r>
          </a:p>
        </p:txBody>
      </p:sp>
      <p:sp>
        <p:nvSpPr>
          <p:cNvPr id="9" name="Rectangle 8"/>
          <p:cNvSpPr/>
          <p:nvPr/>
        </p:nvSpPr>
        <p:spPr>
          <a:xfrm>
            <a:off x="1793885" y="3882393"/>
            <a:ext cx="1656184" cy="169842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8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ОТПАДЪЦИ</a:t>
            </a:r>
          </a:p>
          <a:p>
            <a:pPr lvl="0" algn="ctr"/>
            <a: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562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20616" y="3885544"/>
            <a:ext cx="1775400" cy="169527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8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НАТУРА 2000</a:t>
            </a:r>
          </a:p>
          <a:p>
            <a:pPr lvl="0" algn="ctr"/>
            <a: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198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68531" y="3882394"/>
            <a:ext cx="1759318" cy="170684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8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ВЪЗДУХ</a:t>
            </a:r>
          </a:p>
          <a:p>
            <a:pPr lvl="0" algn="ctr"/>
            <a: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115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95583" y="3867670"/>
            <a:ext cx="1829624" cy="172157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8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НАВОДНЕНИЯ И СВЛАЧИЩА</a:t>
            </a:r>
          </a:p>
          <a:p>
            <a:pPr lvl="0" algn="ctr"/>
            <a:r>
              <a:rPr lang="ru-RU" sz="3200" b="1" dirty="0">
                <a:solidFill>
                  <a:schemeClr val="bg1"/>
                </a:solidFill>
                <a:latin typeface="Century Gothic" panose="020B0502020202020204" pitchFamily="34" charset="0"/>
                <a:cs typeface="Arial"/>
              </a:rPr>
              <a:t>153 </a:t>
            </a:r>
          </a:p>
        </p:txBody>
      </p:sp>
    </p:spTree>
    <p:extLst>
      <p:ext uri="{BB962C8B-B14F-4D97-AF65-F5344CB8AC3E}">
        <p14:creationId xmlns:p14="http://schemas.microsoft.com/office/powerpoint/2010/main" val="1504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1388" y="-70947"/>
            <a:ext cx="878265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8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ОПОС 2014-2020 </a:t>
            </a:r>
          </a:p>
          <a:p>
            <a:endParaRPr lang="ru-RU" sz="2200" dirty="0" smtClean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общо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3.4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милиарда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лева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за чиста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околна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среда на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България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вече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38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%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от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общия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ресурс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е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достъпен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българските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общини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обявени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през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2015 г.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процедури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: 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734,4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милиона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лева;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процедурите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за 2016 г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.: 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557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милиона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лева;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финансовите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възможности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общините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възлизат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близо</a:t>
            </a:r>
            <a:endParaRPr lang="ru-RU" sz="2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61950"/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1,3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милиарда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лева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изграждане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устойчива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водна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инфраструктура,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ефективно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управление на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отпадъците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като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ресурс,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подобряване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качеството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атмосферния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въздух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превенция от наводнения и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свлачища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допълнение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:</a:t>
            </a:r>
          </a:p>
          <a:p>
            <a:endParaRPr lang="ru-RU" sz="2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ПУДООС:  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61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милиона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лева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в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секторите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води,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биоразнообразие;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НДЕФ: 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15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милиона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лева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по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Инвестиционната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програма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за климата и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Пилотната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схема 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насърчаване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използването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електрически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хибридни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превозни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средства.</a:t>
            </a:r>
          </a:p>
          <a:p>
            <a:endParaRPr lang="ru-RU" sz="22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19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81834" y="147399"/>
            <a:ext cx="8782654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Акценти</a:t>
            </a:r>
            <a:r>
              <a:rPr lang="ru-RU" sz="20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2016 г. ВОДИ:</a:t>
            </a:r>
          </a:p>
          <a:p>
            <a:endParaRPr lang="ru-RU" sz="20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8 </a:t>
            </a:r>
            <a:r>
              <a:rPr lang="ru-RU" sz="20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фазирани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ВиК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проекта: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Банско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Варна (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Златни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пясъци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),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Видин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Враца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Раднево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Тервел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Шумен и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Ямбол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/234 млн.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./. </a:t>
            </a:r>
            <a:endParaRPr lang="ru-RU" sz="2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„</a:t>
            </a:r>
            <a:r>
              <a:rPr lang="ru-RU" sz="20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Ранни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“ </a:t>
            </a:r>
            <a:r>
              <a:rPr lang="ru-RU" sz="20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ВиК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проекти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:</a:t>
            </a:r>
          </a:p>
          <a:p>
            <a:endParaRPr lang="ru-RU" sz="2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884237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водните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цикли на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Асеновград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Добрич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Пловдив и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Плевен-Долна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Митрополия /402 млн.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./; </a:t>
            </a:r>
          </a:p>
          <a:p>
            <a:pPr marL="884237" indent="-342900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проектите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пречиствателни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станции и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довеждащи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колектори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Приморско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Тутракан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Елхово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Чирпан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Айтос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/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117 млн.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./.   </a:t>
            </a:r>
          </a:p>
          <a:p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Финансова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подкрепа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за </a:t>
            </a:r>
            <a:r>
              <a:rPr lang="ru-RU" sz="20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водната</a:t>
            </a:r>
            <a:r>
              <a:rPr lang="ru-RU" sz="20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реформа: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/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60 млн.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./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-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финансиране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подготовката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прединвестиционни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проучвания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ВиК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регионален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принцип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за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14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консолидирани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ВиК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оператора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 </a:t>
            </a:r>
            <a:r>
              <a:rPr lang="ru-RU" sz="20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През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следващите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2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години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Югоизточен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район за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планиране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обособените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територии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ВиК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Стара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Загора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Сливен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Ямбол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 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Бургас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ще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се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анализират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инвестиционните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нужди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от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техническа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икономическа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гледна</a:t>
            </a:r>
            <a:r>
              <a:rPr lang="ru-RU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точка.</a:t>
            </a:r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28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20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9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9511" y="308838"/>
            <a:ext cx="8963145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Акценти</a:t>
            </a:r>
            <a:r>
              <a:rPr lang="ru-RU" b="1" dirty="0">
                <a:solidFill>
                  <a:schemeClr val="bg1"/>
                </a:solidFill>
                <a:latin typeface="Century Gothic" panose="020B0502020202020204" pitchFamily="34" charset="0"/>
              </a:rPr>
              <a:t> 2016 г. </a:t>
            </a:r>
            <a:r>
              <a:rPr lang="ru-RU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ОТПАДЪЦИ:</a:t>
            </a:r>
            <a:endParaRPr lang="ru-RU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dirty="0" smtClean="0">
              <a:solidFill>
                <a:srgbClr val="FFC000"/>
              </a:solidFill>
              <a:latin typeface="Century Gothic" panose="020B0502020202020204" pitchFamily="34" charset="0"/>
            </a:endParaRPr>
          </a:p>
          <a:p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2015 </a:t>
            </a:r>
            <a:r>
              <a:rPr lang="ru-RU" sz="1700" dirty="0">
                <a:solidFill>
                  <a:srgbClr val="FFC000"/>
                </a:solidFill>
                <a:latin typeface="Century Gothic" panose="020B0502020202020204" pitchFamily="34" charset="0"/>
              </a:rPr>
              <a:t>г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.: Процедура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„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Проектиране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изграждане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компостиращи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инсталации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разделно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събрани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зелени и/или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биоразградими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, вкл.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осигуряване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необходимото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оборудване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и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съоръжения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и техника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разделно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събиране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зелени и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биоразградими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“ -  97 791 500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.; срок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кандидатстване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– 01.08.2016 г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.;</a:t>
            </a:r>
            <a:endParaRPr lang="ru-RU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7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2016 </a:t>
            </a:r>
            <a:r>
              <a:rPr lang="ru-RU" sz="1700" dirty="0">
                <a:solidFill>
                  <a:srgbClr val="FFC000"/>
                </a:solidFill>
                <a:latin typeface="Century Gothic" panose="020B0502020202020204" pitchFamily="34" charset="0"/>
              </a:rPr>
              <a:t>г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.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предстоят </a:t>
            </a:r>
            <a:r>
              <a:rPr lang="ru-RU" sz="17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процедури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:</a:t>
            </a:r>
          </a:p>
          <a:p>
            <a:endParaRPr lang="ru-RU" sz="17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„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Комбинирана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процедура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проектиране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изграждане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компостиращи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инсталации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и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инсталации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предварително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третиране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битови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“ -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директно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предоставяне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БФП /144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144 671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./;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обявяване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средата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м. август 2016 г., срок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кандидатстване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– 6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месеца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</a:t>
            </a:r>
            <a:endParaRPr lang="ru-RU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7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„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Проектиране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изграждане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анаеробни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инсталации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разделно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събрани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биоразградими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 и /или зелени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“ -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директно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предоставяне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БФП /122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043 792 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./;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обявяване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м.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септември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2016 г., срок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кандидатстване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– 6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месеца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;</a:t>
            </a:r>
            <a:endParaRPr lang="ru-RU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7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„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Изпълнение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демонстрационни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/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пилотни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проекти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в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областта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управлението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отпадъците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“ -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подбор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на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проекти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/9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779 150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./;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обявяване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до края на 2016 г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.;</a:t>
            </a:r>
            <a:endParaRPr lang="ru-RU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9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2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7504" y="103267"/>
            <a:ext cx="896314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19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Акценти</a:t>
            </a:r>
            <a:r>
              <a:rPr lang="ru-RU" sz="1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2016 г. </a:t>
            </a:r>
            <a:r>
              <a:rPr lang="ru-RU" sz="19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НАВОДНЕНИЯ И СВЛАЧИЩА:</a:t>
            </a:r>
            <a:endParaRPr lang="ru-RU" sz="19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sz="19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Обявени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 2 </a:t>
            </a:r>
            <a:r>
              <a:rPr lang="ru-RU" sz="1700" dirty="0" err="1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процедури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: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създаване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Национална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система за управление на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водите; 6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центъра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повишаване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готовността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населението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адекватна реакция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/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46 млн.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./;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Предстоят </a:t>
            </a:r>
            <a:r>
              <a:rPr lang="ru-RU" sz="17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процедури</a:t>
            </a:r>
            <a:r>
              <a:rPr lang="ru-RU" sz="17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за: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превенция и управление на риска от наводнения, </a:t>
            </a:r>
            <a:endParaRPr lang="en-US" sz="17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71463"/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в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т. ч.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екосистемно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базирани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решения /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20 млн.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./; превенция и противодействие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свлачищните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процеси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ограничаване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риска от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тях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endParaRPr lang="en-US" sz="17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71463"/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/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56.3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млн.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./ за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бенефициенти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общини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АПИ;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изпълнение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проучвания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endParaRPr lang="en-US" sz="1700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71463"/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и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оценки за ПУРН 2021-2027 г. /7 млн.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./. </a:t>
            </a:r>
          </a:p>
          <a:p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endParaRPr lang="ru-RU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ru-RU" sz="17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Акценти</a:t>
            </a:r>
            <a:r>
              <a:rPr lang="ru-RU" sz="17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2016 г. ВЪЗДУХ:</a:t>
            </a:r>
          </a:p>
          <a:p>
            <a:endParaRPr lang="ru-RU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Обявена</a:t>
            </a:r>
            <a:r>
              <a:rPr lang="ru-RU" sz="17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процедура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създаването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информационна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система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докладване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данни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качеството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въздуха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/700 000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./.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>
                <a:solidFill>
                  <a:srgbClr val="FFC000"/>
                </a:solidFill>
                <a:latin typeface="Century Gothic" panose="020B0502020202020204" pitchFamily="34" charset="0"/>
              </a:rPr>
              <a:t>Предстоят </a:t>
            </a:r>
            <a:r>
              <a:rPr lang="ru-RU" sz="1700" dirty="0" err="1">
                <a:solidFill>
                  <a:srgbClr val="FFC000"/>
                </a:solidFill>
                <a:latin typeface="Century Gothic" panose="020B0502020202020204" pitchFamily="34" charset="0"/>
              </a:rPr>
              <a:t>процедури</a:t>
            </a:r>
            <a:r>
              <a:rPr lang="ru-RU" sz="1700" dirty="0">
                <a:solidFill>
                  <a:srgbClr val="FFC000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общини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с нарушено качество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въздуха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разработване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/актуализация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общинските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програми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качеството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атмосферния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въздух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/3 млн.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./ и за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подобряване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качеството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атмосферния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въздух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/111 млн.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лв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./ -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понижаване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количествата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 на ФПЧ 10 и </a:t>
            </a:r>
            <a:r>
              <a:rPr lang="ru-RU" sz="17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Nox</a:t>
            </a:r>
            <a:r>
              <a:rPr lang="ru-RU" sz="1700" dirty="0">
                <a:solidFill>
                  <a:schemeClr val="bg1"/>
                </a:solidFill>
                <a:latin typeface="Century Gothic" panose="020B0502020202020204" pitchFamily="34" charset="0"/>
              </a:rPr>
              <a:t>. 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От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Югоизтичен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район за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планиране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допустими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бенефициенти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общини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с нарушено качество на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въздуха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са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общините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Бургас,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Гълъбово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Несебър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 Стара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Загора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 и </a:t>
            </a:r>
            <a:r>
              <a:rPr lang="ru-RU" sz="1700" dirty="0" err="1" smtClean="0">
                <a:solidFill>
                  <a:schemeClr val="bg1"/>
                </a:solidFill>
                <a:latin typeface="Century Gothic" panose="020B0502020202020204" pitchFamily="34" charset="0"/>
              </a:rPr>
              <a:t>Сливен</a:t>
            </a:r>
            <a:r>
              <a:rPr lang="ru-RU" sz="17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.    </a:t>
            </a:r>
            <a:endParaRPr lang="ru-RU" sz="1700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77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0" y="0"/>
            <a:ext cx="9144000" cy="686260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-1343" y="4829140"/>
            <a:ext cx="9144000" cy="133616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1447"/>
              </p:ext>
            </p:extLst>
          </p:nvPr>
        </p:nvGraphicFramePr>
        <p:xfrm>
          <a:off x="-1" y="0"/>
          <a:ext cx="9142657" cy="7006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2657"/>
              </a:tblGrid>
              <a:tr h="474613">
                <a:tc>
                  <a:txBody>
                    <a:bodyPr/>
                    <a:lstStyle/>
                    <a:p>
                      <a:r>
                        <a:rPr lang="bg-BG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Segoe UI Light" panose="020B0502040204020203" pitchFamily="34" charset="0"/>
                        </a:rPr>
                        <a:t>ВЪЗМОЖНОСТИ ЗА ОБЩИНИТЕ ОТ ЮГОИЗТОЧЕН РАЙОН ЗА ПЛАНИРАНЕ</a:t>
                      </a:r>
                      <a:endParaRPr lang="en-US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Segoe UI Light" panose="020B0502040204020203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651218">
                <a:tc>
                  <a:txBody>
                    <a:bodyPr/>
                    <a:lstStyle/>
                    <a:p>
                      <a:r>
                        <a:rPr lang="bg-BG" sz="1500" b="1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ВОДИ</a:t>
                      </a:r>
                    </a:p>
                    <a:p>
                      <a:endParaRPr lang="bg-BG" sz="400" b="1" dirty="0" smtClean="0">
                        <a:latin typeface="Segoe UI Light" panose="020B0502040204020203" pitchFamily="34" charset="0"/>
                      </a:endParaRPr>
                    </a:p>
                    <a:p>
                      <a:r>
                        <a:rPr lang="bg-BG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Ранни </a:t>
                      </a:r>
                      <a:r>
                        <a:rPr lang="bg-BG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ВиК</a:t>
                      </a:r>
                      <a:r>
                        <a:rPr lang="bg-BG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проекти на </a:t>
                      </a:r>
                      <a:r>
                        <a:rPr lang="bg-BG" sz="1500" b="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общините</a:t>
                      </a:r>
                      <a:r>
                        <a:rPr lang="bg-BG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bg-BG" sz="1500" b="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Елхово, Айтос, Приморско и Чирпан </a:t>
                      </a:r>
                    </a:p>
                    <a:p>
                      <a:endParaRPr lang="ru-RU" sz="400" b="0" dirty="0" smtClean="0">
                        <a:solidFill>
                          <a:schemeClr val="bg1"/>
                        </a:solidFill>
                        <a:latin typeface="Segoe UI Light" panose="020B0502040204020203" pitchFamily="34" charset="0"/>
                      </a:endParaRPr>
                    </a:p>
                    <a:p>
                      <a:endParaRPr lang="ru-RU" sz="1500" b="0" dirty="0" smtClean="0">
                        <a:solidFill>
                          <a:schemeClr val="bg1"/>
                        </a:solidFill>
                        <a:latin typeface="Segoe UI Light" panose="020B0502040204020203" pitchFamily="34" charset="0"/>
                      </a:endParaRPr>
                    </a:p>
                    <a:p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Подготовка на РПИП и </a:t>
                      </a:r>
                      <a:r>
                        <a:rPr lang="ru-RU" sz="1500" b="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последващи</a:t>
                      </a:r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ВиК</a:t>
                      </a:r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инвестиционни</a:t>
                      </a:r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програми</a:t>
                      </a:r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в </a:t>
                      </a:r>
                      <a:r>
                        <a:rPr lang="ru-RU" sz="1500" b="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обособените</a:t>
                      </a:r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b="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територии</a:t>
                      </a:r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</a:p>
                    <a:p>
                      <a:r>
                        <a:rPr lang="ru-RU" sz="1500" b="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на </a:t>
                      </a:r>
                      <a:r>
                        <a:rPr lang="ru-RU" sz="1500" b="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ВиК</a:t>
                      </a:r>
                      <a:r>
                        <a:rPr lang="ru-RU" sz="1500" b="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 Стара </a:t>
                      </a:r>
                      <a:r>
                        <a:rPr lang="ru-RU" sz="1500" b="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Загора</a:t>
                      </a:r>
                      <a:r>
                        <a:rPr lang="ru-RU" sz="1500" b="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, </a:t>
                      </a:r>
                      <a:r>
                        <a:rPr lang="ru-RU" sz="1500" b="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Сливен</a:t>
                      </a:r>
                      <a:r>
                        <a:rPr lang="ru-RU" sz="1500" b="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, </a:t>
                      </a:r>
                      <a:r>
                        <a:rPr lang="ru-RU" sz="1500" b="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Ямбол</a:t>
                      </a:r>
                      <a:r>
                        <a:rPr lang="ru-RU" sz="1500" b="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 и Бургас </a:t>
                      </a:r>
                    </a:p>
                    <a:p>
                      <a:endParaRPr lang="en-US" sz="1500" b="1" dirty="0">
                        <a:latin typeface="Segoe UI Light" panose="020B0502040204020203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2655624">
                <a:tc>
                  <a:txBody>
                    <a:bodyPr/>
                    <a:lstStyle/>
                    <a:p>
                      <a:r>
                        <a:rPr lang="bg-BG" sz="1500" b="1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ОТПАДЪЦИ</a:t>
                      </a:r>
                    </a:p>
                    <a:p>
                      <a:endParaRPr lang="bg-BG" sz="400" dirty="0" smtClean="0">
                        <a:latin typeface="Segoe UI Light" panose="020B0502040204020203" pitchFamily="34" charset="0"/>
                      </a:endParaRPr>
                    </a:p>
                    <a:p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Общините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от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всички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 РСУО 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в района,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които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не се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обслужват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от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изградена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или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изграждаща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се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компостираща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инсталация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,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са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допустими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по процедура за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изграждане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на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компостиращи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инсталации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;</a:t>
                      </a:r>
                    </a:p>
                    <a:p>
                      <a:endParaRPr lang="ru-RU" sz="400" dirty="0" smtClean="0">
                        <a:solidFill>
                          <a:schemeClr val="bg1"/>
                        </a:solidFill>
                        <a:latin typeface="Segoe UI Light" panose="020B0502040204020203" pitchFamily="34" charset="0"/>
                      </a:endParaRPr>
                    </a:p>
                    <a:p>
                      <a:endParaRPr lang="ru-RU" sz="1500" dirty="0" smtClean="0">
                        <a:solidFill>
                          <a:schemeClr val="bg1"/>
                        </a:solidFill>
                        <a:latin typeface="Segoe UI Light" panose="020B0502040204020203" pitchFamily="34" charset="0"/>
                      </a:endParaRPr>
                    </a:p>
                    <a:p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Общините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от 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РСУО Бургас и РСУО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Ямбол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са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определени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за конкретен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бенефициент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за процедура за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изграждане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на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анаеробни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инсталации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;</a:t>
                      </a:r>
                    </a:p>
                    <a:p>
                      <a:endParaRPr lang="ru-RU" sz="400" dirty="0" smtClean="0">
                        <a:solidFill>
                          <a:schemeClr val="bg1"/>
                        </a:solidFill>
                        <a:latin typeface="Segoe UI Light" panose="020B0502040204020203" pitchFamily="34" charset="0"/>
                      </a:endParaRPr>
                    </a:p>
                    <a:p>
                      <a:endParaRPr lang="ru-RU" sz="1500" dirty="0" smtClean="0">
                        <a:solidFill>
                          <a:schemeClr val="bg1"/>
                        </a:solidFill>
                        <a:latin typeface="Segoe UI Light" panose="020B0502040204020203" pitchFamily="34" charset="0"/>
                      </a:endParaRPr>
                    </a:p>
                    <a:p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Общините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от 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РСУО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Созопол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, РСУО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Омуртаг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 и РСУО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Елхово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са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конкретни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бенефициенти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по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комбинирана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процедура за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инсталации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за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компостиране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и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предварително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третиране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;</a:t>
                      </a:r>
                      <a:endParaRPr lang="en-US" dirty="0">
                        <a:latin typeface="Segoe UI Light" panose="020B0502040204020203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968503">
                <a:tc>
                  <a:txBody>
                    <a:bodyPr/>
                    <a:lstStyle/>
                    <a:p>
                      <a:r>
                        <a:rPr lang="bg-BG" sz="1500" b="1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ВЪЗДУХ</a:t>
                      </a:r>
                    </a:p>
                    <a:p>
                      <a:endParaRPr lang="bg-BG" sz="400" dirty="0" smtClean="0">
                        <a:latin typeface="Segoe UI Light" panose="020B0502040204020203" pitchFamily="34" charset="0"/>
                      </a:endParaRPr>
                    </a:p>
                    <a:p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Подобряване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качеството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на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атмосферния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въздух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в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общини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с нарушено качество на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въздуха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–</a:t>
                      </a:r>
                    </a:p>
                    <a:p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Бургас,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Гълъбово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,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Несебър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, Стара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Загора</a:t>
                      </a:r>
                      <a:r>
                        <a:rPr lang="ru-RU" sz="1500" dirty="0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 и </a:t>
                      </a:r>
                      <a:r>
                        <a:rPr lang="ru-RU" sz="1500" dirty="0" err="1" smtClean="0">
                          <a:solidFill>
                            <a:srgbClr val="FFC000"/>
                          </a:solidFill>
                          <a:latin typeface="Segoe UI Light" panose="020B0502040204020203" pitchFamily="34" charset="0"/>
                        </a:rPr>
                        <a:t>Сливен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.</a:t>
                      </a:r>
                    </a:p>
                    <a:p>
                      <a:endParaRPr lang="en-US" dirty="0">
                        <a:latin typeface="Segoe UI Light" panose="020B0502040204020203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  <a:tr h="1112647">
                <a:tc>
                  <a:txBody>
                    <a:bodyPr/>
                    <a:lstStyle/>
                    <a:p>
                      <a:r>
                        <a:rPr lang="bg-BG" sz="1500" b="1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НАВОДНЕНИЯ/СВЛАЧИЩА</a:t>
                      </a:r>
                    </a:p>
                    <a:p>
                      <a:endParaRPr lang="bg-BG" sz="400" dirty="0" smtClean="0">
                        <a:latin typeface="Segoe UI Light" panose="020B0502040204020203" pitchFamily="34" charset="0"/>
                      </a:endParaRPr>
                    </a:p>
                    <a:p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Превенция и противодействие на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свлачищните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процеси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за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ограничаване</a:t>
                      </a:r>
                      <a:r>
                        <a:rPr lang="ru-RU" sz="1500" dirty="0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 на риска от </a:t>
                      </a:r>
                      <a:r>
                        <a:rPr lang="ru-RU" sz="1500" dirty="0" err="1" smtClean="0">
                          <a:solidFill>
                            <a:schemeClr val="bg1"/>
                          </a:solidFill>
                          <a:latin typeface="Segoe UI Light" panose="020B0502040204020203" pitchFamily="34" charset="0"/>
                        </a:rPr>
                        <a:t>тях</a:t>
                      </a:r>
                      <a:endParaRPr lang="en-US" dirty="0">
                        <a:solidFill>
                          <a:srgbClr val="FFC000"/>
                        </a:solidFill>
                        <a:latin typeface="Segoe UI Light" panose="020B0502040204020203" pitchFamily="34" charset="0"/>
                      </a:endParaRPr>
                    </a:p>
                  </a:txBody>
                  <a:tcPr>
                    <a:solidFill>
                      <a:schemeClr val="tx1">
                        <a:lumMod val="65000"/>
                        <a:lumOff val="3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857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1034</Words>
  <Application>Microsoft Office PowerPoint</Application>
  <PresentationFormat>On-screen Show (4:3)</PresentationFormat>
  <Paragraphs>126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210</cp:revision>
  <dcterms:created xsi:type="dcterms:W3CDTF">2016-05-30T06:36:47Z</dcterms:created>
  <dcterms:modified xsi:type="dcterms:W3CDTF">2016-07-01T12:30:58Z</dcterms:modified>
</cp:coreProperties>
</file>